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49"/>
  </p:notesMasterIdLst>
  <p:sldIdLst>
    <p:sldId id="256" r:id="rId3"/>
    <p:sldId id="257" r:id="rId4"/>
    <p:sldId id="289" r:id="rId5"/>
    <p:sldId id="259" r:id="rId6"/>
    <p:sldId id="260" r:id="rId7"/>
    <p:sldId id="261" r:id="rId8"/>
    <p:sldId id="262" r:id="rId9"/>
    <p:sldId id="263" r:id="rId10"/>
    <p:sldId id="303" r:id="rId11"/>
    <p:sldId id="304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79" r:id="rId28"/>
    <p:sldId id="280" r:id="rId29"/>
    <p:sldId id="281" r:id="rId30"/>
    <p:sldId id="282" r:id="rId31"/>
    <p:sldId id="309" r:id="rId32"/>
    <p:sldId id="292" r:id="rId33"/>
    <p:sldId id="293" r:id="rId34"/>
    <p:sldId id="294" r:id="rId35"/>
    <p:sldId id="291" r:id="rId36"/>
    <p:sldId id="311" r:id="rId37"/>
    <p:sldId id="310" r:id="rId38"/>
    <p:sldId id="305" r:id="rId39"/>
    <p:sldId id="306" r:id="rId40"/>
    <p:sldId id="307" r:id="rId41"/>
    <p:sldId id="308" r:id="rId42"/>
    <p:sldId id="302" r:id="rId43"/>
    <p:sldId id="283" r:id="rId44"/>
    <p:sldId id="284" r:id="rId45"/>
    <p:sldId id="285" r:id="rId46"/>
    <p:sldId id="287" r:id="rId47"/>
    <p:sldId id="28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Calibri"/>
              </a:rPr>
              <a:t>Surface boundary recall rate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image (a)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0.98</c:v>
                </c:pt>
                <c:pt idx="1">
                  <c:v>0.62000000000000188</c:v>
                </c:pt>
                <c:pt idx="2">
                  <c:v>0.74000000000000188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image (b)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0.94000000000000161</c:v>
                </c:pt>
                <c:pt idx="1">
                  <c:v>0.54</c:v>
                </c:pt>
                <c:pt idx="2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image (c)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0.9</c:v>
                </c:pt>
                <c:pt idx="1">
                  <c:v>0.52</c:v>
                </c:pt>
                <c:pt idx="2">
                  <c:v>0.71000000000000163</c:v>
                </c:pt>
              </c:numCache>
            </c:numRef>
          </c:val>
        </c:ser>
        <c:axId val="67971328"/>
        <c:axId val="67981312"/>
      </c:barChart>
      <c:catAx>
        <c:axId val="67971328"/>
        <c:scaling>
          <c:orientation val="minMax"/>
        </c:scaling>
        <c:axPos val="b"/>
        <c:tickLblPos val="nextTo"/>
        <c:spPr>
          <a:ln w="9360">
            <a:solidFill>
              <a:srgbClr val="878787"/>
            </a:solidFill>
            <a:round/>
          </a:ln>
        </c:spPr>
        <c:crossAx val="67981312"/>
        <c:crossesAt val="0"/>
        <c:auto val="1"/>
        <c:lblAlgn val="ctr"/>
        <c:lblOffset val="100"/>
      </c:catAx>
      <c:valAx>
        <c:axId val="67981312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878787"/>
            </a:solidFill>
            <a:round/>
          </a:ln>
        </c:spPr>
        <c:crossAx val="67971328"/>
        <c:crossesAt val="0"/>
        <c:crossBetween val="between"/>
      </c:valAx>
      <c:spPr>
        <a:solidFill>
          <a:srgbClr val="FFFFFF"/>
        </a:solidFill>
      </c:spPr>
    </c:plotArea>
    <c:legend>
      <c:legendPos val="r"/>
      <c:layout/>
    </c:legend>
    <c:plotVisOnly val="1"/>
  </c:char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Calibri"/>
              </a:rPr>
              <a:t>Ground plane mislabel rate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image (a)</c:v>
                </c:pt>
              </c:strCache>
            </c:strRef>
          </c:tx>
          <c:spPr>
            <a:solidFill>
              <a:srgbClr val="4F81BD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0.18000000000000022</c:v>
                </c:pt>
                <c:pt idx="1">
                  <c:v>4.0000000000000022E-2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label 2</c:f>
              <c:strCache>
                <c:ptCount val="1"/>
                <c:pt idx="0">
                  <c:v>image (b)</c:v>
                </c:pt>
              </c:strCache>
            </c:strRef>
          </c:tx>
          <c:spPr>
            <a:solidFill>
              <a:srgbClr val="C0504D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3"/>
                <c:pt idx="0">
                  <c:v>0.21000000000000021</c:v>
                </c:pt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label 3</c:f>
              <c:strCache>
                <c:ptCount val="1"/>
                <c:pt idx="0">
                  <c:v>image (c)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categories</c:f>
              <c:strCache>
                <c:ptCount val="3"/>
                <c:pt idx="0">
                  <c:v>perturbance t=0.4</c:v>
                </c:pt>
                <c:pt idx="1">
                  <c:v>perturbance t=0.7</c:v>
                </c:pt>
                <c:pt idx="2">
                  <c:v>plane fitting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3"/>
                <c:pt idx="0">
                  <c:v>0.25</c:v>
                </c:pt>
                <c:pt idx="1">
                  <c:v>7.0000000000000021E-2</c:v>
                </c:pt>
                <c:pt idx="2">
                  <c:v>3.0000000000000002E-2</c:v>
                </c:pt>
              </c:numCache>
            </c:numRef>
          </c:val>
        </c:ser>
        <c:axId val="68016768"/>
        <c:axId val="71238016"/>
      </c:barChart>
      <c:catAx>
        <c:axId val="68016768"/>
        <c:scaling>
          <c:orientation val="minMax"/>
        </c:scaling>
        <c:axPos val="b"/>
        <c:tickLblPos val="nextTo"/>
        <c:spPr>
          <a:ln w="9360">
            <a:solidFill>
              <a:srgbClr val="878787"/>
            </a:solidFill>
            <a:round/>
          </a:ln>
        </c:spPr>
        <c:crossAx val="71238016"/>
        <c:crossesAt val="0"/>
        <c:auto val="1"/>
        <c:lblAlgn val="ctr"/>
        <c:lblOffset val="100"/>
      </c:catAx>
      <c:valAx>
        <c:axId val="71238016"/>
        <c:scaling>
          <c:orientation val="minMax"/>
        </c:scaling>
        <c:axPos val="l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1"/>
        <c:tickLblPos val="nextTo"/>
        <c:spPr>
          <a:ln w="9360">
            <a:solidFill>
              <a:srgbClr val="878787"/>
            </a:solidFill>
            <a:round/>
          </a:ln>
        </c:spPr>
        <c:crossAx val="68016768"/>
        <c:crossesAt val="0"/>
        <c:crossBetween val="between"/>
      </c:valAx>
      <c:spPr>
        <a:solidFill>
          <a:srgbClr val="FFFFFF"/>
        </a:solidFill>
      </c:spPr>
    </c:plotArea>
    <c:legend>
      <c:legendPos val="r"/>
      <c:layout/>
    </c:legend>
    <c:plotVisOnly val="1"/>
  </c:char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AU"/>
              <a:t>Click to edit the notes format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AU"/>
              <a:t>&lt;header&gt;</a:t>
            </a:r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AU"/>
              <a:t>&lt;date/time&gt;</a:t>
            </a:r>
            <a:endParaRPr/>
          </a:p>
        </p:txBody>
      </p:sp>
      <p:sp>
        <p:nvSpPr>
          <p:cNvPr id="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AU"/>
              <a:t>&lt;footer&gt;</a:t>
            </a:r>
            <a:endParaRPr/>
          </a:p>
        </p:txBody>
      </p:sp>
      <p:sp>
        <p:nvSpPr>
          <p:cNvPr id="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E1018171-B161-4101-A1C1-E1F16161B1A1}" type="slidenum">
              <a:rPr lang="en-AU"/>
              <a:pPr algn="r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181A131-31F1-4121-81C1-11914131C1B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</a:t>
            </a:fld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A191A1-31A1-4111-A1B1-C1D11111B1F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11</a:t>
            </a:fld>
            <a:endParaRPr/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91D151-0151-41E1-8151-31310121213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12</a:t>
            </a:fld>
            <a:endParaRPr/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C14171-4161-41B1-A1E1-71E1D141C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13</a:t>
            </a:fld>
            <a:endParaRPr/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A12101-C101-41D1-81F1-512151F101D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14</a:t>
            </a:fld>
            <a:endParaRPr/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E14141-9141-4151-B1F1-81B101F1814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15</a:t>
            </a:fld>
            <a:endParaRPr/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B181F1-3101-41E1-B111-812181B1B1C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16</a:t>
            </a:fld>
            <a:endParaRPr/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8181D1-D101-4131-B1F1-41810071A18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17</a:t>
            </a:fld>
            <a:endParaRPr/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51612191-C131-4171-81A1-5181C101A1C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18</a:t>
            </a:fld>
            <a:endParaRPr/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17151C1-B111-41A1-A1D1-11E1B171D10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19</a:t>
            </a:fld>
            <a:endParaRPr/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914131-7151-41A1-A111-C1E141E141A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F1D1D1-31C1-41E1-B1A1-B1C18191611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</a:t>
            </a:fld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D13171B1-2131-4111-8171-01811111319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917181B1-0171-41A1-B131-5171F1C1C12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B1A151-E121-41B1-8151-6121E1B191D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23</a:t>
            </a:fld>
            <a:endParaRPr/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21E1C1-7191-41E1-8121-C1D17171001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24</a:t>
            </a:fld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B045D-DC6C-4212-B76F-9C53FCB2F710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618171B1-7161-4141-A1D1-1181D151913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26</a:t>
            </a:fld>
            <a:endParaRPr/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51E1C1-31D1-4101-B151-F1516101F11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27</a:t>
            </a:fld>
            <a:endParaRPr/>
          </a:p>
        </p:txBody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913101-7131-41A1-B161-F181E19181A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28</a:t>
            </a:fld>
            <a:endParaRPr/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29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30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1C13181-5181-4171-9111-4181B1F121E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</a:t>
            </a:fld>
            <a:endParaRPr/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31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32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33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34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35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36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37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38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39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40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1A18131-9191-41E1-8111-F1F11171913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5</a:t>
            </a:fld>
            <a:endParaRPr/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7141B1-B1E1-41D1-8161-E1C1F1217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41</a:t>
            </a:fld>
            <a:endParaRPr/>
          </a:p>
        </p:txBody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C171C1-8181-4111-A101-E1115141C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42</a:t>
            </a:fld>
            <a:endParaRPr/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61B141-3181-4191-91B1-014131B1B18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43</a:t>
            </a:fld>
            <a:endParaRPr/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1712101-8171-4181-9131-41F1A1B1E12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44</a:t>
            </a:fld>
            <a:endParaRPr/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01C1E171-A1E1-41A1-B111-2191C16171C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45</a:t>
            </a:fld>
            <a:endParaRPr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C1E111C1-B191-41C1-8151-C151011121F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46</a:t>
            </a:fld>
            <a:endParaRPr/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1F121A1-F1D1-41A1-B151-61A1F191E18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6</a:t>
            </a:fld>
            <a:endParaRPr/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710101E1-B101-4121-A1F1-41214181C1A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7</a:t>
            </a:fld>
            <a:endParaRPr/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1171F1-5101-4151-91C1-C1B1C1916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8</a:t>
            </a:fld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1171F1-5101-4151-91C1-C1B1C1916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9</a:t>
            </a:fld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11171F1-5101-4151-91C1-C1B1C1916161}" type="slidenum">
              <a:rPr lang="en-AU">
                <a:solidFill>
                  <a:srgbClr val="000000"/>
                </a:solidFill>
                <a:latin typeface="+mn-lt"/>
                <a:ea typeface="ＭＳ Ｐゴシック"/>
              </a:rPr>
              <a:pPr>
                <a:lnSpc>
                  <a:spcPct val="100000"/>
                </a:lnSpc>
              </a:pPr>
              <a:t>10</a:t>
            </a:fld>
            <a:endParaRPr/>
          </a:p>
        </p:txBody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>
                <a:solidFill>
                  <a:srgbClr val="000000"/>
                </a:solidFill>
                <a:latin typeface="Calibri"/>
              </a:rPr>
              <a:t>5/07/13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1C15111-E1F1-4191-A1F1-218151812181}" type="slidenum">
              <a:rPr lang="en-AU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>
                <a:solidFill>
                  <a:srgbClr val="000000"/>
                </a:solidFill>
                <a:latin typeface="Calibri"/>
              </a:rPr>
              <a:t>5/07/13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216191-D1C1-41F1-81F1-41F181010181}" type="slidenum">
              <a:rPr lang="en-AU">
                <a:solidFill>
                  <a:srgbClr val="000000"/>
                </a:solidFill>
                <a:latin typeface="Calibri"/>
              </a:rPr>
              <a:pPr>
                <a:lnSpc>
                  <a:spcPct val="100000"/>
                </a:lnSpc>
              </a:pPr>
              <a:t>‹#›</a:t>
            </a:fld>
            <a:endParaRPr/>
          </a:p>
        </p:txBody>
      </p:sp>
      <p:pic>
        <p:nvPicPr>
          <p:cNvPr id="42" name="Picture 3"/>
          <p:cNvPicPr/>
          <p:nvPr/>
        </p:nvPicPr>
        <p:blipFill>
          <a:blip r:embed="rId14"/>
          <a:stretch>
            <a:fillRect/>
          </a:stretch>
        </p:blipFill>
        <p:spPr>
          <a:xfrm>
            <a:off x="6572160" y="142920"/>
            <a:ext cx="1114200" cy="1266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Documents%20and%20Settings\VIBE\Desktop\map4vip_2013_talk\study3.wmv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0.jpeg"/><Relationship Id="rId2" Type="http://schemas.openxmlformats.org/officeDocument/2006/relationships/video" Target="file:///C:\Documents%20and%20Settings\VIBE\Desktop\map4vip_2013_talk\cera_foyer1_saliency.wmv" TargetMode="External"/><Relationship Id="rId1" Type="http://schemas.openxmlformats.org/officeDocument/2006/relationships/video" Target="file:///C:\Documents%20and%20Settings\VIBE\Desktop\map4vip_2013_talk\rgb_cera_foyer1.wm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video" Target="file:///C:\Documents%20and%20Settings\VIBE\Desktop\map4vip_2013_talk\cera_office_perturbed_scaled.avi.wmv" TargetMode="External"/><Relationship Id="rId7" Type="http://schemas.openxmlformats.org/officeDocument/2006/relationships/image" Target="../media/image1.png"/><Relationship Id="rId2" Type="http://schemas.openxmlformats.org/officeDocument/2006/relationships/video" Target="file:///C:\Documents%20and%20Settings\VIBE\Desktop\map4vip_2013_talk\cera_office_perturbance.avi.wmv" TargetMode="External"/><Relationship Id="rId1" Type="http://schemas.openxmlformats.org/officeDocument/2006/relationships/video" Target="file:///C:\Documents%20and%20Settings\VIBE\Desktop\map4vip_2013_talk\cera_office_gray.avi.wmv" TargetMode="Externa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37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video" Target="file:///C:\Documents%20and%20Settings\VIBE\Desktop\map4vip_2013_talk\cera_office_grey_phosphenes.avi.wmv" TargetMode="External"/><Relationship Id="rId7" Type="http://schemas.openxmlformats.org/officeDocument/2006/relationships/image" Target="../media/image1.png"/><Relationship Id="rId2" Type="http://schemas.openxmlformats.org/officeDocument/2006/relationships/video" Target="file:///C:\Documents%20and%20Settings\VIBE\Desktop\map4vip_2013_talk\cera_office_gray.avi.wm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video" Target="file:///C:\Documents%20and%20Settings\VIBE\Desktop\map4vip_2013_talk\cera_office_perturbed_scaled.avi.wmv" TargetMode="External"/><Relationship Id="rId7" Type="http://schemas.openxmlformats.org/officeDocument/2006/relationships/image" Target="../media/image1.png"/><Relationship Id="rId2" Type="http://schemas.openxmlformats.org/officeDocument/2006/relationships/video" Target="file:///C:\Documents%20and%20Settings\VIBE\Desktop\map4vip_2013_talk\cera_office_perturbed_scaled_phosphenes.avi.wm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47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5" Type="http://schemas.openxmlformats.org/officeDocument/2006/relationships/image" Target="../media/image64.png"/><Relationship Id="rId4" Type="http://schemas.openxmlformats.org/officeDocument/2006/relationships/image" Target="../media/image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5" Type="http://schemas.openxmlformats.org/officeDocument/2006/relationships/image" Target="../media/image3.png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69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859080"/>
          </a:xfrm>
          <a:prstGeom prst="rect">
            <a:avLst/>
          </a:prstGeom>
        </p:spPr>
      </p:pic>
      <p:sp>
        <p:nvSpPr>
          <p:cNvPr id="81" name="TextShape 1"/>
          <p:cNvSpPr txBox="1"/>
          <p:nvPr/>
        </p:nvSpPr>
        <p:spPr>
          <a:xfrm>
            <a:off x="1371600" y="2514600"/>
            <a:ext cx="6171840" cy="609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FFFFFF"/>
                </a:solidFill>
                <a:latin typeface="Calibri"/>
              </a:rPr>
              <a:t>Bionic Vision Australia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1371600" y="3124080"/>
            <a:ext cx="7391520" cy="244764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400" dirty="0" smtClean="0">
                <a:solidFill>
                  <a:srgbClr val="FFFFFF"/>
                </a:solidFill>
                <a:latin typeface="Calibri"/>
              </a:rPr>
              <a:t>Augmenting intensity to enhance </a:t>
            </a:r>
            <a:r>
              <a:rPr lang="en-AU" sz="2400" dirty="0">
                <a:solidFill>
                  <a:srgbClr val="FFFFFF"/>
                </a:solidFill>
                <a:latin typeface="Calibri"/>
              </a:rPr>
              <a:t>scene structure in </a:t>
            </a:r>
            <a:r>
              <a:rPr lang="en-AU" sz="2400" dirty="0" smtClean="0">
                <a:solidFill>
                  <a:srgbClr val="FFFFFF"/>
                </a:solidFill>
                <a:latin typeface="Calibri"/>
              </a:rPr>
              <a:t>prosthetic vision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AU" dirty="0" smtClean="0">
                <a:solidFill>
                  <a:srgbClr val="FFFFFF"/>
                </a:solidFill>
                <a:latin typeface="Calibri"/>
              </a:rPr>
              <a:t>Chris McCarthy, David </a:t>
            </a:r>
            <a:r>
              <a:rPr lang="en-AU" dirty="0" err="1">
                <a:solidFill>
                  <a:srgbClr val="FFFFFF"/>
                </a:solidFill>
                <a:latin typeface="Calibri"/>
              </a:rPr>
              <a:t>Feng</a:t>
            </a:r>
            <a:r>
              <a:rPr lang="en-AU" dirty="0">
                <a:solidFill>
                  <a:srgbClr val="FFFFFF"/>
                </a:solidFill>
                <a:latin typeface="Calibri"/>
              </a:rPr>
              <a:t> and  </a:t>
            </a:r>
            <a:r>
              <a:rPr lang="en-AU" dirty="0" smtClean="0">
                <a:solidFill>
                  <a:srgbClr val="FFFFFF"/>
                </a:solidFill>
                <a:latin typeface="Calibri"/>
              </a:rPr>
              <a:t>Nick Barnes</a:t>
            </a:r>
            <a:endParaRPr/>
          </a:p>
          <a:p>
            <a:pPr>
              <a:lnSpc>
                <a:spcPct val="100000"/>
              </a:lnSpc>
            </a:pPr>
            <a:endParaRPr lang="en-AU" dirty="0" smtClean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8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928880" y="119880"/>
            <a:ext cx="899640" cy="1022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257800"/>
            <a:ext cx="4447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AU" i="1" dirty="0" smtClean="0">
                <a:solidFill>
                  <a:srgbClr val="FFFFFF"/>
                </a:solidFill>
                <a:latin typeface="Calibri"/>
              </a:rPr>
              <a:t>Australian National University, </a:t>
            </a:r>
          </a:p>
          <a:p>
            <a:pPr>
              <a:lnSpc>
                <a:spcPct val="100000"/>
              </a:lnSpc>
            </a:pPr>
            <a:r>
              <a:rPr lang="en-AU" i="1" dirty="0" smtClean="0">
                <a:solidFill>
                  <a:srgbClr val="FFFFFF"/>
                </a:solidFill>
                <a:latin typeface="Calibri"/>
              </a:rPr>
              <a:t>College of Engineering and Computer Science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4572000"/>
            <a:ext cx="3293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AU" i="1" dirty="0" smtClean="0">
                <a:solidFill>
                  <a:srgbClr val="FFFFFF"/>
                </a:solidFill>
                <a:latin typeface="Calibri"/>
              </a:rPr>
              <a:t>NICTA Canberra Research Lab, </a:t>
            </a:r>
          </a:p>
          <a:p>
            <a:pPr>
              <a:lnSpc>
                <a:spcPct val="100000"/>
              </a:lnSpc>
            </a:pPr>
            <a:r>
              <a:rPr lang="en-AU" i="1" dirty="0" smtClean="0">
                <a:solidFill>
                  <a:srgbClr val="FFFFFF"/>
                </a:solidFill>
                <a:latin typeface="Calibri"/>
              </a:rPr>
              <a:t>Computer Vision Research Group</a:t>
            </a:r>
          </a:p>
          <a:p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Previously: augmented depth</a:t>
            </a:r>
            <a:endParaRPr/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McCarthy et al, ARVO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2012]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2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2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Mobility with 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prosthetic </a:t>
            </a:r>
            <a:r>
              <a:rPr lang="en-US" sz="3600" b="1" dirty="0">
                <a:solidFill>
                  <a:srgbClr val="0077B0"/>
                </a:solidFill>
                <a:latin typeface="Calibri"/>
              </a:rPr>
              <a:t>vision</a:t>
            </a:r>
            <a:endParaRPr/>
          </a:p>
        </p:txBody>
      </p:sp>
      <p:pic>
        <p:nvPicPr>
          <p:cNvPr id="128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pic>
        <p:nvPicPr>
          <p:cNvPr id="11" name="Chart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514600"/>
            <a:ext cx="39624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tudy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3400" y="2514600"/>
            <a:ext cx="36576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Assumptions and limitations: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Intensity-based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:  high-contrast  surface boundaries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Intensity + cueing: 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appearance-based saliency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Depth-based: 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 perceivable depth change across boundaries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0000"/>
                </a:solidFill>
                <a:latin typeface="Calibri"/>
              </a:rPr>
              <a:t>Augmented Depth:  </a:t>
            </a:r>
            <a:r>
              <a:rPr lang="en-US" sz="2400">
                <a:solidFill>
                  <a:srgbClr val="000000"/>
                </a:solidFill>
                <a:latin typeface="Calibri"/>
              </a:rPr>
              <a:t>explicit surface fitting/segmentation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3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32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Mobility with prosthetic vision</a:t>
            </a:r>
            <a:endParaRPr/>
          </a:p>
        </p:txBody>
      </p:sp>
      <p:pic>
        <p:nvPicPr>
          <p:cNvPr id="13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Key outcomes: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Augmentations that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emphasise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 obstructions can significantly improve  performance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Acceptable to participants</a:t>
            </a:r>
            <a:endParaRPr lang="en-US" sz="3200" dirty="0" smtClean="0">
              <a:solidFill>
                <a:srgbClr val="0077B0"/>
              </a:solidFill>
              <a:latin typeface="Calibri"/>
            </a:endParaRPr>
          </a:p>
          <a:p>
            <a:endParaRPr lang="en-US" sz="3200" dirty="0" smtClean="0">
              <a:solidFill>
                <a:srgbClr val="0077B0"/>
              </a:solidFill>
              <a:latin typeface="Calibri"/>
            </a:endParaRPr>
          </a:p>
          <a:p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Limitations: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Relies on accurate surface-fit and segmentation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Removes potentially useful information from the scene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Does not easily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generalise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to other activities of daily living</a:t>
            </a: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3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3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3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Mobility with prosthetic vision</a:t>
            </a:r>
            <a:endParaRPr/>
          </a:p>
        </p:txBody>
      </p:sp>
      <p:pic>
        <p:nvPicPr>
          <p:cNvPr id="13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Rationale: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Stimulate conservatively and selectively, but maintain </a:t>
            </a:r>
            <a:r>
              <a:rPr lang="en-US" sz="2300" dirty="0" err="1" smtClean="0">
                <a:solidFill>
                  <a:srgbClr val="000000"/>
                </a:solidFill>
                <a:latin typeface="Calibri"/>
              </a:rPr>
              <a:t>naturality</a:t>
            </a:r>
            <a:endParaRPr lang="en-US" sz="23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2300" dirty="0" err="1" smtClean="0">
                <a:solidFill>
                  <a:srgbClr val="000000"/>
                </a:solidFill>
                <a:latin typeface="Calibri"/>
              </a:rPr>
              <a:t>Emphasise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 regions 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of 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“structural interest”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0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4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42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b="1" dirty="0" smtClean="0">
                <a:solidFill>
                  <a:srgbClr val="0077B0"/>
                </a:solidFill>
                <a:latin typeface="Calibri"/>
              </a:rPr>
              <a:t>New proposal: the </a:t>
            </a:r>
            <a:r>
              <a:rPr lang="en-US" sz="3200" b="1" dirty="0" err="1" smtClean="0">
                <a:solidFill>
                  <a:srgbClr val="0077B0"/>
                </a:solidFill>
                <a:latin typeface="Calibri"/>
              </a:rPr>
              <a:t>perturbance</a:t>
            </a:r>
            <a:r>
              <a:rPr lang="en-US" sz="3200" b="1" dirty="0" smtClean="0">
                <a:solidFill>
                  <a:srgbClr val="0077B0"/>
                </a:solidFill>
                <a:latin typeface="Calibri"/>
              </a:rPr>
              <a:t> map</a:t>
            </a:r>
            <a:endParaRPr sz="3200"/>
          </a:p>
        </p:txBody>
      </p:sp>
      <p:pic>
        <p:nvPicPr>
          <p:cNvPr id="14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pic>
        <p:nvPicPr>
          <p:cNvPr id="9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572000" y="3581400"/>
            <a:ext cx="2895600" cy="2362200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990600" y="3581400"/>
            <a:ext cx="30480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629400" y="1371600"/>
            <a:ext cx="2276280" cy="1304640"/>
          </a:xfrm>
          <a:prstGeom prst="rect">
            <a:avLst/>
          </a:prstGeom>
        </p:spPr>
      </p:pic>
      <p:sp>
        <p:nvSpPr>
          <p:cNvPr id="144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Algorithm inputs: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 dirty="0">
                <a:solidFill>
                  <a:srgbClr val="000000"/>
                </a:solidFill>
                <a:latin typeface="Calibri"/>
              </a:rPr>
              <a:t>A dense disparity (</a:t>
            </a:r>
            <a:r>
              <a:rPr lang="en-US" sz="2300" dirty="0" err="1">
                <a:solidFill>
                  <a:srgbClr val="000000"/>
                </a:solidFill>
                <a:latin typeface="Calibri"/>
              </a:rPr>
              <a:t>ie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., inverse depth) image</a:t>
            </a:r>
            <a:endParaRPr/>
          </a:p>
          <a:p>
            <a:pPr>
              <a:lnSpc>
                <a:spcPct val="100000"/>
              </a:lnSpc>
            </a:pPr>
            <a:r>
              <a:rPr lang="en-US" sz="2300" dirty="0">
                <a:solidFill>
                  <a:srgbClr val="000000"/>
                </a:solidFill>
                <a:latin typeface="Calibri"/>
              </a:rPr>
              <a:t>We use (but are not limited to!) an Asus </a:t>
            </a:r>
            <a:r>
              <a:rPr lang="en-US" sz="2300" dirty="0" err="1">
                <a:solidFill>
                  <a:srgbClr val="000000"/>
                </a:solidFill>
                <a:latin typeface="Calibri"/>
              </a:rPr>
              <a:t>Xtion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 Pro RGB-D sensor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4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48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685800" y="3276720"/>
            <a:ext cx="7981560" cy="291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276720"/>
            <a:ext cx="7981560" cy="2914200"/>
          </a:xfrm>
          <a:prstGeom prst="rect">
            <a:avLst/>
          </a:prstGeom>
        </p:spPr>
      </p:pic>
      <p:sp>
        <p:nvSpPr>
          <p:cNvPr id="151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The </a:t>
            </a:r>
            <a:r>
              <a:rPr lang="en-US" sz="3200" dirty="0" err="1">
                <a:solidFill>
                  <a:srgbClr val="0077B0"/>
                </a:solidFill>
                <a:latin typeface="Calibri"/>
              </a:rPr>
              <a:t>perturbance</a:t>
            </a:r>
            <a:r>
              <a:rPr lang="en-US" sz="3200" dirty="0">
                <a:solidFill>
                  <a:srgbClr val="0077B0"/>
                </a:solidFill>
                <a:latin typeface="Calibri"/>
              </a:rPr>
              <a:t> map:</a:t>
            </a:r>
            <a:endParaRPr/>
          </a:p>
          <a:p>
            <a:r>
              <a:rPr lang="en-US" sz="2300" dirty="0">
                <a:solidFill>
                  <a:srgbClr val="000000"/>
                </a:solidFill>
                <a:latin typeface="Calibri"/>
              </a:rPr>
              <a:t>Weight the extent of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surface 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orientation change in a local region </a:t>
            </a:r>
            <a:r>
              <a:rPr lang="en-US" sz="2300" dirty="0" err="1">
                <a:solidFill>
                  <a:srgbClr val="000000"/>
                </a:solidFill>
                <a:latin typeface="Calibri"/>
              </a:rPr>
              <a:t>w.r.t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 surrounding regions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2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53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54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55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786200" y="3286080"/>
            <a:ext cx="3885840" cy="29239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00" y="3276720"/>
            <a:ext cx="7981560" cy="2914200"/>
          </a:xfrm>
          <a:prstGeom prst="rect">
            <a:avLst/>
          </a:prstGeom>
        </p:spPr>
      </p:pic>
      <p:sp>
        <p:nvSpPr>
          <p:cNvPr id="157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Algorithm assumptions: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Iso-disparity contour extraction: the boundaries between level sets of disparity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8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59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60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61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714920" y="3214800"/>
            <a:ext cx="3928680" cy="3036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Step 1: extract </a:t>
            </a: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local disparity gradients</a:t>
            </a:r>
            <a:endParaRPr/>
          </a:p>
          <a:p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If disparities are highly </a:t>
            </a:r>
            <a:r>
              <a:rPr lang="en-US" sz="2300" dirty="0" err="1" smtClean="0">
                <a:solidFill>
                  <a:srgbClr val="000000"/>
                </a:solidFill>
                <a:latin typeface="Calibri"/>
              </a:rPr>
              <a:t>quantised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, disparity contours may be used instead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3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6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65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66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2205000" y="2928960"/>
            <a:ext cx="4652640" cy="3549240"/>
          </a:xfrm>
          <a:prstGeom prst="rect">
            <a:avLst/>
          </a:prstGeom>
        </p:spPr>
      </p:pic>
      <p:pic>
        <p:nvPicPr>
          <p:cNvPr id="167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785880" y="2928960"/>
            <a:ext cx="7499880" cy="3571560"/>
          </a:xfrm>
          <a:prstGeom prst="rect">
            <a:avLst/>
          </a:prstGeom>
        </p:spPr>
      </p:pic>
      <p:sp>
        <p:nvSpPr>
          <p:cNvPr id="169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Step 2: local surface orientations</a:t>
            </a:r>
            <a:endParaRPr/>
          </a:p>
          <a:p>
            <a:r>
              <a:rPr lang="en-US" sz="2300" dirty="0">
                <a:solidFill>
                  <a:srgbClr val="000000"/>
                </a:solidFill>
                <a:latin typeface="Calibri"/>
              </a:rPr>
              <a:t>Histogram orientations of local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gradient vectors (or </a:t>
            </a:r>
            <a:r>
              <a:rPr lang="en-US" sz="2300" dirty="0" err="1" smtClean="0">
                <a:solidFill>
                  <a:srgbClr val="000000"/>
                </a:solidFill>
                <a:latin typeface="Calibri"/>
              </a:rPr>
              <a:t>iso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-disparity 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linear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segments)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71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72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720" y="2928960"/>
            <a:ext cx="4709880" cy="3596040"/>
          </a:xfrm>
          <a:prstGeom prst="rect">
            <a:avLst/>
          </a:prstGeom>
        </p:spPr>
      </p:pic>
      <p:sp>
        <p:nvSpPr>
          <p:cNvPr id="17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Step 3:  fixed scale window comparison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7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7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7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78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609480" y="1676520"/>
            <a:ext cx="7695720" cy="3047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Sub Heading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Level 1 text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8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8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77B0"/>
                </a:solidFill>
                <a:latin typeface="Calibri"/>
              </a:rPr>
              <a:t>HEADING</a:t>
            </a:r>
            <a:endParaRPr/>
          </a:p>
        </p:txBody>
      </p:sp>
      <p:pic>
        <p:nvPicPr>
          <p:cNvPr id="8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640" cy="6840000"/>
          </a:xfrm>
          <a:prstGeom prst="rect">
            <a:avLst/>
          </a:prstGeom>
        </p:spPr>
      </p:pic>
      <p:pic>
        <p:nvPicPr>
          <p:cNvPr id="8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786800" y="5286240"/>
            <a:ext cx="1114200" cy="1266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Step 3:  fixed scale window comparison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0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81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82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83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240" y="4143240"/>
            <a:ext cx="3119400" cy="2381760"/>
          </a:xfrm>
          <a:prstGeom prst="rect">
            <a:avLst/>
          </a:prstGeom>
        </p:spPr>
      </p:pic>
      <p:pic>
        <p:nvPicPr>
          <p:cNvPr id="184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51080" y="2714760"/>
            <a:ext cx="8264160" cy="1142640"/>
          </a:xfrm>
          <a:prstGeom prst="rect">
            <a:avLst/>
          </a:prstGeom>
        </p:spPr>
      </p:pic>
      <p:pic>
        <p:nvPicPr>
          <p:cNvPr id="185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6"/>
          <p:cNvSpPr/>
          <p:nvPr/>
        </p:nvSpPr>
        <p:spPr>
          <a:xfrm>
            <a:off x="7143840" y="3068280"/>
            <a:ext cx="1642680" cy="639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dirty="0">
                <a:solidFill>
                  <a:srgbClr val="000000"/>
                </a:solidFill>
                <a:latin typeface="Calibri"/>
              </a:rPr>
              <a:t>Histogram non-overlap</a:t>
            </a:r>
            <a:endParaRPr/>
          </a:p>
        </p:txBody>
      </p:sp>
      <p:sp>
        <p:nvSpPr>
          <p:cNvPr id="186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Step 3:  fixed scale window comparison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8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89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19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240" y="4143240"/>
            <a:ext cx="3119400" cy="2381760"/>
          </a:xfrm>
          <a:prstGeom prst="rect">
            <a:avLst/>
          </a:prstGeom>
        </p:spPr>
      </p:pic>
      <p:pic>
        <p:nvPicPr>
          <p:cNvPr id="191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451080" y="2714760"/>
            <a:ext cx="8264160" cy="1142640"/>
          </a:xfrm>
          <a:prstGeom prst="rect">
            <a:avLst/>
          </a:prstGeom>
        </p:spPr>
      </p:pic>
      <p:sp>
        <p:nvSpPr>
          <p:cNvPr id="192" name="CustomShape 4"/>
          <p:cNvSpPr/>
          <p:nvPr/>
        </p:nvSpPr>
        <p:spPr>
          <a:xfrm>
            <a:off x="3786120" y="3143160"/>
            <a:ext cx="1999800" cy="499680"/>
          </a:xfrm>
          <a:prstGeom prst="rect">
            <a:avLst/>
          </a:prstGeom>
          <a:ln w="25560">
            <a:solidFill>
              <a:srgbClr val="FF0000"/>
            </a:solidFill>
            <a:round/>
          </a:ln>
        </p:spPr>
      </p:sp>
      <p:sp>
        <p:nvSpPr>
          <p:cNvPr id="193" name="CustomShape 5"/>
          <p:cNvSpPr/>
          <p:nvPr/>
        </p:nvSpPr>
        <p:spPr>
          <a:xfrm>
            <a:off x="6015240" y="3359160"/>
            <a:ext cx="1071360" cy="1080"/>
          </a:xfrm>
          <a:prstGeom prst="straightConnector1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sp>
      <p:pic>
        <p:nvPicPr>
          <p:cNvPr id="195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Step 3:  fixed scale window comparison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98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99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pic>
        <p:nvPicPr>
          <p:cNvPr id="200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000240" y="4143240"/>
            <a:ext cx="3119400" cy="2381760"/>
          </a:xfrm>
          <a:prstGeom prst="rect">
            <a:avLst/>
          </a:prstGeom>
        </p:spPr>
      </p:pic>
      <p:pic>
        <p:nvPicPr>
          <p:cNvPr id="201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57120" y="2643120"/>
            <a:ext cx="8475480" cy="999720"/>
          </a:xfrm>
          <a:prstGeom prst="rect">
            <a:avLst/>
          </a:prstGeom>
        </p:spPr>
      </p:pic>
      <p:pic>
        <p:nvPicPr>
          <p:cNvPr id="202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14720" y="3018600"/>
            <a:ext cx="4645800" cy="3553200"/>
          </a:xfrm>
          <a:prstGeom prst="rect">
            <a:avLst/>
          </a:prstGeom>
        </p:spPr>
      </p:pic>
      <p:sp>
        <p:nvSpPr>
          <p:cNvPr id="20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Step 4:  multi-scale perturbance calculation: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0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0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0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sp>
        <p:nvSpPr>
          <p:cNvPr id="208" name="CustomShape 4"/>
          <p:cNvSpPr/>
          <p:nvPr/>
        </p:nvSpPr>
        <p:spPr>
          <a:xfrm>
            <a:off x="714240" y="2197080"/>
            <a:ext cx="7786440" cy="1049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300">
                <a:solidFill>
                  <a:srgbClr val="000000"/>
                </a:solidFill>
                <a:latin typeface="Calibri"/>
              </a:rPr>
              <a:t>Combine perturbance scores across scales: </a:t>
            </a:r>
            <a:endParaRPr/>
          </a:p>
          <a:p>
            <a:pPr>
              <a:lnSpc>
                <a:spcPct val="100000"/>
              </a:lnSpc>
            </a:pPr>
            <a:r>
              <a:rPr lang="en-AU" sz="2000">
                <a:solidFill>
                  <a:srgbClr val="000000"/>
                </a:solidFill>
                <a:latin typeface="Calibri"/>
              </a:rPr>
              <a:t>weighted average based on number of iso-disparity pixels in each window </a:t>
            </a:r>
            <a:endParaRPr/>
          </a:p>
        </p:txBody>
      </p:sp>
      <p:pic>
        <p:nvPicPr>
          <p:cNvPr id="20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Post processing: special cases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11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1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13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Method</a:t>
            </a:r>
            <a:endParaRPr/>
          </a:p>
        </p:txBody>
      </p:sp>
      <p:sp>
        <p:nvSpPr>
          <p:cNvPr id="214" name="CustomShape 4"/>
          <p:cNvSpPr/>
          <p:nvPr/>
        </p:nvSpPr>
        <p:spPr>
          <a:xfrm>
            <a:off x="714240" y="2197080"/>
            <a:ext cx="7786440" cy="28821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 b="1">
                <a:solidFill>
                  <a:srgbClr val="000000"/>
                </a:solidFill>
                <a:latin typeface="Calibri"/>
              </a:rPr>
              <a:t>fronto-parallel surfaces:</a:t>
            </a:r>
            <a:r>
              <a:rPr lang="en-AU" sz="20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n-AU" sz="2000" b="1">
                <a:solidFill>
                  <a:srgbClr val="000000"/>
                </a:solidFill>
                <a:latin typeface="Calibri"/>
              </a:rPr>
              <a:t>	</a:t>
            </a:r>
            <a:r>
              <a:rPr lang="en-AU" sz="2000" b="1" i="1">
                <a:solidFill>
                  <a:srgbClr val="000000"/>
                </a:solidFill>
                <a:latin typeface="Calibri"/>
              </a:rPr>
              <a:t> </a:t>
            </a:r>
            <a:r>
              <a:rPr lang="en-AU" sz="2000" i="1">
                <a:solidFill>
                  <a:srgbClr val="000000"/>
                </a:solidFill>
                <a:latin typeface="Calibri"/>
              </a:rPr>
              <a:t>we explicitly detect fronto-parallel surfaces via the ratio of iso-disparity contour pixels to total valid disparity values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AU" sz="2400">
                <a:solidFill>
                  <a:srgbClr val="000000"/>
                </a:solidFill>
                <a:latin typeface="Calibri"/>
              </a:rPr>
              <a:t>	o</a:t>
            </a:r>
            <a:r>
              <a:rPr lang="en-AU" sz="2000" b="1">
                <a:solidFill>
                  <a:srgbClr val="000000"/>
                </a:solidFill>
                <a:latin typeface="Calibri"/>
              </a:rPr>
              <a:t>cclusion boundaries (ie., depth discontinuities): </a:t>
            </a:r>
            <a:endParaRPr/>
          </a:p>
          <a:p>
            <a:pPr>
              <a:lnSpc>
                <a:spcPct val="100000"/>
              </a:lnSpc>
            </a:pPr>
            <a:r>
              <a:rPr lang="en-AU" sz="2000" i="1">
                <a:solidFill>
                  <a:srgbClr val="000000"/>
                </a:solidFill>
                <a:latin typeface="Calibri"/>
              </a:rPr>
              <a:t>We threshold local gradient magnitude estimates to determine where occlusion boundaries exist</a:t>
            </a:r>
            <a:endParaRPr/>
          </a:p>
        </p:txBody>
      </p:sp>
      <p:pic>
        <p:nvPicPr>
          <p:cNvPr id="215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42910" y="1500174"/>
            <a:ext cx="4286280" cy="1181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buNone/>
            </a:pPr>
            <a:endParaRPr lang="en-AU" sz="2300" dirty="0" smtClean="0">
              <a:solidFill>
                <a:srgbClr val="000000"/>
              </a:solidFill>
            </a:endParaRPr>
          </a:p>
        </p:txBody>
      </p:sp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2209800" y="34290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3076" name="Picture 5" descr="Picture3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988"/>
            <a:ext cx="914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086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77B0"/>
                </a:solidFill>
              </a:rPr>
              <a:t>Results: the </a:t>
            </a:r>
            <a:r>
              <a:rPr lang="en-US" sz="3600" b="1" dirty="0" err="1" smtClean="0">
                <a:solidFill>
                  <a:srgbClr val="0077B0"/>
                </a:solidFill>
              </a:rPr>
              <a:t>perturbance</a:t>
            </a:r>
            <a:r>
              <a:rPr lang="en-US" sz="3600" b="1" dirty="0" smtClean="0">
                <a:solidFill>
                  <a:srgbClr val="0077B0"/>
                </a:solidFill>
              </a:rPr>
              <a:t> map live</a:t>
            </a:r>
            <a:r>
              <a:rPr lang="en-US" sz="3600" dirty="0" smtClean="0">
                <a:solidFill>
                  <a:srgbClr val="0077B0"/>
                </a:solidFill>
              </a:rPr>
              <a:t/>
            </a:r>
            <a:br>
              <a:rPr lang="en-US" sz="3600" dirty="0" smtClean="0">
                <a:solidFill>
                  <a:srgbClr val="0077B0"/>
                </a:solidFill>
              </a:rPr>
            </a:br>
            <a:endParaRPr lang="en-US" sz="3600" b="1" dirty="0" smtClean="0">
              <a:solidFill>
                <a:srgbClr val="0077B0"/>
              </a:solidFill>
            </a:endParaRPr>
          </a:p>
        </p:txBody>
      </p:sp>
      <p:pic>
        <p:nvPicPr>
          <p:cNvPr id="10" name="rgb_cera_foyer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533400" y="2667000"/>
            <a:ext cx="4064000" cy="3048000"/>
          </a:xfrm>
          <a:prstGeom prst="rect">
            <a:avLst/>
          </a:prstGeom>
        </p:spPr>
      </p:pic>
      <p:pic>
        <p:nvPicPr>
          <p:cNvPr id="11" name="cera_foyer1_saliency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4775200" y="2667000"/>
            <a:ext cx="40640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Perturbance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0200" y="5791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399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Quantitative: ground surface boundary recall: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24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25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26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714240" y="2197080"/>
            <a:ext cx="7786440" cy="6994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>
                <a:solidFill>
                  <a:srgbClr val="000000"/>
                </a:solidFill>
                <a:latin typeface="Calibri"/>
              </a:rPr>
              <a:t>Compare thresholded perturbance maps with ground plane fitting</a:t>
            </a:r>
            <a:endParaRPr/>
          </a:p>
        </p:txBody>
      </p:sp>
      <p:pic>
        <p:nvPicPr>
          <p:cNvPr id="22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20" y="2928960"/>
            <a:ext cx="8429400" cy="2483280"/>
          </a:xfrm>
          <a:prstGeom prst="rect">
            <a:avLst/>
          </a:prstGeom>
        </p:spPr>
      </p:pic>
      <p:pic>
        <p:nvPicPr>
          <p:cNvPr id="22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Quantitative: ground surface boundary recall: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1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3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33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</a:t>
            </a:r>
            <a:endParaRPr/>
          </a:p>
        </p:txBody>
      </p:sp>
      <p:graphicFrame>
        <p:nvGraphicFramePr>
          <p:cNvPr id="234" name="Chart 6"/>
          <p:cNvGraphicFramePr/>
          <p:nvPr/>
        </p:nvGraphicFramePr>
        <p:xfrm>
          <a:off x="2571840" y="392904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35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500120" y="2214720"/>
            <a:ext cx="6000480" cy="1767600"/>
          </a:xfrm>
          <a:prstGeom prst="rect">
            <a:avLst/>
          </a:prstGeom>
        </p:spPr>
      </p:pic>
      <p:pic>
        <p:nvPicPr>
          <p:cNvPr id="236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Quantitative: ground plane mislabel rate: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3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0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</a:t>
            </a:r>
            <a:endParaRPr/>
          </a:p>
        </p:txBody>
      </p:sp>
      <p:pic>
        <p:nvPicPr>
          <p:cNvPr id="24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500120" y="2214720"/>
            <a:ext cx="6000480" cy="1767600"/>
          </a:xfrm>
          <a:prstGeom prst="rect">
            <a:avLst/>
          </a:prstGeom>
        </p:spPr>
      </p:pic>
      <p:pic>
        <p:nvPicPr>
          <p:cNvPr id="242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graphicFrame>
        <p:nvGraphicFramePr>
          <p:cNvPr id="243" name="Chart 9"/>
          <p:cNvGraphicFramePr/>
          <p:nvPr/>
        </p:nvGraphicFramePr>
        <p:xfrm>
          <a:off x="2286000" y="4114800"/>
          <a:ext cx="4571640" cy="2742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VIBE\My Documents\Dropbox\map4vip_images\map4vip_cera_office1_perturb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8095" y="3391455"/>
            <a:ext cx="2581705" cy="1942545"/>
          </a:xfrm>
          <a:prstGeom prst="rect">
            <a:avLst/>
          </a:prstGeom>
          <a:noFill/>
        </p:spPr>
      </p:pic>
      <p:pic>
        <p:nvPicPr>
          <p:cNvPr id="3075" name="Picture 3" descr="C:\Documents and Settings\VIBE\My Documents\Dropbox\map4vip_images\map4vip_cera_office1_intensit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2533894" cy="1905000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Scale intensity image by the </a:t>
            </a:r>
            <a:r>
              <a:rPr lang="en-US" sz="3200" dirty="0" err="1" smtClean="0">
                <a:solidFill>
                  <a:srgbClr val="0077B0"/>
                </a:solidFill>
                <a:latin typeface="Calibri"/>
              </a:rPr>
              <a:t>perturbance</a:t>
            </a: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 map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Augmented Intensity</a:t>
            </a:r>
            <a:endParaRPr lang="en-US" sz="3600" dirty="0" smtClean="0"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714240" y="2197080"/>
            <a:ext cx="77864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52" name="CustomShape 5"/>
          <p:cNvSpPr/>
          <p:nvPr/>
        </p:nvSpPr>
        <p:spPr>
          <a:xfrm>
            <a:off x="3000240" y="4357800"/>
            <a:ext cx="285480" cy="1080"/>
          </a:xfrm>
          <a:prstGeom prst="straightConnector1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53" name="CustomShape 6"/>
          <p:cNvSpPr/>
          <p:nvPr/>
        </p:nvSpPr>
        <p:spPr>
          <a:xfrm>
            <a:off x="6072120" y="4429080"/>
            <a:ext cx="285480" cy="1080"/>
          </a:xfrm>
          <a:prstGeom prst="straightConnector1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sp>
      <p:pic>
        <p:nvPicPr>
          <p:cNvPr id="254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pic>
        <p:nvPicPr>
          <p:cNvPr id="3074" name="Picture 2" descr="C:\Documents and Settings\VIBE\My Documents\Dropbox\map4vip_images\map4vip_augmentation_equati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28800" y="2333625"/>
            <a:ext cx="4981575" cy="79057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447800" y="533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I(p)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334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P(p)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5345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I*(p)</a:t>
            </a:r>
            <a:endParaRPr lang="en-US" dirty="0"/>
          </a:p>
        </p:txBody>
      </p:sp>
      <p:pic>
        <p:nvPicPr>
          <p:cNvPr id="3077" name="Picture 5" descr="C:\Documents and Settings\VIBE\My Documents\Dropbox\map4vip_images\map4vip_cera_office1_augment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3355212"/>
            <a:ext cx="2531560" cy="1978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z="3200" smtClean="0">
                <a:solidFill>
                  <a:srgbClr val="0077B0"/>
                </a:solidFill>
                <a:latin typeface="Arial" pitchFamily="34" charset="0"/>
              </a:rPr>
              <a:t>Implant placement in eye</a:t>
            </a:r>
            <a:endParaRPr lang="en-US" sz="3200" smtClean="0">
              <a:solidFill>
                <a:srgbClr val="0077B0"/>
              </a:solidFill>
              <a:latin typeface="Arial" pitchFamily="34" charset="0"/>
            </a:endParaRPr>
          </a:p>
        </p:txBody>
      </p:sp>
      <p:pic>
        <p:nvPicPr>
          <p:cNvPr id="83971" name="Picture 4" descr="Bion1010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8013" y="1344613"/>
            <a:ext cx="5387975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5181600" y="2438400"/>
            <a:ext cx="1676400" cy="228600"/>
          </a:xfrm>
          <a:prstGeom prst="leftArrow">
            <a:avLst>
              <a:gd name="adj1" fmla="val 50000"/>
              <a:gd name="adj2" fmla="val 812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04025" y="2060575"/>
            <a:ext cx="1938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Wide-View array: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supra-choroidal</a:t>
            </a:r>
            <a:endParaRPr lang="en-AU" sz="180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27088" y="2636838"/>
            <a:ext cx="1428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800">
                <a:solidFill>
                  <a:srgbClr val="000000"/>
                </a:solidFill>
              </a:rPr>
              <a:t>High-Acuity 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array:</a:t>
            </a:r>
          </a:p>
          <a:p>
            <a:pPr eaLnBrk="1" hangingPunct="1"/>
            <a:r>
              <a:rPr lang="en-US" sz="1800">
                <a:solidFill>
                  <a:srgbClr val="000000"/>
                </a:solidFill>
              </a:rPr>
              <a:t>epi-retinal</a:t>
            </a:r>
            <a:endParaRPr lang="en-AU" sz="1800">
              <a:solidFill>
                <a:srgbClr val="000000"/>
              </a:solidFill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10800000">
            <a:off x="2051050" y="3284538"/>
            <a:ext cx="3313113" cy="215900"/>
          </a:xfrm>
          <a:prstGeom prst="leftArrow">
            <a:avLst>
              <a:gd name="adj1" fmla="val 50000"/>
              <a:gd name="adj2" fmla="val 81275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>
              <a:solidFill>
                <a:srgbClr val="00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5334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Visual representation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09600" y="2133600"/>
            <a:ext cx="5486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0" y="304800"/>
            <a:ext cx="988200" cy="1123560"/>
          </a:xfrm>
          <a:prstGeom prst="rect">
            <a:avLst/>
          </a:prstGeom>
        </p:spPr>
      </p:pic>
      <p:pic>
        <p:nvPicPr>
          <p:cNvPr id="14" name="cera_office_gray.avi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3276600" y="1409700"/>
            <a:ext cx="2895600" cy="2171700"/>
          </a:xfrm>
          <a:prstGeom prst="rect">
            <a:avLst/>
          </a:prstGeom>
        </p:spPr>
      </p:pic>
      <p:pic>
        <p:nvPicPr>
          <p:cNvPr id="20" name="cera_office_perturbance.av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990600" y="3657600"/>
            <a:ext cx="3657600" cy="2743200"/>
          </a:xfrm>
          <a:prstGeom prst="rect">
            <a:avLst/>
          </a:prstGeom>
        </p:spPr>
      </p:pic>
      <p:pic>
        <p:nvPicPr>
          <p:cNvPr id="11" name="cera_office_perturbed_scaled.avi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10"/>
          <a:stretch>
            <a:fillRect/>
          </a:stretch>
        </p:blipFill>
        <p:spPr>
          <a:xfrm>
            <a:off x="4953000" y="3657600"/>
            <a:ext cx="3581400" cy="26860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28800" y="6400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Perturbance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50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12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05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VIBE\My Documents\Dropbox\map4vip_images\map4vip_cera_firehydrant_augm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819400"/>
            <a:ext cx="2819400" cy="2209800"/>
          </a:xfrm>
          <a:prstGeom prst="rect">
            <a:avLst/>
          </a:prstGeom>
          <a:noFill/>
        </p:spPr>
      </p:pic>
      <p:pic>
        <p:nvPicPr>
          <p:cNvPr id="4099" name="Picture 3" descr="C:\Documents and Settings\VIBE\My Documents\Dropbox\map4vip_images\map4vip_cera_firehydrant_perturba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19400"/>
            <a:ext cx="2971800" cy="2193132"/>
          </a:xfrm>
          <a:prstGeom prst="rect">
            <a:avLst/>
          </a:prstGeom>
          <a:noFill/>
        </p:spPr>
      </p:pic>
      <p:pic>
        <p:nvPicPr>
          <p:cNvPr id="4098" name="Picture 2" descr="C:\Documents and Settings\VIBE\My Documents\Dropbox\map4vip_images\map4vip_cera_firehydrant_inten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199" y="2819400"/>
            <a:ext cx="2905001" cy="2171700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Augmented Intensity</a:t>
            </a:r>
            <a:endParaRPr lang="en-US" sz="3600" dirty="0" smtClean="0"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85800" y="1600200"/>
            <a:ext cx="77864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Sample results</a:t>
            </a:r>
            <a:endParaRPr sz="3200"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Perturbance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VIBE\My Documents\Dropbox\map4vip_images\map4vip_bi_dropoff_augm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819401"/>
            <a:ext cx="2782919" cy="2209799"/>
          </a:xfrm>
          <a:prstGeom prst="rect">
            <a:avLst/>
          </a:prstGeom>
          <a:noFill/>
        </p:spPr>
      </p:pic>
      <p:pic>
        <p:nvPicPr>
          <p:cNvPr id="5123" name="Picture 3" descr="C:\Documents and Settings\VIBE\My Documents\Dropbox\map4vip_images\map4vip_bi_dropoff_perturba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19400"/>
            <a:ext cx="2971800" cy="2171700"/>
          </a:xfrm>
          <a:prstGeom prst="rect">
            <a:avLst/>
          </a:prstGeom>
          <a:noFill/>
        </p:spPr>
      </p:pic>
      <p:pic>
        <p:nvPicPr>
          <p:cNvPr id="5122" name="Picture 2" descr="C:\Documents and Settings\VIBE\My Documents\Dropbox\map4vip_images\map4vip_bi_dropoff_inten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800026"/>
            <a:ext cx="2938030" cy="2191073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Augmented Intensity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85800" y="1600200"/>
            <a:ext cx="77864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Sample results</a:t>
            </a:r>
            <a:endParaRPr sz="3200"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Perturbance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VIBE\My Documents\Dropbox\map4vip_images\map4vip_tabletop2_augmentat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878" y="2819400"/>
            <a:ext cx="2880922" cy="2143125"/>
          </a:xfrm>
          <a:prstGeom prst="rect">
            <a:avLst/>
          </a:prstGeom>
          <a:noFill/>
        </p:spPr>
      </p:pic>
      <p:pic>
        <p:nvPicPr>
          <p:cNvPr id="6148" name="Picture 4" descr="C:\Documents and Settings\VIBE\My Documents\Dropbox\map4vip_images\map4vip_tabletop2_perturban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819400"/>
            <a:ext cx="2948915" cy="2133693"/>
          </a:xfrm>
          <a:prstGeom prst="rect">
            <a:avLst/>
          </a:prstGeom>
          <a:noFill/>
        </p:spPr>
      </p:pic>
      <p:pic>
        <p:nvPicPr>
          <p:cNvPr id="6146" name="Picture 2" descr="C:\Documents and Settings\VIBE\My Documents\Dropbox\map4vip_images\map4vip_tabletop2_inten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799610"/>
            <a:ext cx="2933700" cy="2171793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Augmentation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85800" y="1600200"/>
            <a:ext cx="77864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Sample results</a:t>
            </a:r>
            <a:endParaRPr sz="3200"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3800" y="5029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Perturbance</a:t>
            </a:r>
            <a:r>
              <a:rPr lang="en-US" dirty="0" smtClean="0"/>
              <a:t>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7B0"/>
                </a:solidFill>
                <a:latin typeface="Calibri"/>
              </a:rPr>
              <a:t>Qualitative evaluation in simulated prosthetic vision </a:t>
            </a:r>
            <a:endParaRPr sz="2400"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Visual representation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09600" y="2133600"/>
            <a:ext cx="5486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 dirty="0" smtClean="0">
                <a:solidFill>
                  <a:srgbClr val="000000"/>
                </a:solidFill>
                <a:latin typeface="Calibri"/>
              </a:rPr>
              <a:t>98 </a:t>
            </a:r>
            <a:r>
              <a:rPr lang="en-AU" sz="2000" dirty="0" err="1">
                <a:solidFill>
                  <a:srgbClr val="000000"/>
                </a:solidFill>
                <a:latin typeface="Calibri"/>
              </a:rPr>
              <a:t>phosphene</a:t>
            </a:r>
            <a:r>
              <a:rPr lang="en-AU" sz="2000" dirty="0">
                <a:solidFill>
                  <a:srgbClr val="000000"/>
                </a:solidFill>
                <a:latin typeface="Calibri"/>
              </a:rPr>
              <a:t> hexagonal grid (8 brightness levels)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304800"/>
            <a:ext cx="988200" cy="1123560"/>
          </a:xfrm>
          <a:prstGeom prst="rect">
            <a:avLst/>
          </a:prstGeom>
        </p:spPr>
      </p:pic>
      <p:pic>
        <p:nvPicPr>
          <p:cNvPr id="7170" name="Picture 2" descr="C:\Documents and Settings\VIBE\My Documents\Dropbox\map4vip_images\map4vip_cafe_inten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9" y="3276600"/>
            <a:ext cx="2635189" cy="1981200"/>
          </a:xfrm>
          <a:prstGeom prst="rect">
            <a:avLst/>
          </a:prstGeom>
          <a:noFill/>
        </p:spPr>
      </p:pic>
      <p:pic>
        <p:nvPicPr>
          <p:cNvPr id="11" name="Picture 4" descr="C:\Documents and Settings\VIBE\My Documents\Dropbox\map4vip_images\map4vip_cafe_perturbance_phosphen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276600"/>
            <a:ext cx="2704011" cy="2057400"/>
          </a:xfrm>
          <a:prstGeom prst="rect">
            <a:avLst/>
          </a:prstGeom>
          <a:noFill/>
        </p:spPr>
      </p:pic>
      <p:pic>
        <p:nvPicPr>
          <p:cNvPr id="1027" name="Picture 3" descr="C:\Documents and Settings\VIBE\My Documents\Dropbox\map4vip_images\map4vip_cafe_intensity_perturbanc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276600"/>
            <a:ext cx="2702131" cy="2020040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>
          <a:xfrm>
            <a:off x="2895600" y="4267200"/>
            <a:ext cx="2604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11788" y="4267200"/>
            <a:ext cx="2604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7B0"/>
                </a:solidFill>
                <a:latin typeface="Calibri"/>
              </a:rPr>
              <a:t>Comparisons in simulated prosthetic vision </a:t>
            </a:r>
            <a:endParaRPr sz="2400"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Visual representation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09600" y="2133600"/>
            <a:ext cx="5486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 dirty="0" smtClean="0">
                <a:solidFill>
                  <a:srgbClr val="000000"/>
                </a:solidFill>
                <a:latin typeface="Calibri"/>
              </a:rPr>
              <a:t>98 </a:t>
            </a:r>
            <a:r>
              <a:rPr lang="en-AU" sz="2000" dirty="0" err="1">
                <a:solidFill>
                  <a:srgbClr val="000000"/>
                </a:solidFill>
                <a:latin typeface="Calibri"/>
              </a:rPr>
              <a:t>phosphene</a:t>
            </a:r>
            <a:r>
              <a:rPr lang="en-AU" sz="2000" dirty="0">
                <a:solidFill>
                  <a:srgbClr val="000000"/>
                </a:solidFill>
                <a:latin typeface="Calibri"/>
              </a:rPr>
              <a:t> hexagonal grid (8 brightness levels)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0" y="304800"/>
            <a:ext cx="988200" cy="11235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52600" y="59552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intensity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86400" y="59436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 </a:t>
            </a:r>
            <a:r>
              <a:rPr lang="en-US" dirty="0" err="1" smtClean="0"/>
              <a:t>phosphenes</a:t>
            </a:r>
            <a:endParaRPr lang="en-US" dirty="0"/>
          </a:p>
        </p:txBody>
      </p:sp>
      <p:pic>
        <p:nvPicPr>
          <p:cNvPr id="12" name="cera_office_gray.av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762000" y="2971800"/>
            <a:ext cx="3886200" cy="2914650"/>
          </a:xfrm>
          <a:prstGeom prst="rect">
            <a:avLst/>
          </a:prstGeom>
        </p:spPr>
      </p:pic>
      <p:pic>
        <p:nvPicPr>
          <p:cNvPr id="14" name="cera_office_grey_phosphenes.avi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4724400" y="2971800"/>
            <a:ext cx="3860800" cy="2895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05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77B0"/>
                </a:solidFill>
                <a:latin typeface="Calibri"/>
              </a:rPr>
              <a:t>Qualitative evaluation in simulated prosthetic vision </a:t>
            </a:r>
            <a:endParaRPr sz="2400"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Visual representation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609600" y="2133600"/>
            <a:ext cx="548640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 dirty="0" smtClean="0">
                <a:solidFill>
                  <a:srgbClr val="000000"/>
                </a:solidFill>
                <a:latin typeface="Calibri"/>
              </a:rPr>
              <a:t>98 </a:t>
            </a:r>
            <a:r>
              <a:rPr lang="en-AU" sz="2000" dirty="0" err="1">
                <a:solidFill>
                  <a:srgbClr val="000000"/>
                </a:solidFill>
                <a:latin typeface="Calibri"/>
              </a:rPr>
              <a:t>phosphene</a:t>
            </a:r>
            <a:r>
              <a:rPr lang="en-AU" sz="2000" dirty="0">
                <a:solidFill>
                  <a:srgbClr val="000000"/>
                </a:solidFill>
                <a:latin typeface="Calibri"/>
              </a:rPr>
              <a:t> hexagonal grid (8 brightness levels)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6096000" y="304800"/>
            <a:ext cx="988200" cy="1123560"/>
          </a:xfrm>
          <a:prstGeom prst="rect">
            <a:avLst/>
          </a:prstGeom>
        </p:spPr>
      </p:pic>
      <p:pic>
        <p:nvPicPr>
          <p:cNvPr id="13" name="cera_office_perturbed_scaled_phosphenes.avi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724400" y="2971800"/>
            <a:ext cx="3860800" cy="2895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00200" y="5955268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10200" y="59552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Augmented  </a:t>
            </a:r>
            <a:r>
              <a:rPr lang="en-US" dirty="0" err="1" smtClean="0"/>
              <a:t>phosphenes</a:t>
            </a:r>
            <a:endParaRPr lang="en-US" dirty="0"/>
          </a:p>
        </p:txBody>
      </p:sp>
      <p:pic>
        <p:nvPicPr>
          <p:cNvPr id="18" name="cera_office_perturbed_scaled.avi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838200" y="2971800"/>
            <a:ext cx="3810000" cy="2857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205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Intensity </a:t>
            </a:r>
            <a:r>
              <a:rPr lang="en-US" sz="3600" b="1" dirty="0" err="1" smtClean="0">
                <a:solidFill>
                  <a:srgbClr val="0077B0"/>
                </a:solidFill>
                <a:latin typeface="Calibri"/>
              </a:rPr>
              <a:t>vs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 Augmented Intensity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pic>
        <p:nvPicPr>
          <p:cNvPr id="7170" name="Picture 2" descr="C:\Documents and Settings\VIBE\My Documents\Dropbox\map4vip_images\map4vip_cafe_intensity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1" y="1600200"/>
            <a:ext cx="2286000" cy="1718671"/>
          </a:xfrm>
          <a:prstGeom prst="rect">
            <a:avLst/>
          </a:prstGeom>
          <a:noFill/>
        </p:spPr>
      </p:pic>
      <p:pic>
        <p:nvPicPr>
          <p:cNvPr id="7171" name="Picture 3" descr="C:\Documents and Settings\VIBE\My Documents\Dropbox\map4vip_images\map4vip_cafe_intensity_phosphene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581400"/>
            <a:ext cx="3600945" cy="27051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524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pic>
        <p:nvPicPr>
          <p:cNvPr id="11" name="Picture 4" descr="C:\Documents and Settings\VIBE\My Documents\Dropbox\map4vip_images\map4vip_cafe_perturbanc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799" y="1524000"/>
            <a:ext cx="2454129" cy="1828799"/>
          </a:xfrm>
          <a:prstGeom prst="rect">
            <a:avLst/>
          </a:prstGeom>
          <a:noFill/>
        </p:spPr>
      </p:pic>
      <p:pic>
        <p:nvPicPr>
          <p:cNvPr id="12" name="Picture 4" descr="C:\Documents and Settings\VIBE\My Documents\Dropbox\map4vip_images\map4vip_cafe_perturbance_phosphene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58586" y="3581400"/>
            <a:ext cx="3590013" cy="273153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768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VIBE\My Documents\Dropbox\map4vip_images\map4vip_bi_doorway_perturban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524000"/>
            <a:ext cx="2438399" cy="1828799"/>
          </a:xfrm>
          <a:prstGeom prst="rect">
            <a:avLst/>
          </a:prstGeom>
          <a:noFill/>
        </p:spPr>
      </p:pic>
      <p:pic>
        <p:nvPicPr>
          <p:cNvPr id="17" name="Picture 2" descr="C:\Documents and Settings\VIBE\My Documents\Dropbox\map4vip_images\map4vip_bi_doorway_perturbance_phosphe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38872" y="3581400"/>
            <a:ext cx="3609728" cy="2705100"/>
          </a:xfrm>
          <a:prstGeom prst="rect">
            <a:avLst/>
          </a:prstGeom>
          <a:noFill/>
        </p:spPr>
      </p:pic>
      <p:pic>
        <p:nvPicPr>
          <p:cNvPr id="14" name="Picture 3" descr="C:\Documents and Settings\VIBE\My Documents\Dropbox\map4vip_images\map4vip_bi_doorway_intensity_phosphe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3581400" cy="2724150"/>
          </a:xfrm>
          <a:prstGeom prst="rect">
            <a:avLst/>
          </a:prstGeom>
          <a:noFill/>
        </p:spPr>
      </p:pic>
      <p:pic>
        <p:nvPicPr>
          <p:cNvPr id="15" name="Picture 2" descr="C:\Documents and Settings\VIBE\My Documents\Dropbox\map4vip_images\map4vip_bi_doorway_intensit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600201"/>
            <a:ext cx="2286000" cy="1714500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Intensity </a:t>
            </a:r>
            <a:r>
              <a:rPr lang="en-US" sz="3600" b="1" dirty="0" err="1" smtClean="0">
                <a:solidFill>
                  <a:srgbClr val="0077B0"/>
                </a:solidFill>
                <a:latin typeface="Calibri"/>
              </a:rPr>
              <a:t>vs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 Augmented Intensity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VIBE\My Documents\Dropbox\map4vip_images\map4vip_bi_dropoff_perturba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600199"/>
            <a:ext cx="2458192" cy="1752601"/>
          </a:xfrm>
          <a:prstGeom prst="rect">
            <a:avLst/>
          </a:prstGeom>
          <a:noFill/>
        </p:spPr>
      </p:pic>
      <p:pic>
        <p:nvPicPr>
          <p:cNvPr id="3074" name="Picture 2" descr="C:\Documents and Settings\VIBE\My Documents\Dropbox\map4vip_images\map4vip_bi_dropoff_perturbance_phosphe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5325" y="3581400"/>
            <a:ext cx="3669475" cy="2743200"/>
          </a:xfrm>
          <a:prstGeom prst="rect">
            <a:avLst/>
          </a:prstGeom>
          <a:noFill/>
        </p:spPr>
      </p:pic>
      <p:pic>
        <p:nvPicPr>
          <p:cNvPr id="18" name="Picture 3" descr="C:\Documents and Settings\VIBE\My Documents\Dropbox\map4vip_images\map4vip_bi_dropoff_intensity_phosphe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90461"/>
            <a:ext cx="3660362" cy="2734139"/>
          </a:xfrm>
          <a:prstGeom prst="rect">
            <a:avLst/>
          </a:prstGeom>
          <a:noFill/>
        </p:spPr>
      </p:pic>
      <p:pic>
        <p:nvPicPr>
          <p:cNvPr id="19" name="Picture 2" descr="C:\Documents and Settings\VIBE\My Documents\Dropbox\map4vip_images\map4vip_bi_dropoff_intensit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1" y="1600200"/>
            <a:ext cx="2285999" cy="1704813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Intensity </a:t>
            </a:r>
            <a:r>
              <a:rPr lang="en-US" sz="3600" b="1" dirty="0" err="1" smtClean="0">
                <a:solidFill>
                  <a:srgbClr val="0077B0"/>
                </a:solidFill>
                <a:latin typeface="Calibri"/>
              </a:rPr>
              <a:t>vs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 Augmented Intensity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1676400"/>
            <a:ext cx="7924800" cy="3047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Induced 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perception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of light by means other than light entering the eye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02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03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77B0"/>
                </a:solidFill>
                <a:latin typeface="Calibri"/>
              </a:rPr>
              <a:t>Phosphene vision</a:t>
            </a:r>
            <a:endParaRPr/>
          </a:p>
        </p:txBody>
      </p:sp>
      <p:pic>
        <p:nvPicPr>
          <p:cNvPr id="10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786800" y="5286240"/>
            <a:ext cx="1114200" cy="1266480"/>
          </a:xfrm>
          <a:prstGeom prst="rect">
            <a:avLst/>
          </a:prstGeom>
        </p:spPr>
      </p:pic>
      <p:pic>
        <p:nvPicPr>
          <p:cNvPr id="9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6138" y="27432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89450" y="27432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6738" y="27432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0050" y="27432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7250" y="41910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1910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7850" y="41910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gaus2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1162" y="4191000"/>
            <a:ext cx="14541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VIBE\My Documents\Dropbox\map4vip_images\map4vip_tabletop2_intens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1"/>
            <a:ext cx="2286000" cy="1692306"/>
          </a:xfrm>
          <a:prstGeom prst="rect">
            <a:avLst/>
          </a:prstGeom>
          <a:noFill/>
        </p:spPr>
      </p:pic>
      <p:pic>
        <p:nvPicPr>
          <p:cNvPr id="4099" name="Picture 3" descr="C:\Documents and Settings\VIBE\My Documents\Dropbox\map4vip_images\map4vip_tabletop2_perturbance_phosphe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3581400"/>
            <a:ext cx="3581400" cy="2686050"/>
          </a:xfrm>
          <a:prstGeom prst="rect">
            <a:avLst/>
          </a:prstGeom>
          <a:noFill/>
        </p:spPr>
      </p:pic>
      <p:pic>
        <p:nvPicPr>
          <p:cNvPr id="4098" name="Picture 2" descr="C:\Documents and Settings\VIBE\My Documents\Dropbox\map4vip_images\map4vip_tabletop2_intensity_phosphene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581400"/>
            <a:ext cx="3581400" cy="2686050"/>
          </a:xfrm>
          <a:prstGeom prst="rect">
            <a:avLst/>
          </a:prstGeom>
          <a:noFill/>
        </p:spPr>
      </p:pic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Intensity </a:t>
            </a:r>
            <a:r>
              <a:rPr lang="en-US" sz="3600" b="1" dirty="0" err="1" smtClean="0">
                <a:solidFill>
                  <a:srgbClr val="0077B0"/>
                </a:solidFill>
                <a:latin typeface="Calibri"/>
              </a:rPr>
              <a:t>vs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 Augmented Intensity</a:t>
            </a:r>
            <a:endParaRPr/>
          </a:p>
        </p:txBody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6324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6324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augmented intensity</a:t>
            </a:r>
            <a:endParaRPr lang="en-US" dirty="0"/>
          </a:p>
        </p:txBody>
      </p:sp>
      <p:pic>
        <p:nvPicPr>
          <p:cNvPr id="4101" name="Picture 5" descr="C:\Documents and Settings\VIBE\My Documents\Dropbox\map4vip_images\map4vip_tabletop2_perturbanc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0" y="1581103"/>
            <a:ext cx="2362201" cy="1770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Augment Depth with </a:t>
            </a:r>
            <a:r>
              <a:rPr lang="en-US" sz="3200" dirty="0" err="1" smtClean="0">
                <a:solidFill>
                  <a:srgbClr val="0077B0"/>
                </a:solidFill>
                <a:latin typeface="Calibri"/>
              </a:rPr>
              <a:t>perturbance</a:t>
            </a: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 map</a:t>
            </a: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4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4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4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Visual 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representation II</a:t>
            </a:r>
            <a:endParaRPr/>
          </a:p>
        </p:txBody>
      </p:sp>
      <p:sp>
        <p:nvSpPr>
          <p:cNvPr id="248" name="CustomShape 4"/>
          <p:cNvSpPr/>
          <p:nvPr/>
        </p:nvSpPr>
        <p:spPr>
          <a:xfrm>
            <a:off x="714240" y="2197080"/>
            <a:ext cx="7786440" cy="7002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AU" sz="2000" dirty="0" smtClean="0">
                <a:solidFill>
                  <a:srgbClr val="000000"/>
                </a:solidFill>
                <a:latin typeface="Calibri"/>
              </a:rPr>
              <a:t>Scale disparity by </a:t>
            </a:r>
            <a:r>
              <a:rPr lang="en-AU" sz="2000" dirty="0" err="1" smtClean="0">
                <a:solidFill>
                  <a:srgbClr val="000000"/>
                </a:solidFill>
                <a:latin typeface="Calibri"/>
              </a:rPr>
              <a:t>perturbance</a:t>
            </a:r>
            <a:r>
              <a:rPr lang="en-AU" sz="2000" dirty="0" smtClean="0">
                <a:solidFill>
                  <a:srgbClr val="000000"/>
                </a:solidFill>
                <a:latin typeface="Calibri"/>
              </a:rPr>
              <a:t> map</a:t>
            </a:r>
            <a:endParaRPr/>
          </a:p>
        </p:txBody>
      </p:sp>
      <p:pic>
        <p:nvPicPr>
          <p:cNvPr id="24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20" y="2971800"/>
            <a:ext cx="2543040" cy="1919160"/>
          </a:xfrm>
          <a:prstGeom prst="rect">
            <a:avLst/>
          </a:prstGeom>
        </p:spPr>
      </p:pic>
      <p:pic>
        <p:nvPicPr>
          <p:cNvPr id="250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429000" y="2989800"/>
            <a:ext cx="2557080" cy="1919160"/>
          </a:xfrm>
          <a:prstGeom prst="rect">
            <a:avLst/>
          </a:prstGeom>
        </p:spPr>
      </p:pic>
      <p:pic>
        <p:nvPicPr>
          <p:cNvPr id="251" name="Picture 4"/>
          <p:cNvPicPr/>
          <p:nvPr/>
        </p:nvPicPr>
        <p:blipFill>
          <a:blip r:embed="rId6"/>
          <a:stretch>
            <a:fillRect/>
          </a:stretch>
        </p:blipFill>
        <p:spPr>
          <a:xfrm>
            <a:off x="6386040" y="2986200"/>
            <a:ext cx="2543400" cy="1914120"/>
          </a:xfrm>
          <a:prstGeom prst="rect">
            <a:avLst/>
          </a:prstGeom>
        </p:spPr>
      </p:pic>
      <p:sp>
        <p:nvSpPr>
          <p:cNvPr id="252" name="CustomShape 5"/>
          <p:cNvSpPr/>
          <p:nvPr/>
        </p:nvSpPr>
        <p:spPr>
          <a:xfrm>
            <a:off x="3000240" y="3900600"/>
            <a:ext cx="285480" cy="1080"/>
          </a:xfrm>
          <a:prstGeom prst="straightConnector1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sp>
      <p:sp>
        <p:nvSpPr>
          <p:cNvPr id="253" name="CustomShape 6"/>
          <p:cNvSpPr/>
          <p:nvPr/>
        </p:nvSpPr>
        <p:spPr>
          <a:xfrm>
            <a:off x="6072120" y="3971880"/>
            <a:ext cx="285480" cy="1080"/>
          </a:xfrm>
          <a:prstGeom prst="straightConnector1">
            <a:avLst/>
          </a:prstGeom>
          <a:ln w="9360">
            <a:solidFill>
              <a:srgbClr val="FF0000"/>
            </a:solidFill>
            <a:round/>
            <a:tailEnd type="triangle" w="med" len="med"/>
          </a:ln>
        </p:spPr>
      </p:sp>
      <p:pic>
        <p:nvPicPr>
          <p:cNvPr id="254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5562600"/>
            <a:ext cx="288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a-DK" dirty="0" smtClean="0">
                <a:solidFill>
                  <a:srgbClr val="000000"/>
                </a:solidFill>
                <a:latin typeface="Calibri"/>
              </a:rPr>
              <a:t>[McCarthy et al, EMBC 2013]</a:t>
            </a:r>
            <a:endParaRPr lang="da-DK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Shape 1"/>
          <p:cNvSpPr txBox="1"/>
          <p:nvPr/>
        </p:nvSpPr>
        <p:spPr>
          <a:xfrm>
            <a:off x="642960" y="1500120"/>
            <a:ext cx="4285800" cy="1180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6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5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58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Results: </a:t>
            </a:r>
            <a:r>
              <a:rPr lang="en-US" sz="3600">
                <a:solidFill>
                  <a:srgbClr val="0077B0"/>
                </a:solidFill>
                <a:latin typeface="Calibri"/>
              </a:rPr>
              <a:t>perturbance vs intensity
</a:t>
            </a:r>
            <a:endParaRPr/>
          </a:p>
        </p:txBody>
      </p:sp>
      <p:pic>
        <p:nvPicPr>
          <p:cNvPr id="259" name="Picture 2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40" y="1357200"/>
            <a:ext cx="2543040" cy="1919160"/>
          </a:xfrm>
          <a:prstGeom prst="rect">
            <a:avLst/>
          </a:prstGeom>
        </p:spPr>
      </p:pic>
      <p:pic>
        <p:nvPicPr>
          <p:cNvPr id="260" name="Picture 2"/>
          <p:cNvPicPr/>
          <p:nvPr/>
        </p:nvPicPr>
        <p:blipFill>
          <a:blip r:embed="rId5"/>
          <a:stretch>
            <a:fillRect/>
          </a:stretch>
        </p:blipFill>
        <p:spPr>
          <a:xfrm>
            <a:off x="471720" y="3352800"/>
            <a:ext cx="4024080" cy="3009600"/>
          </a:xfrm>
          <a:prstGeom prst="rect">
            <a:avLst/>
          </a:prstGeom>
        </p:spPr>
      </p:pic>
      <p:pic>
        <p:nvPicPr>
          <p:cNvPr id="261" name="Picture 3"/>
          <p:cNvPicPr/>
          <p:nvPr/>
        </p:nvPicPr>
        <p:blipFill>
          <a:blip r:embed="rId6"/>
          <a:stretch>
            <a:fillRect/>
          </a:stretch>
        </p:blipFill>
        <p:spPr>
          <a:xfrm>
            <a:off x="4910400" y="3352800"/>
            <a:ext cx="4005000" cy="3014280"/>
          </a:xfrm>
          <a:prstGeom prst="rect">
            <a:avLst/>
          </a:prstGeom>
        </p:spPr>
      </p:pic>
      <p:sp>
        <p:nvSpPr>
          <p:cNvPr id="262" name="CustomShape 4"/>
          <p:cNvSpPr/>
          <p:nvPr/>
        </p:nvSpPr>
        <p:spPr>
          <a:xfrm>
            <a:off x="5951400" y="6324600"/>
            <a:ext cx="23544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 dirty="0" err="1">
                <a:solidFill>
                  <a:srgbClr val="000000"/>
                </a:solidFill>
                <a:latin typeface="Calibri"/>
              </a:rPr>
              <a:t>perturbance</a:t>
            </a:r>
            <a:r>
              <a:rPr lang="en-AU" dirty="0">
                <a:solidFill>
                  <a:srgbClr val="000000"/>
                </a:solidFill>
                <a:latin typeface="Calibri"/>
              </a:rPr>
              <a:t>-based</a:t>
            </a:r>
            <a:endParaRPr/>
          </a:p>
        </p:txBody>
      </p:sp>
      <p:sp>
        <p:nvSpPr>
          <p:cNvPr id="263" name="CustomShape 5"/>
          <p:cNvSpPr/>
          <p:nvPr/>
        </p:nvSpPr>
        <p:spPr>
          <a:xfrm>
            <a:off x="1643160" y="6324600"/>
            <a:ext cx="19382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 dirty="0">
                <a:solidFill>
                  <a:srgbClr val="000000"/>
                </a:solidFill>
                <a:latin typeface="Calibri"/>
              </a:rPr>
              <a:t>intensity-based</a:t>
            </a:r>
            <a:endParaRPr/>
          </a:p>
        </p:txBody>
      </p:sp>
      <p:pic>
        <p:nvPicPr>
          <p:cNvPr id="264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3143160" y="1357200"/>
            <a:ext cx="2504880" cy="1856880"/>
          </a:xfrm>
          <a:prstGeom prst="rect">
            <a:avLst/>
          </a:prstGeom>
        </p:spPr>
      </p:pic>
      <p:pic>
        <p:nvPicPr>
          <p:cNvPr id="265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7572240" y="15717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857840" y="3357720"/>
            <a:ext cx="4000320" cy="3017160"/>
          </a:xfrm>
          <a:prstGeom prst="rect">
            <a:avLst/>
          </a:prstGeom>
        </p:spPr>
      </p:pic>
      <p:pic>
        <p:nvPicPr>
          <p:cNvPr id="267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00040" y="3357720"/>
            <a:ext cx="3994560" cy="2999880"/>
          </a:xfrm>
          <a:prstGeom prst="rect">
            <a:avLst/>
          </a:prstGeom>
        </p:spPr>
      </p:pic>
      <p:sp>
        <p:nvSpPr>
          <p:cNvPr id="268" name="TextShape 1"/>
          <p:cNvSpPr txBox="1"/>
          <p:nvPr/>
        </p:nvSpPr>
        <p:spPr>
          <a:xfrm>
            <a:off x="642960" y="1500120"/>
            <a:ext cx="4285800" cy="1180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9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70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71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Results: </a:t>
            </a:r>
            <a:r>
              <a:rPr lang="en-US" sz="3600">
                <a:solidFill>
                  <a:srgbClr val="0077B0"/>
                </a:solidFill>
                <a:latin typeface="Calibri"/>
              </a:rPr>
              <a:t>perturbance vs intensity
</a:t>
            </a:r>
            <a:endParaRPr/>
          </a:p>
        </p:txBody>
      </p:sp>
      <p:sp>
        <p:nvSpPr>
          <p:cNvPr id="272" name="CustomShape 4"/>
          <p:cNvSpPr/>
          <p:nvPr/>
        </p:nvSpPr>
        <p:spPr>
          <a:xfrm>
            <a:off x="1312200" y="6357960"/>
            <a:ext cx="23544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>
                <a:solidFill>
                  <a:srgbClr val="000000"/>
                </a:solidFill>
                <a:latin typeface="Calibri"/>
              </a:rPr>
              <a:t>perturbance-based</a:t>
            </a:r>
            <a:endParaRPr/>
          </a:p>
        </p:txBody>
      </p:sp>
      <p:sp>
        <p:nvSpPr>
          <p:cNvPr id="273" name="CustomShape 5"/>
          <p:cNvSpPr/>
          <p:nvPr/>
        </p:nvSpPr>
        <p:spPr>
          <a:xfrm>
            <a:off x="5916600" y="6357960"/>
            <a:ext cx="19382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>
                <a:solidFill>
                  <a:srgbClr val="000000"/>
                </a:solidFill>
                <a:latin typeface="Calibri"/>
              </a:rPr>
              <a:t>intensity-based</a:t>
            </a:r>
            <a:endParaRPr/>
          </a:p>
        </p:txBody>
      </p:sp>
      <p:pic>
        <p:nvPicPr>
          <p:cNvPr id="274" name="Picture 2"/>
          <p:cNvPicPr/>
          <p:nvPr/>
        </p:nvPicPr>
        <p:blipFill>
          <a:blip r:embed="rId6"/>
          <a:stretch>
            <a:fillRect/>
          </a:stretch>
        </p:blipFill>
        <p:spPr>
          <a:xfrm>
            <a:off x="500040" y="1357200"/>
            <a:ext cx="2562480" cy="1928520"/>
          </a:xfrm>
          <a:prstGeom prst="rect">
            <a:avLst/>
          </a:prstGeom>
        </p:spPr>
      </p:pic>
      <p:pic>
        <p:nvPicPr>
          <p:cNvPr id="275" name="Picture 3"/>
          <p:cNvPicPr/>
          <p:nvPr/>
        </p:nvPicPr>
        <p:blipFill>
          <a:blip r:embed="rId7"/>
          <a:stretch>
            <a:fillRect/>
          </a:stretch>
        </p:blipFill>
        <p:spPr>
          <a:xfrm>
            <a:off x="3143160" y="1357200"/>
            <a:ext cx="2567880" cy="1928520"/>
          </a:xfrm>
          <a:prstGeom prst="rect">
            <a:avLst/>
          </a:prstGeom>
        </p:spPr>
      </p:pic>
      <p:pic>
        <p:nvPicPr>
          <p:cNvPr id="276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7572240" y="171432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352800"/>
            <a:ext cx="4005000" cy="3005640"/>
          </a:xfrm>
          <a:prstGeom prst="rect">
            <a:avLst/>
          </a:prstGeom>
        </p:spPr>
      </p:pic>
      <p:pic>
        <p:nvPicPr>
          <p:cNvPr id="278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800600" y="3352800"/>
            <a:ext cx="4000320" cy="2999880"/>
          </a:xfrm>
          <a:prstGeom prst="rect">
            <a:avLst/>
          </a:prstGeom>
        </p:spPr>
      </p:pic>
      <p:pic>
        <p:nvPicPr>
          <p:cNvPr id="279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3143160" y="1357200"/>
            <a:ext cx="2576880" cy="1928520"/>
          </a:xfrm>
          <a:prstGeom prst="rect">
            <a:avLst/>
          </a:prstGeom>
        </p:spPr>
      </p:pic>
      <p:sp>
        <p:nvSpPr>
          <p:cNvPr id="280" name="TextShape 1"/>
          <p:cNvSpPr txBox="1"/>
          <p:nvPr/>
        </p:nvSpPr>
        <p:spPr>
          <a:xfrm>
            <a:off x="642960" y="1500120"/>
            <a:ext cx="4285800" cy="1180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1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82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83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Results: </a:t>
            </a:r>
            <a:r>
              <a:rPr lang="en-US" sz="3600">
                <a:solidFill>
                  <a:srgbClr val="0077B0"/>
                </a:solidFill>
                <a:latin typeface="Calibri"/>
              </a:rPr>
              <a:t>perturbance vs intensity
</a:t>
            </a:r>
            <a:endParaRPr/>
          </a:p>
        </p:txBody>
      </p:sp>
      <p:sp>
        <p:nvSpPr>
          <p:cNvPr id="284" name="CustomShape 4"/>
          <p:cNvSpPr/>
          <p:nvPr/>
        </p:nvSpPr>
        <p:spPr>
          <a:xfrm>
            <a:off x="5875200" y="6324600"/>
            <a:ext cx="235440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 dirty="0" err="1">
                <a:solidFill>
                  <a:srgbClr val="000000"/>
                </a:solidFill>
                <a:latin typeface="Calibri"/>
              </a:rPr>
              <a:t>perturbance</a:t>
            </a:r>
            <a:r>
              <a:rPr lang="en-AU" dirty="0">
                <a:solidFill>
                  <a:srgbClr val="000000"/>
                </a:solidFill>
                <a:latin typeface="Calibri"/>
              </a:rPr>
              <a:t>-based</a:t>
            </a:r>
            <a:endParaRPr/>
          </a:p>
        </p:txBody>
      </p:sp>
      <p:sp>
        <p:nvSpPr>
          <p:cNvPr id="285" name="CustomShape 5"/>
          <p:cNvSpPr/>
          <p:nvPr/>
        </p:nvSpPr>
        <p:spPr>
          <a:xfrm>
            <a:off x="1752600" y="6324600"/>
            <a:ext cx="1938240" cy="3646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AU" dirty="0">
                <a:solidFill>
                  <a:srgbClr val="000000"/>
                </a:solidFill>
                <a:latin typeface="Calibri"/>
              </a:rPr>
              <a:t>intensity-based</a:t>
            </a:r>
            <a:endParaRPr/>
          </a:p>
        </p:txBody>
      </p:sp>
      <p:pic>
        <p:nvPicPr>
          <p:cNvPr id="286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500040" y="1357200"/>
            <a:ext cx="2571480" cy="1933920"/>
          </a:xfrm>
          <a:prstGeom prst="rect">
            <a:avLst/>
          </a:prstGeom>
        </p:spPr>
      </p:pic>
      <p:pic>
        <p:nvPicPr>
          <p:cNvPr id="287" name="Picture 3"/>
          <p:cNvPicPr/>
          <p:nvPr/>
        </p:nvPicPr>
        <p:blipFill>
          <a:blip r:embed="rId8"/>
          <a:stretch>
            <a:fillRect/>
          </a:stretch>
        </p:blipFill>
        <p:spPr>
          <a:xfrm>
            <a:off x="7572240" y="164304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609480" y="1676520"/>
            <a:ext cx="831960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>
                <a:solidFill>
                  <a:srgbClr val="0077B0"/>
                </a:solidFill>
                <a:latin typeface="Calibri"/>
              </a:rPr>
              <a:t>Perturbance</a:t>
            </a:r>
            <a:r>
              <a:rPr lang="en-US" sz="3200" dirty="0">
                <a:solidFill>
                  <a:srgbClr val="0077B0"/>
                </a:solidFill>
                <a:latin typeface="Calibri"/>
              </a:rPr>
              <a:t> map  </a:t>
            </a:r>
            <a:r>
              <a:rPr lang="en-US" sz="3200" dirty="0" err="1">
                <a:solidFill>
                  <a:srgbClr val="0077B0"/>
                </a:solidFill>
                <a:latin typeface="Calibri"/>
              </a:rPr>
              <a:t>emphasises</a:t>
            </a:r>
            <a:r>
              <a:rPr lang="en-US" sz="3200" dirty="0">
                <a:solidFill>
                  <a:srgbClr val="0077B0"/>
                </a:solidFill>
                <a:latin typeface="Calibri"/>
              </a:rPr>
              <a:t> structure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Enhances structural change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w.r.t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surrounding smooth surfaces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Preserves natural variation providing rich visual representation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Boundary preservation over surface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modelling</a:t>
            </a:r>
            <a:endParaRPr/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Future work: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Mobility trials: in simulation and with patients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Re-formulate augmentation in contrast space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96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297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298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Summary</a:t>
            </a:r>
            <a:endParaRPr/>
          </a:p>
        </p:txBody>
      </p:sp>
      <p:pic>
        <p:nvPicPr>
          <p:cNvPr id="299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>
                <a:solidFill>
                  <a:srgbClr val="0077B0"/>
                </a:solidFill>
                <a:latin typeface="Calibri"/>
              </a:rPr>
              <a:t>HEADING</a:t>
            </a:r>
            <a:endParaRPr/>
          </a:p>
        </p:txBody>
      </p:sp>
      <p:sp>
        <p:nvSpPr>
          <p:cNvPr id="301" name="TextShape 2"/>
          <p:cNvSpPr txBox="1"/>
          <p:nvPr/>
        </p:nvSpPr>
        <p:spPr>
          <a:xfrm>
            <a:off x="609480" y="1371600"/>
            <a:ext cx="7695720" cy="30477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Acknowledgements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Simulation software: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Paulette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Lieby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, Adele Scott, Ashley Stacey</a:t>
            </a:r>
            <a:endParaRPr/>
          </a:p>
          <a:p>
            <a:pPr>
              <a:lnSpc>
                <a:spcPct val="100000"/>
              </a:lnSpc>
            </a:pPr>
            <a:r>
              <a:rPr lang="en-US" sz="2200" b="1" dirty="0">
                <a:solidFill>
                  <a:srgbClr val="000000"/>
                </a:solidFill>
                <a:latin typeface="Calibri"/>
              </a:rPr>
              <a:t>Funding: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BVA: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Australian Research Council (ARC) Special Research Initiative (SRI) in Bionic Vision Science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NICTA: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Australian Government, Dept. Broadband, Communications and the Digital Economy and the ARC ICT Centre of Excellence program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303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pic>
        <p:nvPicPr>
          <p:cNvPr id="304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468360" y="4932360"/>
            <a:ext cx="8135640" cy="1881000"/>
          </a:xfrm>
          <a:prstGeom prst="rect">
            <a:avLst/>
          </a:prstGeom>
        </p:spPr>
      </p:pic>
      <p:pic>
        <p:nvPicPr>
          <p:cNvPr id="305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6072120" y="30492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Expectations: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   move freely, avoid obstructions, and  orientate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Challenges: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limited bandwidth: 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   number of electrodes, dynamic range, refresh rate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0077B0"/>
                </a:solidFill>
                <a:latin typeface="Calibri"/>
              </a:rPr>
              <a:t>Strategy: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Vision processing algorithms and alternative visual representations to improve mobility outcomes</a:t>
            </a:r>
            <a:endParaRPr/>
          </a:p>
          <a:p>
            <a:pPr>
              <a:lnSpc>
                <a:spcPct val="100000"/>
              </a:lnSpc>
            </a:pPr>
            <a:r>
              <a:rPr lang="en-US" sz="2300">
                <a:solidFill>
                  <a:srgbClr val="0000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09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10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Mobility with prosthetic vision</a:t>
            </a:r>
            <a:endParaRPr/>
          </a:p>
        </p:txBody>
      </p:sp>
      <p:pic>
        <p:nvPicPr>
          <p:cNvPr id="111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VIBE\My Documents\Dropbox\map4vip_images\map4vip_cera_office1_intensity_phosphe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3952875" cy="2971799"/>
          </a:xfrm>
          <a:prstGeom prst="rect">
            <a:avLst/>
          </a:prstGeom>
          <a:noFill/>
        </p:spPr>
      </p:pic>
      <p:pic>
        <p:nvPicPr>
          <p:cNvPr id="1026" name="Picture 2" descr="C:\Documents and Settings\VIBE\My Documents\Dropbox\map4vip_images\map4vip_cera_office1_intensit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819400"/>
            <a:ext cx="3952875" cy="2971800"/>
          </a:xfrm>
          <a:prstGeom prst="rect">
            <a:avLst/>
          </a:prstGeom>
          <a:noFill/>
        </p:spPr>
      </p:pic>
      <p:sp>
        <p:nvSpPr>
          <p:cNvPr id="112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Simplest vision processing scheme: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 dirty="0">
                <a:solidFill>
                  <a:srgbClr val="000000"/>
                </a:solidFill>
                <a:latin typeface="Calibri"/>
              </a:rPr>
              <a:t>   down-sample the intensity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image: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14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15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Vision processing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VIBE\My Documents\Dropbox\map4vip_images\map4vip_cera_office1_intens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" y="2895600"/>
            <a:ext cx="3952875" cy="2971800"/>
          </a:xfrm>
          <a:prstGeom prst="rect">
            <a:avLst/>
          </a:prstGeom>
          <a:noFill/>
        </p:spPr>
      </p:pic>
      <p:pic>
        <p:nvPicPr>
          <p:cNvPr id="2050" name="Picture 2" descr="C:\Documents and Settings\VIBE\My Documents\Dropbox\map4vip_images\map4vip_cera_office1_perturbance_phosphen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95600"/>
            <a:ext cx="3943350" cy="2952750"/>
          </a:xfrm>
          <a:prstGeom prst="rect">
            <a:avLst/>
          </a:prstGeom>
          <a:noFill/>
        </p:spPr>
      </p:pic>
      <p:sp>
        <p:nvSpPr>
          <p:cNvPr id="119" name="TextShape 1"/>
          <p:cNvSpPr txBox="1"/>
          <p:nvPr/>
        </p:nvSpPr>
        <p:spPr>
          <a:xfrm>
            <a:off x="609480" y="1643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We propose:</a:t>
            </a:r>
            <a:endParaRPr/>
          </a:p>
          <a:p>
            <a:pPr>
              <a:lnSpc>
                <a:spcPct val="100000"/>
              </a:lnSpc>
            </a:pPr>
            <a:r>
              <a:rPr lang="en-US" sz="2300" dirty="0">
                <a:solidFill>
                  <a:srgbClr val="000000"/>
                </a:solidFill>
                <a:latin typeface="Calibri"/>
              </a:rPr>
              <a:t>   stimulate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to </a:t>
            </a:r>
            <a:r>
              <a:rPr lang="en-US" sz="2300" dirty="0" err="1" smtClean="0">
                <a:solidFill>
                  <a:srgbClr val="000000"/>
                </a:solidFill>
                <a:latin typeface="Calibri"/>
              </a:rPr>
              <a:t>emphasise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 structurally </a:t>
            </a:r>
            <a:r>
              <a:rPr lang="en-US" sz="2300" dirty="0">
                <a:solidFill>
                  <a:srgbClr val="000000"/>
                </a:solidFill>
                <a:latin typeface="Calibri"/>
              </a:rPr>
              <a:t>significant </a:t>
            </a:r>
            <a:r>
              <a:rPr lang="en-US" sz="2300" dirty="0" smtClean="0">
                <a:solidFill>
                  <a:srgbClr val="000000"/>
                </a:solidFill>
                <a:latin typeface="Calibri"/>
              </a:rPr>
              <a:t>features: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0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21" name="Picture 5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22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>
                <a:solidFill>
                  <a:srgbClr val="0077B0"/>
                </a:solidFill>
                <a:latin typeface="Calibri"/>
              </a:rPr>
              <a:t>Vision processing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77B0"/>
                </a:solidFill>
                <a:latin typeface="Calibri"/>
              </a:rPr>
              <a:t>Previously tested </a:t>
            </a: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vision processing schemes: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Intensity-based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</a:rPr>
              <a:t>phosphene</a:t>
            </a: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brightness conveys scene luminance</a:t>
            </a:r>
            <a:endParaRPr/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</a:rPr>
              <a:t>[Cha et al VR 1992, </a:t>
            </a:r>
            <a:r>
              <a:rPr lang="en-US" sz="1700" dirty="0" err="1">
                <a:solidFill>
                  <a:srgbClr val="000000"/>
                </a:solidFill>
                <a:latin typeface="Calibri"/>
              </a:rPr>
              <a:t>Dagnelie</a:t>
            </a:r>
            <a:r>
              <a:rPr lang="en-US" sz="1700" dirty="0">
                <a:solidFill>
                  <a:srgbClr val="000000"/>
                </a:solidFill>
                <a:latin typeface="Calibri"/>
              </a:rPr>
              <a:t> et al, JNE 2007]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Saliency: 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dedicated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phosphenes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cue salient features </a:t>
            </a:r>
            <a:endParaRPr/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</a:rPr>
              <a:t>[Parikh et al, JNE 2010,2013]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Depth-based: 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phosphene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brightness conveys surface proximity</a:t>
            </a:r>
            <a:endParaRPr/>
          </a:p>
          <a:p>
            <a:pPr>
              <a:lnSpc>
                <a:spcPct val="100000"/>
              </a:lnSpc>
            </a:pPr>
            <a:r>
              <a:rPr lang="en-US" sz="1700" dirty="0">
                <a:solidFill>
                  <a:srgbClr val="000000"/>
                </a:solidFill>
                <a:latin typeface="Calibri"/>
              </a:rPr>
              <a:t>[Barnes et al, ARVO 2012]</a:t>
            </a:r>
            <a:endParaRPr/>
          </a:p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Surface fitting: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enhanced obstacle perception by extracting ground plane</a:t>
            </a:r>
            <a:endParaRPr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rgbClr val="000000"/>
                </a:solidFill>
                <a:latin typeface="Calibri"/>
              </a:rPr>
              <a:t>[McCarthy et al, ARVO 2012]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2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2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Mobility with 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prosthetic </a:t>
            </a:r>
            <a:r>
              <a:rPr lang="en-US" sz="3600" b="1" dirty="0">
                <a:solidFill>
                  <a:srgbClr val="0077B0"/>
                </a:solidFill>
                <a:latin typeface="Calibri"/>
              </a:rPr>
              <a:t>vision</a:t>
            </a:r>
            <a:endParaRPr/>
          </a:p>
        </p:txBody>
      </p:sp>
      <p:pic>
        <p:nvPicPr>
          <p:cNvPr id="12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609480" y="1676520"/>
            <a:ext cx="8248320" cy="46810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smtClean="0">
                <a:solidFill>
                  <a:srgbClr val="0077B0"/>
                </a:solidFill>
                <a:latin typeface="Calibri"/>
              </a:rPr>
              <a:t>Previously: augmented depth</a:t>
            </a:r>
            <a:endParaRPr/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endParaRPr lang="en-US" sz="1600" dirty="0" smtClean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McCarthy et al, ARVO 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2012, EMBC 2011]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2209680" y="3429000"/>
            <a:ext cx="7086240" cy="533160"/>
          </a:xfrm>
          <a:prstGeom prst="rect">
            <a:avLst/>
          </a:prstGeom>
        </p:spPr>
      </p:sp>
      <p:pic>
        <p:nvPicPr>
          <p:cNvPr id="12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27000"/>
            <a:ext cx="9143640" cy="1423800"/>
          </a:xfrm>
          <a:prstGeom prst="rect">
            <a:avLst/>
          </a:prstGeom>
        </p:spPr>
      </p:pic>
      <p:sp>
        <p:nvSpPr>
          <p:cNvPr id="127" name="TextShape 3"/>
          <p:cNvSpPr txBox="1"/>
          <p:nvPr/>
        </p:nvSpPr>
        <p:spPr>
          <a:xfrm>
            <a:off x="609480" y="685800"/>
            <a:ext cx="7086240" cy="9903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0077B0"/>
                </a:solidFill>
                <a:latin typeface="Calibri"/>
              </a:rPr>
              <a:t>Mobility with </a:t>
            </a:r>
            <a:r>
              <a:rPr lang="en-US" sz="3600" b="1" dirty="0" smtClean="0">
                <a:solidFill>
                  <a:srgbClr val="0077B0"/>
                </a:solidFill>
                <a:latin typeface="Calibri"/>
              </a:rPr>
              <a:t>prosthetic </a:t>
            </a:r>
            <a:r>
              <a:rPr lang="en-US" sz="3600" b="1" dirty="0">
                <a:solidFill>
                  <a:srgbClr val="0077B0"/>
                </a:solidFill>
                <a:latin typeface="Calibri"/>
              </a:rPr>
              <a:t>vision</a:t>
            </a:r>
            <a:endParaRPr/>
          </a:p>
        </p:txBody>
      </p:sp>
      <p:pic>
        <p:nvPicPr>
          <p:cNvPr id="128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7912440" y="5429160"/>
            <a:ext cx="988200" cy="1123560"/>
          </a:xfrm>
          <a:prstGeom prst="rect">
            <a:avLst/>
          </a:prstGeom>
        </p:spPr>
      </p:pic>
      <p:pic>
        <p:nvPicPr>
          <p:cNvPr id="7" name="Picture 7" descr="C:\Documents and Settings\VIBE\Desktop\new_images\new_or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971800"/>
            <a:ext cx="2695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VIBE\Desktop\new_images\new_gp3bit_pho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1237" y="2971800"/>
            <a:ext cx="2695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VIBE\Desktop\new_images\new_gp_disp_overlay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3737" y="2981325"/>
            <a:ext cx="2695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4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887</Words>
  <PresentationFormat>On-screen Show (4:3)</PresentationFormat>
  <Paragraphs>274</Paragraphs>
  <Slides>46</Slides>
  <Notes>45</Notes>
  <HiddenSlides>14</HiddenSlides>
  <MMClips>10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Office Theme</vt:lpstr>
      <vt:lpstr>Slide 1</vt:lpstr>
      <vt:lpstr>Slide 2</vt:lpstr>
      <vt:lpstr>Implant placement in eye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Results: the perturbance map live 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cshen</cp:lastModifiedBy>
  <cp:revision>63</cp:revision>
  <dcterms:modified xsi:type="dcterms:W3CDTF">2013-07-15T03:55:09Z</dcterms:modified>
</cp:coreProperties>
</file>