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26"/>
  </p:notesMasterIdLst>
  <p:sldIdLst>
    <p:sldId id="257" r:id="rId4"/>
    <p:sldId id="322" r:id="rId5"/>
    <p:sldId id="320" r:id="rId6"/>
    <p:sldId id="293" r:id="rId7"/>
    <p:sldId id="315" r:id="rId8"/>
    <p:sldId id="296" r:id="rId9"/>
    <p:sldId id="297" r:id="rId10"/>
    <p:sldId id="321" r:id="rId11"/>
    <p:sldId id="298" r:id="rId12"/>
    <p:sldId id="304" r:id="rId13"/>
    <p:sldId id="303" r:id="rId14"/>
    <p:sldId id="316" r:id="rId15"/>
    <p:sldId id="305" r:id="rId16"/>
    <p:sldId id="306" r:id="rId17"/>
    <p:sldId id="308" r:id="rId18"/>
    <p:sldId id="317" r:id="rId19"/>
    <p:sldId id="310" r:id="rId20"/>
    <p:sldId id="312" r:id="rId21"/>
    <p:sldId id="311" r:id="rId22"/>
    <p:sldId id="313" r:id="rId23"/>
    <p:sldId id="318" r:id="rId24"/>
    <p:sldId id="31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771" autoAdjust="0"/>
  </p:normalViewPr>
  <p:slideViewPr>
    <p:cSldViewPr snapToGrid="0" snapToObjects="1">
      <p:cViewPr>
        <p:scale>
          <a:sx n="85" d="100"/>
          <a:sy n="85" d="100"/>
        </p:scale>
        <p:origin x="-17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9E16A-ECCB-AC43-83F6-39A2FFFE2FDD}" type="datetimeFigureOut">
              <a:rPr lang="en-US" smtClean="0"/>
              <a:t>8/4/13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A40EA-B70B-FC4B-901D-DEF4BD364E92}" type="slidenum">
              <a:rPr lang="en-US" smtClean="0"/>
              <a:t>‹#›</a:t>
            </a:fld>
            <a:endParaRPr lang="en-US"/>
          </a:p>
        </p:txBody>
      </p:sp>
    </p:spTree>
    <p:extLst>
      <p:ext uri="{BB962C8B-B14F-4D97-AF65-F5344CB8AC3E}">
        <p14:creationId xmlns:p14="http://schemas.microsoft.com/office/powerpoint/2010/main" val="17479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5CA761A-E446-0644-8543-0F1B687500A0}" type="slidenum">
              <a:rPr lang="en-US">
                <a:latin typeface="Times New Roman" charset="0"/>
              </a:rPr>
              <a:pPr eaLnBrk="1" hangingPunct="1"/>
              <a:t>1</a:t>
            </a:fld>
            <a:endParaRPr lang="en-US">
              <a:latin typeface="Times New Roman"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confirm</a:t>
            </a:r>
            <a:r>
              <a:rPr lang="en-US" baseline="0" dirty="0" smtClean="0"/>
              <a:t> the user location</a:t>
            </a:r>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19</a:t>
            </a:fld>
            <a:endParaRPr lang="en-US"/>
          </a:p>
        </p:txBody>
      </p:sp>
    </p:spTree>
    <p:extLst>
      <p:ext uri="{BB962C8B-B14F-4D97-AF65-F5344CB8AC3E}">
        <p14:creationId xmlns:p14="http://schemas.microsoft.com/office/powerpoint/2010/main" val="3286288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current location of the blind user is inferred based on the visual cue</a:t>
            </a:r>
          </a:p>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20</a:t>
            </a:fld>
            <a:endParaRPr lang="en-US"/>
          </a:p>
        </p:txBody>
      </p:sp>
    </p:spTree>
    <p:extLst>
      <p:ext uri="{BB962C8B-B14F-4D97-AF65-F5344CB8AC3E}">
        <p14:creationId xmlns:p14="http://schemas.microsoft.com/office/powerpoint/2010/main" val="514241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2</a:t>
            </a:fld>
            <a:endParaRPr lang="en-US"/>
          </a:p>
        </p:txBody>
      </p:sp>
    </p:spTree>
    <p:extLst>
      <p:ext uri="{BB962C8B-B14F-4D97-AF65-F5344CB8AC3E}">
        <p14:creationId xmlns:p14="http://schemas.microsoft.com/office/powerpoint/2010/main" val="2449592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3</a:t>
            </a:fld>
            <a:endParaRPr lang="en-US"/>
          </a:p>
        </p:txBody>
      </p:sp>
    </p:spTree>
    <p:extLst>
      <p:ext uri="{BB962C8B-B14F-4D97-AF65-F5344CB8AC3E}">
        <p14:creationId xmlns:p14="http://schemas.microsoft.com/office/powerpoint/2010/main" val="1599415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advantage of this mixed- initiative model is to utilize a powerful desktop computer that can augment a map with meaningful information within a short timespan.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main drawback with all these approaches are that the building information needs to be collected from the building owners and its meaningful information needs to be manually integrated into their system in order to generate a metric map for the indoor navigation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5</a:t>
            </a:fld>
            <a:endParaRPr lang="en-US"/>
          </a:p>
        </p:txBody>
      </p:sp>
    </p:spTree>
    <p:extLst>
      <p:ext uri="{BB962C8B-B14F-4D97-AF65-F5344CB8AC3E}">
        <p14:creationId xmlns:p14="http://schemas.microsoft.com/office/powerpoint/2010/main" val="232169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6</a:t>
            </a:fld>
            <a:endParaRPr lang="en-US"/>
          </a:p>
        </p:txBody>
      </p:sp>
    </p:spTree>
    <p:extLst>
      <p:ext uri="{BB962C8B-B14F-4D97-AF65-F5344CB8AC3E}">
        <p14:creationId xmlns:p14="http://schemas.microsoft.com/office/powerpoint/2010/main" val="3360548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Detected regions of room numbers marked in red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11</a:t>
            </a:fld>
            <a:endParaRPr lang="en-US"/>
          </a:p>
        </p:txBody>
      </p:sp>
    </p:spTree>
    <p:extLst>
      <p:ext uri="{BB962C8B-B14F-4D97-AF65-F5344CB8AC3E}">
        <p14:creationId xmlns:p14="http://schemas.microsoft.com/office/powerpoint/2010/main" val="201591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Obstacle on the walls are </a:t>
            </a:r>
            <a:r>
              <a:rPr lang="en-US" b="1" dirty="0" smtClean="0"/>
              <a:t>door corners </a:t>
            </a:r>
            <a:endParaRPr lang="en-US" b="1" dirty="0"/>
          </a:p>
        </p:txBody>
      </p:sp>
      <p:sp>
        <p:nvSpPr>
          <p:cNvPr id="4" name="Slide Number Placeholder 3"/>
          <p:cNvSpPr>
            <a:spLocks noGrp="1"/>
          </p:cNvSpPr>
          <p:nvPr>
            <p:ph type="sldNum" sz="quarter" idx="10"/>
          </p:nvPr>
        </p:nvSpPr>
        <p:spPr/>
        <p:txBody>
          <a:bodyPr/>
          <a:lstStyle/>
          <a:p>
            <a:fld id="{2F5A40EA-B70B-FC4B-901D-DEF4BD364E92}" type="slidenum">
              <a:rPr lang="en-US" smtClean="0"/>
              <a:t>15</a:t>
            </a:fld>
            <a:endParaRPr lang="en-US"/>
          </a:p>
        </p:txBody>
      </p:sp>
    </p:spTree>
    <p:extLst>
      <p:ext uri="{BB962C8B-B14F-4D97-AF65-F5344CB8AC3E}">
        <p14:creationId xmlns:p14="http://schemas.microsoft.com/office/powerpoint/2010/main" val="243164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17</a:t>
            </a:fld>
            <a:endParaRPr lang="en-US"/>
          </a:p>
        </p:txBody>
      </p:sp>
    </p:spTree>
    <p:extLst>
      <p:ext uri="{BB962C8B-B14F-4D97-AF65-F5344CB8AC3E}">
        <p14:creationId xmlns:p14="http://schemas.microsoft.com/office/powerpoint/2010/main" val="3361786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A40EA-B70B-FC4B-901D-DEF4BD364E92}" type="slidenum">
              <a:rPr lang="en-US" smtClean="0"/>
              <a:t>18</a:t>
            </a:fld>
            <a:endParaRPr lang="en-US"/>
          </a:p>
        </p:txBody>
      </p:sp>
    </p:spTree>
    <p:extLst>
      <p:ext uri="{BB962C8B-B14F-4D97-AF65-F5344CB8AC3E}">
        <p14:creationId xmlns:p14="http://schemas.microsoft.com/office/powerpoint/2010/main" val="2359503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96884B-A9D0-124B-80FA-F935B3E24D45}" type="datetimeFigureOut">
              <a:rPr lang="en-US" smtClean="0"/>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248347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6884B-A9D0-124B-80FA-F935B3E24D45}" type="datetimeFigureOut">
              <a:rPr lang="en-US" smtClean="0"/>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145960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6884B-A9D0-124B-80FA-F935B3E24D45}" type="datetimeFigureOut">
              <a:rPr lang="en-US" smtClean="0"/>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188004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577FF10-035C-2347-81CE-DE365490C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898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377" y="275255"/>
            <a:ext cx="4927792" cy="484745"/>
          </a:xfrm>
        </p:spPr>
        <p:txBody>
          <a:bodyPr>
            <a:normAutofit/>
          </a:bodyPr>
          <a:lstStyle>
            <a:lvl1pPr algn="l">
              <a:defRPr sz="2400">
                <a:solidFill>
                  <a:schemeClr val="bg2">
                    <a:lumMod val="50000"/>
                  </a:schemeClr>
                </a:solidFill>
                <a:latin typeface="Bookman Old Style"/>
                <a:cs typeface="Bookman Old Style"/>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199" y="1418760"/>
            <a:ext cx="8229600" cy="4525963"/>
          </a:xfrm>
        </p:spPr>
        <p:txBody>
          <a:bodyPr>
            <a:normAutofit/>
          </a:bodyPr>
          <a:lstStyle>
            <a:lvl1pPr>
              <a:lnSpc>
                <a:spcPct val="110000"/>
              </a:lnSpc>
              <a:defRPr sz="2000">
                <a:solidFill>
                  <a:schemeClr val="bg2">
                    <a:lumMod val="25000"/>
                  </a:schemeClr>
                </a:solidFill>
                <a:latin typeface="Bookman Old Style"/>
                <a:cs typeface="Bookman Old Style"/>
              </a:defRPr>
            </a:lvl1pPr>
            <a:lvl2pPr>
              <a:lnSpc>
                <a:spcPct val="80000"/>
              </a:lnSpc>
              <a:defRPr sz="1800">
                <a:solidFill>
                  <a:schemeClr val="tx1">
                    <a:lumMod val="50000"/>
                    <a:lumOff val="50000"/>
                  </a:schemeClr>
                </a:solidFill>
                <a:latin typeface="Bookman Old Style"/>
                <a:cs typeface="Bookman Old Style"/>
              </a:defRPr>
            </a:lvl2pPr>
            <a:lvl3pPr>
              <a:lnSpc>
                <a:spcPct val="80000"/>
              </a:lnSpc>
              <a:defRPr sz="1600">
                <a:solidFill>
                  <a:schemeClr val="tx1">
                    <a:lumMod val="50000"/>
                    <a:lumOff val="50000"/>
                  </a:schemeClr>
                </a:solidFill>
                <a:latin typeface="Bookman Old Style"/>
                <a:cs typeface="Bookman Old Style"/>
              </a:defRPr>
            </a:lvl3pPr>
            <a:lvl4pPr>
              <a:lnSpc>
                <a:spcPct val="80000"/>
              </a:lnSpc>
              <a:defRPr sz="1400">
                <a:solidFill>
                  <a:schemeClr val="bg1">
                    <a:lumMod val="50000"/>
                  </a:schemeClr>
                </a:solidFill>
                <a:latin typeface="Bookman Old Style"/>
                <a:cs typeface="Bookman Old Style"/>
              </a:defRPr>
            </a:lvl4pPr>
            <a:lvl5pPr>
              <a:lnSpc>
                <a:spcPct val="80000"/>
              </a:lnSpc>
              <a:defRPr sz="1400">
                <a:solidFill>
                  <a:srgbClr val="7F7F7F"/>
                </a:solidFill>
                <a:latin typeface="Bookman Old Style"/>
                <a:cs typeface="Bookman Old Sty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457199" y="6356350"/>
            <a:ext cx="2632364" cy="365125"/>
          </a:xfrm>
        </p:spPr>
        <p:txBody>
          <a:bodyPr/>
          <a:lstStyle>
            <a:lvl1pPr algn="l">
              <a:defRPr b="0" i="0">
                <a:latin typeface="Bookman Old Style"/>
                <a:cs typeface="Bookman Old Style"/>
              </a:defRPr>
            </a:lvl1pPr>
          </a:lstStyle>
          <a:p>
            <a:r>
              <a:rPr lang="en-US" dirty="0" smtClean="0">
                <a:solidFill>
                  <a:prstClr val="black">
                    <a:tint val="75000"/>
                  </a:prstClr>
                </a:solidFill>
              </a:rPr>
              <a:t>Robotics Research</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b="0" i="0">
                <a:latin typeface="Bookman Old Style"/>
                <a:cs typeface="Bookman Old Style"/>
              </a:defRPr>
            </a:lvl1pPr>
          </a:lstStyle>
          <a:p>
            <a:fld id="{42C565AB-25C8-6448-B390-96D6E2C585E7}"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userDrawn="1"/>
        </p:nvSpPr>
        <p:spPr>
          <a:xfrm>
            <a:off x="8466455" y="152399"/>
            <a:ext cx="447480" cy="107730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userDrawn="1"/>
        </p:nvSpPr>
        <p:spPr>
          <a:xfrm>
            <a:off x="8963398" y="0"/>
            <a:ext cx="180602" cy="66096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 name="Straight Connector 10"/>
          <p:cNvCxnSpPr/>
          <p:nvPr userDrawn="1"/>
        </p:nvCxnSpPr>
        <p:spPr>
          <a:xfrm>
            <a:off x="457201" y="6126163"/>
            <a:ext cx="822959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8548387" y="529131"/>
            <a:ext cx="365547" cy="70057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12"/>
          <p:cNvSpPr/>
          <p:nvPr userDrawn="1"/>
        </p:nvSpPr>
        <p:spPr>
          <a:xfrm>
            <a:off x="8299080" y="206965"/>
            <a:ext cx="130563" cy="102305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itle 1"/>
          <p:cNvSpPr txBox="1">
            <a:spLocks/>
          </p:cNvSpPr>
          <p:nvPr userDrawn="1"/>
        </p:nvSpPr>
        <p:spPr>
          <a:xfrm>
            <a:off x="232278" y="335735"/>
            <a:ext cx="292259" cy="37872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solidFill>
                  <a:srgbClr val="8064A2">
                    <a:lumMod val="75000"/>
                  </a:srgbClr>
                </a:solidFill>
                <a:latin typeface="Bookman Old Style"/>
                <a:cs typeface="Bookman Old Style"/>
              </a:rPr>
              <a:t>+</a:t>
            </a:r>
            <a:endParaRPr lang="en-US" sz="2800" b="1" dirty="0">
              <a:solidFill>
                <a:srgbClr val="8064A2">
                  <a:lumMod val="75000"/>
                </a:srgbClr>
              </a:solidFill>
              <a:latin typeface="Bookman Old Style"/>
              <a:cs typeface="Bookman Old Style"/>
            </a:endParaRPr>
          </a:p>
        </p:txBody>
      </p:sp>
    </p:spTree>
    <p:extLst>
      <p:ext uri="{BB962C8B-B14F-4D97-AF65-F5344CB8AC3E}">
        <p14:creationId xmlns:p14="http://schemas.microsoft.com/office/powerpoint/2010/main" val="330200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99950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011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77566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06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994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577FF10-035C-2347-81CE-DE365490C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47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96884B-A9D0-124B-80FA-F935B3E24D45}" type="datetimeFigureOut">
              <a:rPr lang="en-US" smtClean="0"/>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15944462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895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031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48529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577FF10-035C-2347-81CE-DE365490C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0627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275255"/>
            <a:ext cx="4927792" cy="484745"/>
          </a:xfrm>
        </p:spPr>
        <p:txBody>
          <a:bodyPr>
            <a:normAutofit/>
          </a:bodyPr>
          <a:lstStyle>
            <a:lvl1pPr marL="342900" indent="-342900" algn="l">
              <a:buSzPct val="90000"/>
              <a:buFont typeface="Wingdings" charset="2"/>
              <a:buChar char=""/>
              <a:defRPr sz="2400">
                <a:solidFill>
                  <a:srgbClr val="660066"/>
                </a:solidFill>
                <a:latin typeface="Bookman Old Style"/>
                <a:cs typeface="Bookman Old Style"/>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2465"/>
            <a:ext cx="8456733" cy="5053698"/>
          </a:xfrm>
        </p:spPr>
        <p:txBody>
          <a:bodyPr>
            <a:normAutofit/>
          </a:bodyPr>
          <a:lstStyle>
            <a:lvl1pPr marL="342900" marR="0" indent="-274320" algn="l" defTabSz="914400" rtl="0" eaLnBrk="1" fontAlgn="auto" latinLnBrk="0" hangingPunct="1">
              <a:lnSpc>
                <a:spcPct val="100000"/>
              </a:lnSpc>
              <a:spcBef>
                <a:spcPts val="700"/>
              </a:spcBef>
              <a:spcAft>
                <a:spcPts val="0"/>
              </a:spcAft>
              <a:buClrTx/>
              <a:buSzPct val="75000"/>
              <a:buFont typeface="Wingdings" charset="2"/>
              <a:buChar char="Ø"/>
              <a:tabLst/>
              <a:defRPr sz="2000">
                <a:solidFill>
                  <a:schemeClr val="tx1">
                    <a:lumMod val="75000"/>
                    <a:lumOff val="25000"/>
                  </a:schemeClr>
                </a:solidFill>
                <a:latin typeface="Bookman Old Style"/>
                <a:cs typeface="Bookman Old Style"/>
              </a:defRPr>
            </a:lvl1pPr>
            <a:lvl2pPr marL="754380" marR="0" indent="-285750" algn="l" defTabSz="914400" rtl="0" eaLnBrk="1" fontAlgn="auto" latinLnBrk="0" hangingPunct="1">
              <a:lnSpc>
                <a:spcPct val="100000"/>
              </a:lnSpc>
              <a:spcBef>
                <a:spcPts val="700"/>
              </a:spcBef>
              <a:spcAft>
                <a:spcPts val="0"/>
              </a:spcAft>
              <a:buClrTx/>
              <a:buSzPct val="85000"/>
              <a:buFont typeface="American Typewriter Light"/>
              <a:buChar char="―"/>
              <a:tabLst/>
              <a:defRPr sz="1800">
                <a:solidFill>
                  <a:schemeClr val="tx1">
                    <a:lumMod val="75000"/>
                    <a:lumOff val="25000"/>
                  </a:schemeClr>
                </a:solidFill>
                <a:latin typeface="Bookman Old Style"/>
                <a:cs typeface="Bookman Old Style"/>
              </a:defRPr>
            </a:lvl2pPr>
            <a:lvl3pPr>
              <a:lnSpc>
                <a:spcPct val="80000"/>
              </a:lnSpc>
              <a:defRPr sz="1600">
                <a:solidFill>
                  <a:schemeClr val="tx1">
                    <a:lumMod val="65000"/>
                    <a:lumOff val="35000"/>
                  </a:schemeClr>
                </a:solidFill>
                <a:latin typeface="Bookman Old Style"/>
                <a:cs typeface="Bookman Old Style"/>
              </a:defRPr>
            </a:lvl3pPr>
            <a:lvl4pPr>
              <a:lnSpc>
                <a:spcPct val="80000"/>
              </a:lnSpc>
              <a:defRPr sz="1400">
                <a:solidFill>
                  <a:schemeClr val="tx1">
                    <a:lumMod val="50000"/>
                    <a:lumOff val="50000"/>
                  </a:schemeClr>
                </a:solidFill>
                <a:latin typeface="Bookman Old Style"/>
                <a:cs typeface="Bookman Old Style"/>
              </a:defRPr>
            </a:lvl4pPr>
            <a:lvl5pPr>
              <a:lnSpc>
                <a:spcPct val="80000"/>
              </a:lnSpc>
              <a:defRPr sz="1400">
                <a:solidFill>
                  <a:srgbClr val="7F7F7F"/>
                </a:solidFill>
                <a:latin typeface="Bookman Old Style"/>
                <a:cs typeface="Bookman Old Sty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8466455" y="152399"/>
            <a:ext cx="447480" cy="107730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Rectangle 9"/>
          <p:cNvSpPr/>
          <p:nvPr userDrawn="1"/>
        </p:nvSpPr>
        <p:spPr>
          <a:xfrm>
            <a:off x="8963398" y="0"/>
            <a:ext cx="180602" cy="660963"/>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1" name="Straight Connector 10"/>
          <p:cNvCxnSpPr/>
          <p:nvPr userDrawn="1"/>
        </p:nvCxnSpPr>
        <p:spPr>
          <a:xfrm>
            <a:off x="457201" y="6126163"/>
            <a:ext cx="8229598" cy="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Rectangle 11"/>
          <p:cNvSpPr/>
          <p:nvPr userDrawn="1"/>
        </p:nvSpPr>
        <p:spPr>
          <a:xfrm>
            <a:off x="8548387" y="529131"/>
            <a:ext cx="365547" cy="700573"/>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Rectangle 12"/>
          <p:cNvSpPr/>
          <p:nvPr userDrawn="1"/>
        </p:nvSpPr>
        <p:spPr>
          <a:xfrm>
            <a:off x="8299080" y="206965"/>
            <a:ext cx="130563" cy="1023055"/>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TextBox 3"/>
          <p:cNvSpPr txBox="1"/>
          <p:nvPr userDrawn="1"/>
        </p:nvSpPr>
        <p:spPr>
          <a:xfrm>
            <a:off x="2329949" y="6549672"/>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18" name="Footer Placeholder 17"/>
          <p:cNvSpPr>
            <a:spLocks noGrp="1"/>
          </p:cNvSpPr>
          <p:nvPr>
            <p:ph type="ftr" sz="quarter" idx="11"/>
          </p:nvPr>
        </p:nvSpPr>
        <p:spPr>
          <a:xfrm>
            <a:off x="457199" y="6356350"/>
            <a:ext cx="2895600" cy="365125"/>
          </a:xfrm>
        </p:spPr>
        <p:txBody>
          <a:bodyPr/>
          <a:lstStyle/>
          <a:p>
            <a:pPr algn="l"/>
            <a:r>
              <a:rPr lang="en-US" dirty="0" smtClean="0">
                <a:solidFill>
                  <a:prstClr val="black">
                    <a:tint val="75000"/>
                  </a:prstClr>
                </a:solidFill>
                <a:latin typeface="Calibri"/>
              </a:rPr>
              <a:t>Robotics Research</a:t>
            </a:r>
            <a:endParaRPr lang="en-US" dirty="0">
              <a:solidFill>
                <a:prstClr val="black">
                  <a:tint val="75000"/>
                </a:prstClr>
              </a:solidFill>
              <a:latin typeface="Calibri"/>
            </a:endParaRPr>
          </a:p>
        </p:txBody>
      </p:sp>
      <p:sp>
        <p:nvSpPr>
          <p:cNvPr id="19" name="Slide Number Placeholder 18"/>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288378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Robotics Research</a:t>
            </a: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42608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3525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4967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287681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753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6884B-A9D0-124B-80FA-F935B3E24D45}" type="datetimeFigureOut">
              <a:rPr lang="en-US" smtClean="0"/>
              <a:t>8/4/13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4228595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577FF10-035C-2347-81CE-DE365490C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328914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5339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6662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060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96884B-A9D0-124B-80FA-F935B3E24D45}" type="datetimeFigureOut">
              <a:rPr lang="en-US" smtClean="0"/>
              <a:t>8/4/13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335462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96884B-A9D0-124B-80FA-F935B3E24D45}" type="datetimeFigureOut">
              <a:rPr lang="en-US" smtClean="0"/>
              <a:t>8/4/13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82142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96884B-A9D0-124B-80FA-F935B3E24D45}" type="datetimeFigureOut">
              <a:rPr lang="en-US" smtClean="0"/>
              <a:t>8/4/13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3256726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6884B-A9D0-124B-80FA-F935B3E24D45}" type="datetimeFigureOut">
              <a:rPr lang="en-US" smtClean="0"/>
              <a:t>8/4/13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2597359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6884B-A9D0-124B-80FA-F935B3E24D45}" type="datetimeFigureOut">
              <a:rPr lang="en-US" smtClean="0"/>
              <a:t>8/4/13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323982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6884B-A9D0-124B-80FA-F935B3E24D45}" type="datetimeFigureOut">
              <a:rPr lang="en-US" smtClean="0"/>
              <a:t>8/4/13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48DEC-A5C1-F040-A919-9AE03CCC2211}" type="slidenum">
              <a:rPr lang="en-US" smtClean="0"/>
              <a:t>‹#›</a:t>
            </a:fld>
            <a:endParaRPr lang="en-US"/>
          </a:p>
        </p:txBody>
      </p:sp>
    </p:spTree>
    <p:extLst>
      <p:ext uri="{BB962C8B-B14F-4D97-AF65-F5344CB8AC3E}">
        <p14:creationId xmlns:p14="http://schemas.microsoft.com/office/powerpoint/2010/main" val="26378151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6884B-A9D0-124B-80FA-F935B3E24D45}" type="datetimeFigureOut">
              <a:rPr lang="en-US" smtClean="0"/>
              <a:t>8/4/13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48DEC-A5C1-F040-A919-9AE03CCC2211}" type="slidenum">
              <a:rPr lang="en-US" smtClean="0"/>
              <a:t>‹#›</a:t>
            </a:fld>
            <a:endParaRPr lang="en-US"/>
          </a:p>
        </p:txBody>
      </p:sp>
    </p:spTree>
    <p:extLst>
      <p:ext uri="{BB962C8B-B14F-4D97-AF65-F5344CB8AC3E}">
        <p14:creationId xmlns:p14="http://schemas.microsoft.com/office/powerpoint/2010/main" val="4059942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extBox 6"/>
          <p:cNvSpPr txBox="1"/>
          <p:nvPr/>
        </p:nvSpPr>
        <p:spPr>
          <a:xfrm>
            <a:off x="7470588" y="448235"/>
            <a:ext cx="184666" cy="369332"/>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1212226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A62B1-CD6B-B040-AC6C-F2CCD1F30AF4}" type="datetimeFigureOut">
              <a:rPr lang="en-US" smtClean="0">
                <a:solidFill>
                  <a:prstClr val="black">
                    <a:tint val="75000"/>
                  </a:prstClr>
                </a:solidFill>
                <a:latin typeface="Calibri"/>
              </a:rPr>
              <a:pPr/>
              <a:t>8/4/13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565AB-25C8-6448-B390-96D6E2C585E7}"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TextBox 6"/>
          <p:cNvSpPr txBox="1"/>
          <p:nvPr userDrawn="1"/>
        </p:nvSpPr>
        <p:spPr>
          <a:xfrm>
            <a:off x="7470588" y="448235"/>
            <a:ext cx="184666" cy="369332"/>
          </a:xfrm>
          <a:prstGeom prst="rect">
            <a:avLst/>
          </a:prstGeom>
          <a:noFill/>
        </p:spPr>
        <p:txBody>
          <a:bodyPr wrap="none" rtlCol="0">
            <a:spAutoFit/>
          </a:bodyPr>
          <a:lstStyle/>
          <a:p>
            <a:endParaRPr lang="en-US" dirty="0">
              <a:solidFill>
                <a:prstClr val="black"/>
              </a:solidFill>
              <a:latin typeface="Calibri"/>
            </a:endParaRPr>
          </a:p>
        </p:txBody>
      </p:sp>
    </p:spTree>
    <p:extLst>
      <p:ext uri="{BB962C8B-B14F-4D97-AF65-F5344CB8AC3E}">
        <p14:creationId xmlns:p14="http://schemas.microsoft.com/office/powerpoint/2010/main" val="22068107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jp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557863" y="2107720"/>
            <a:ext cx="5586137" cy="2661495"/>
          </a:xfrm>
          <a:prstGeom prst="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2" name="Rectangle 3"/>
          <p:cNvSpPr>
            <a:spLocks noGrp="1" noChangeArrowheads="1"/>
          </p:cNvSpPr>
          <p:nvPr>
            <p:ph type="subTitle" idx="1"/>
          </p:nvPr>
        </p:nvSpPr>
        <p:spPr>
          <a:xfrm>
            <a:off x="103606" y="4873554"/>
            <a:ext cx="7488652" cy="990600"/>
          </a:xfrm>
        </p:spPr>
        <p:txBody>
          <a:bodyPr>
            <a:noAutofit/>
          </a:bodyPr>
          <a:lstStyle/>
          <a:p>
            <a:pPr eaLnBrk="1" hangingPunct="1"/>
            <a:r>
              <a:rPr lang="en-US" altLang="zh-CN" sz="2000" dirty="0" smtClean="0">
                <a:solidFill>
                  <a:srgbClr val="989477"/>
                </a:solidFill>
                <a:latin typeface="Bookman Old Style"/>
                <a:ea typeface="SimSun" charset="0"/>
                <a:cs typeface="Bookman Old Style"/>
              </a:rPr>
              <a:t>Dept</a:t>
            </a:r>
            <a:r>
              <a:rPr lang="en-US" altLang="zh-CN" sz="2000" dirty="0">
                <a:solidFill>
                  <a:srgbClr val="989477"/>
                </a:solidFill>
                <a:latin typeface="Bookman Old Style"/>
                <a:ea typeface="SimSun" charset="0"/>
                <a:cs typeface="Bookman Old Style"/>
              </a:rPr>
              <a:t>. of Electrical </a:t>
            </a:r>
            <a:r>
              <a:rPr lang="en-US" altLang="zh-CN" sz="2000" dirty="0" smtClean="0">
                <a:solidFill>
                  <a:srgbClr val="989477"/>
                </a:solidFill>
                <a:latin typeface="Bookman Old Style"/>
                <a:ea typeface="SimSun" charset="0"/>
                <a:cs typeface="Bookman Old Style"/>
              </a:rPr>
              <a:t>Engineering</a:t>
            </a:r>
          </a:p>
          <a:p>
            <a:r>
              <a:rPr lang="en-US" altLang="zh-CN" sz="2000" dirty="0" smtClean="0">
                <a:solidFill>
                  <a:srgbClr val="989477"/>
                </a:solidFill>
                <a:latin typeface="Bookman Old Style"/>
                <a:ea typeface="SimSun" charset="0"/>
                <a:cs typeface="Bookman Old Style"/>
              </a:rPr>
              <a:t>Grove </a:t>
            </a:r>
            <a:r>
              <a:rPr lang="en-US" altLang="zh-CN" sz="2000" dirty="0">
                <a:solidFill>
                  <a:srgbClr val="989477"/>
                </a:solidFill>
                <a:latin typeface="Bookman Old Style"/>
                <a:ea typeface="SimSun" charset="0"/>
                <a:cs typeface="Bookman Old Style"/>
              </a:rPr>
              <a:t>school of engineering</a:t>
            </a:r>
            <a:endParaRPr lang="en-US" altLang="zh-CN" sz="2000" dirty="0" smtClean="0">
              <a:solidFill>
                <a:srgbClr val="989477"/>
              </a:solidFill>
              <a:latin typeface="Bookman Old Style"/>
              <a:ea typeface="SimSun" charset="0"/>
              <a:cs typeface="Bookman Old Style"/>
            </a:endParaRPr>
          </a:p>
          <a:p>
            <a:pPr eaLnBrk="1" hangingPunct="1"/>
            <a:r>
              <a:rPr lang="en-US" altLang="zh-CN" sz="2000" dirty="0" smtClean="0">
                <a:solidFill>
                  <a:srgbClr val="989477"/>
                </a:solidFill>
                <a:latin typeface="Bookman Old Style"/>
                <a:ea typeface="SimSun" charset="0"/>
                <a:cs typeface="Bookman Old Style"/>
              </a:rPr>
              <a:t>The City </a:t>
            </a:r>
            <a:r>
              <a:rPr lang="en-US" altLang="zh-CN" sz="2000" dirty="0">
                <a:solidFill>
                  <a:srgbClr val="989477"/>
                </a:solidFill>
                <a:latin typeface="Bookman Old Style"/>
                <a:ea typeface="SimSun" charset="0"/>
                <a:cs typeface="Bookman Old Style"/>
              </a:rPr>
              <a:t>College of New York</a:t>
            </a:r>
            <a:r>
              <a:rPr lang="en-US" sz="2000" dirty="0">
                <a:solidFill>
                  <a:srgbClr val="989477"/>
                </a:solidFill>
                <a:latin typeface="Bookman Old Style"/>
                <a:cs typeface="Bookman Old Style"/>
              </a:rPr>
              <a:t> </a:t>
            </a:r>
            <a:endParaRPr lang="en-US" sz="2000" dirty="0" smtClean="0">
              <a:solidFill>
                <a:srgbClr val="989477"/>
              </a:solidFill>
              <a:latin typeface="Bookman Old Style"/>
              <a:cs typeface="Bookman Old Style"/>
            </a:endParaRPr>
          </a:p>
          <a:p>
            <a:pPr eaLnBrk="1" hangingPunct="1"/>
            <a:r>
              <a:rPr lang="en-US" sz="2000" dirty="0" smtClean="0">
                <a:solidFill>
                  <a:srgbClr val="989477"/>
                </a:solidFill>
                <a:latin typeface="Bookman Old Style"/>
                <a:cs typeface="Bookman Old Style"/>
              </a:rPr>
              <a:t>New York, NY, USA.</a:t>
            </a:r>
            <a:endParaRPr lang="en-US" sz="2000" dirty="0">
              <a:solidFill>
                <a:srgbClr val="989477"/>
              </a:solidFill>
              <a:latin typeface="Bookman Old Style"/>
              <a:cs typeface="Bookman Old Style"/>
            </a:endParaRPr>
          </a:p>
        </p:txBody>
      </p:sp>
      <p:sp>
        <p:nvSpPr>
          <p:cNvPr id="2054" name="Text Box 22"/>
          <p:cNvSpPr txBox="1">
            <a:spLocks noChangeArrowheads="1"/>
          </p:cNvSpPr>
          <p:nvPr/>
        </p:nvSpPr>
        <p:spPr bwMode="auto">
          <a:xfrm>
            <a:off x="1300549" y="302380"/>
            <a:ext cx="772392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solidFill>
                  <a:srgbClr val="9B5AB8"/>
                </a:solidFill>
                <a:latin typeface="Bookman Old Style"/>
                <a:cs typeface="Bookman Old Style"/>
              </a:rPr>
              <a:t>“Visual Semantic Parameterization </a:t>
            </a:r>
            <a:r>
              <a:rPr lang="en-US" sz="2400" dirty="0" smtClean="0">
                <a:solidFill>
                  <a:srgbClr val="9B5AB8"/>
                </a:solidFill>
                <a:latin typeface="Bookman Old Style"/>
                <a:cs typeface="Bookman Old Style"/>
              </a:rPr>
              <a:t>- </a:t>
            </a:r>
            <a:r>
              <a:rPr lang="en-US" sz="2400" dirty="0">
                <a:solidFill>
                  <a:srgbClr val="9B5AB8"/>
                </a:solidFill>
                <a:latin typeface="Bookman Old Style"/>
                <a:cs typeface="Bookman Old Style"/>
              </a:rPr>
              <a:t>To enhance blind user perception for indoor navigation”</a:t>
            </a:r>
          </a:p>
        </p:txBody>
      </p:sp>
      <p:sp>
        <p:nvSpPr>
          <p:cNvPr id="2" name="TextBox 1"/>
          <p:cNvSpPr txBox="1"/>
          <p:nvPr/>
        </p:nvSpPr>
        <p:spPr>
          <a:xfrm>
            <a:off x="-81060" y="639525"/>
            <a:ext cx="184666" cy="369332"/>
          </a:xfrm>
          <a:prstGeom prst="rect">
            <a:avLst/>
          </a:prstGeom>
          <a:noFill/>
        </p:spPr>
        <p:txBody>
          <a:bodyPr wrap="none" rtlCol="0">
            <a:spAutoFit/>
          </a:bodyPr>
          <a:lstStyle/>
          <a:p>
            <a:endParaRPr lang="en-US" dirty="0"/>
          </a:p>
        </p:txBody>
      </p:sp>
      <p:sp>
        <p:nvSpPr>
          <p:cNvPr id="7" name="Rectangle 6"/>
          <p:cNvSpPr/>
          <p:nvPr/>
        </p:nvSpPr>
        <p:spPr>
          <a:xfrm>
            <a:off x="4132255" y="2430352"/>
            <a:ext cx="4944414" cy="1914199"/>
          </a:xfrm>
          <a:prstGeom prst="rect">
            <a:avLst/>
          </a:prstGeom>
        </p:spPr>
        <p:txBody>
          <a:bodyPr wrap="square">
            <a:spAutoFit/>
          </a:bodyPr>
          <a:lstStyle/>
          <a:p>
            <a:pPr eaLnBrk="0" hangingPunct="0">
              <a:lnSpc>
                <a:spcPts val="2840"/>
              </a:lnSpc>
            </a:pPr>
            <a:r>
              <a:rPr lang="en-US" sz="2400" dirty="0">
                <a:solidFill>
                  <a:srgbClr val="656236"/>
                </a:solidFill>
                <a:latin typeface="Bookman Old Style"/>
                <a:cs typeface="Bookman Old Style"/>
              </a:rPr>
              <a:t>Samleo L . Joseph, </a:t>
            </a:r>
            <a:endParaRPr lang="en-US" sz="2400" dirty="0" smtClean="0">
              <a:solidFill>
                <a:srgbClr val="656236"/>
              </a:solidFill>
              <a:latin typeface="Bookman Old Style"/>
              <a:cs typeface="Bookman Old Style"/>
            </a:endParaRPr>
          </a:p>
          <a:p>
            <a:pPr eaLnBrk="0" hangingPunct="0">
              <a:lnSpc>
                <a:spcPts val="2840"/>
              </a:lnSpc>
            </a:pPr>
            <a:r>
              <a:rPr lang="en-US" sz="2400" dirty="0" err="1" smtClean="0">
                <a:solidFill>
                  <a:srgbClr val="656236"/>
                </a:solidFill>
                <a:latin typeface="Bookman Old Style"/>
                <a:cs typeface="Bookman Old Style"/>
              </a:rPr>
              <a:t>Chucai</a:t>
            </a:r>
            <a:r>
              <a:rPr lang="en-US" sz="2400" dirty="0" smtClean="0">
                <a:solidFill>
                  <a:srgbClr val="656236"/>
                </a:solidFill>
                <a:latin typeface="Bookman Old Style"/>
                <a:cs typeface="Bookman Old Style"/>
              </a:rPr>
              <a:t> </a:t>
            </a:r>
            <a:r>
              <a:rPr lang="en-US" sz="2400" dirty="0">
                <a:solidFill>
                  <a:srgbClr val="656236"/>
                </a:solidFill>
                <a:latin typeface="Bookman Old Style"/>
                <a:cs typeface="Bookman Old Style"/>
              </a:rPr>
              <a:t>Yi, </a:t>
            </a:r>
            <a:endParaRPr lang="en-US" sz="2400" dirty="0" smtClean="0">
              <a:solidFill>
                <a:srgbClr val="656236"/>
              </a:solidFill>
              <a:latin typeface="Bookman Old Style"/>
              <a:cs typeface="Bookman Old Style"/>
            </a:endParaRPr>
          </a:p>
          <a:p>
            <a:pPr eaLnBrk="0" hangingPunct="0">
              <a:lnSpc>
                <a:spcPts val="2840"/>
              </a:lnSpc>
            </a:pPr>
            <a:r>
              <a:rPr lang="en-US" sz="2400" dirty="0" err="1">
                <a:solidFill>
                  <a:srgbClr val="656236"/>
                </a:solidFill>
                <a:latin typeface="Bookman Old Style"/>
                <a:cs typeface="Bookman Old Style"/>
              </a:rPr>
              <a:t>Fei</a:t>
            </a:r>
            <a:r>
              <a:rPr lang="en-US" sz="2400" dirty="0">
                <a:solidFill>
                  <a:srgbClr val="656236"/>
                </a:solidFill>
                <a:latin typeface="Bookman Old Style"/>
                <a:cs typeface="Bookman Old Style"/>
              </a:rPr>
              <a:t> </a:t>
            </a:r>
            <a:r>
              <a:rPr lang="en-US" sz="2400" dirty="0" smtClean="0">
                <a:solidFill>
                  <a:srgbClr val="656236"/>
                </a:solidFill>
                <a:latin typeface="Bookman Old Style"/>
                <a:cs typeface="Bookman Old Style"/>
              </a:rPr>
              <a:t>Yan,</a:t>
            </a:r>
          </a:p>
          <a:p>
            <a:pPr eaLnBrk="0" hangingPunct="0">
              <a:lnSpc>
                <a:spcPts val="2840"/>
              </a:lnSpc>
            </a:pPr>
            <a:r>
              <a:rPr lang="en-US" sz="2400" dirty="0" smtClean="0">
                <a:solidFill>
                  <a:srgbClr val="656236"/>
                </a:solidFill>
                <a:latin typeface="Bookman Old Style"/>
                <a:cs typeface="Bookman Old Style"/>
              </a:rPr>
              <a:t>Jizhong Xiao &amp;</a:t>
            </a:r>
          </a:p>
          <a:p>
            <a:pPr eaLnBrk="0" hangingPunct="0">
              <a:lnSpc>
                <a:spcPts val="2840"/>
              </a:lnSpc>
            </a:pPr>
            <a:r>
              <a:rPr lang="en-US" sz="2400" dirty="0" err="1" smtClean="0">
                <a:solidFill>
                  <a:srgbClr val="656236"/>
                </a:solidFill>
                <a:latin typeface="Bookman Old Style"/>
                <a:cs typeface="Bookman Old Style"/>
              </a:rPr>
              <a:t>YingLi</a:t>
            </a:r>
            <a:r>
              <a:rPr lang="en-US" sz="2400" dirty="0" smtClean="0">
                <a:solidFill>
                  <a:srgbClr val="656236"/>
                </a:solidFill>
                <a:latin typeface="Bookman Old Style"/>
                <a:cs typeface="Bookman Old Style"/>
              </a:rPr>
              <a:t> </a:t>
            </a:r>
            <a:r>
              <a:rPr lang="en-US" sz="2400" dirty="0" err="1">
                <a:solidFill>
                  <a:srgbClr val="656236"/>
                </a:solidFill>
                <a:latin typeface="Bookman Old Style"/>
                <a:cs typeface="Bookman Old Style"/>
              </a:rPr>
              <a:t>Tian</a:t>
            </a:r>
            <a:r>
              <a:rPr lang="en-US" sz="2400" dirty="0">
                <a:solidFill>
                  <a:srgbClr val="656236"/>
                </a:solidFill>
                <a:latin typeface="Bookman Old Style"/>
                <a:cs typeface="Bookman Old Style"/>
              </a:rPr>
              <a:t> </a:t>
            </a:r>
          </a:p>
        </p:txBody>
      </p:sp>
      <p:sp>
        <p:nvSpPr>
          <p:cNvPr id="21" name="Rectangle 20"/>
          <p:cNvSpPr/>
          <p:nvPr/>
        </p:nvSpPr>
        <p:spPr>
          <a:xfrm>
            <a:off x="-5506" y="2107048"/>
            <a:ext cx="300881" cy="2661495"/>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0" y="2107048"/>
            <a:ext cx="3548661" cy="2661495"/>
          </a:xfrm>
          <a:prstGeom prst="rect">
            <a:avLst/>
          </a:prstGeom>
        </p:spPr>
      </p:pic>
      <p:sp>
        <p:nvSpPr>
          <p:cNvPr id="23" name="Oval 22"/>
          <p:cNvSpPr/>
          <p:nvPr/>
        </p:nvSpPr>
        <p:spPr>
          <a:xfrm>
            <a:off x="7728807" y="3260177"/>
            <a:ext cx="1087078" cy="108707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30" name="Picture 29" descr="ccn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4027" y="3338150"/>
            <a:ext cx="959717" cy="959717"/>
          </a:xfrm>
          <a:prstGeom prst="rect">
            <a:avLst/>
          </a:prstGeom>
          <a:ln>
            <a:noFill/>
          </a:ln>
          <a:effectLst/>
        </p:spPr>
      </p:pic>
      <p:pic>
        <p:nvPicPr>
          <p:cNvPr id="4" name="Picture 3"/>
          <p:cNvPicPr>
            <a:picLocks noChangeAspect="1"/>
          </p:cNvPicPr>
          <p:nvPr/>
        </p:nvPicPr>
        <p:blipFill>
          <a:blip r:embed="rId5"/>
          <a:stretch>
            <a:fillRect/>
          </a:stretch>
        </p:blipFill>
        <p:spPr>
          <a:xfrm>
            <a:off x="90405" y="268049"/>
            <a:ext cx="1019742" cy="1019742"/>
          </a:xfrm>
          <a:prstGeom prst="rect">
            <a:avLst/>
          </a:prstGeom>
        </p:spPr>
      </p:pic>
      <p:pic>
        <p:nvPicPr>
          <p:cNvPr id="15" name="Picture 14"/>
          <p:cNvPicPr>
            <a:picLocks noChangeAspect="1"/>
          </p:cNvPicPr>
          <p:nvPr/>
        </p:nvPicPr>
        <p:blipFill>
          <a:blip r:embed="rId6"/>
          <a:stretch>
            <a:fillRect/>
          </a:stretch>
        </p:blipFill>
        <p:spPr>
          <a:xfrm>
            <a:off x="7784027" y="5864154"/>
            <a:ext cx="718251" cy="718251"/>
          </a:xfrm>
          <a:prstGeom prst="rect">
            <a:avLst/>
          </a:prstGeom>
        </p:spPr>
      </p:pic>
      <p:sp>
        <p:nvSpPr>
          <p:cNvPr id="8" name="TextBox 7"/>
          <p:cNvSpPr txBox="1"/>
          <p:nvPr/>
        </p:nvSpPr>
        <p:spPr>
          <a:xfrm>
            <a:off x="11938000" y="3212353"/>
            <a:ext cx="184666"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119973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plan parameterization</a:t>
            </a:r>
          </a:p>
        </p:txBody>
      </p:sp>
      <p:sp>
        <p:nvSpPr>
          <p:cNvPr id="3" name="Content Placeholder 2"/>
          <p:cNvSpPr>
            <a:spLocks noGrp="1"/>
          </p:cNvSpPr>
          <p:nvPr>
            <p:ph idx="1"/>
          </p:nvPr>
        </p:nvSpPr>
        <p:spPr/>
        <p:txBody>
          <a:bodyPr/>
          <a:lstStyle/>
          <a:p>
            <a:r>
              <a:rPr lang="en-US" dirty="0"/>
              <a:t>The boundary group obtained from edge map</a:t>
            </a:r>
          </a:p>
          <a:p>
            <a:endParaRPr lang="en-US" dirty="0"/>
          </a:p>
        </p:txBody>
      </p:sp>
      <p:pic>
        <p:nvPicPr>
          <p:cNvPr id="5" name="Picture 4" descr="bounda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0603"/>
            <a:ext cx="9144000" cy="3747264"/>
          </a:xfrm>
          <a:prstGeom prst="rect">
            <a:avLst/>
          </a:prstGeom>
        </p:spPr>
      </p:pic>
    </p:spTree>
    <p:extLst>
      <p:ext uri="{BB962C8B-B14F-4D97-AF65-F5344CB8AC3E}">
        <p14:creationId xmlns:p14="http://schemas.microsoft.com/office/powerpoint/2010/main" val="42328669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sualcues.jpg"/>
          <p:cNvPicPr>
            <a:picLocks noChangeAspect="1"/>
          </p:cNvPicPr>
          <p:nvPr/>
        </p:nvPicPr>
        <p:blipFill rotWithShape="1">
          <a:blip r:embed="rId3">
            <a:extLst>
              <a:ext uri="{28A0092B-C50C-407E-A947-70E740481C1C}">
                <a14:useLocalDpi xmlns:a14="http://schemas.microsoft.com/office/drawing/2010/main" val="0"/>
              </a:ext>
            </a:extLst>
          </a:blip>
          <a:srcRect l="18627" r="32844"/>
          <a:stretch/>
        </p:blipFill>
        <p:spPr>
          <a:xfrm>
            <a:off x="3556000" y="0"/>
            <a:ext cx="4437530" cy="6858000"/>
          </a:xfrm>
          <a:prstGeom prst="rect">
            <a:avLst/>
          </a:prstGeom>
        </p:spPr>
      </p:pic>
      <p:sp>
        <p:nvSpPr>
          <p:cNvPr id="2" name="Title 1"/>
          <p:cNvSpPr>
            <a:spLocks noGrp="1"/>
          </p:cNvSpPr>
          <p:nvPr>
            <p:ph type="title"/>
          </p:nvPr>
        </p:nvSpPr>
        <p:spPr/>
        <p:txBody>
          <a:bodyPr>
            <a:normAutofit fontScale="90000"/>
          </a:bodyPr>
          <a:lstStyle/>
          <a:p>
            <a:r>
              <a:rPr lang="en-US" dirty="0"/>
              <a:t>Floor plan </a:t>
            </a:r>
            <a:r>
              <a:rPr lang="en-US" dirty="0" smtClean="0"/>
              <a:t/>
            </a:r>
            <a:br>
              <a:rPr lang="en-US" dirty="0" smtClean="0"/>
            </a:br>
            <a:r>
              <a:rPr lang="en-US" dirty="0" smtClean="0"/>
              <a:t>parameterization</a:t>
            </a:r>
            <a:endParaRPr lang="en-US" dirty="0"/>
          </a:p>
        </p:txBody>
      </p:sp>
      <p:sp>
        <p:nvSpPr>
          <p:cNvPr id="5" name="TextBox 4"/>
          <p:cNvSpPr txBox="1"/>
          <p:nvPr/>
        </p:nvSpPr>
        <p:spPr>
          <a:xfrm>
            <a:off x="657412" y="1389529"/>
            <a:ext cx="2061882" cy="923330"/>
          </a:xfrm>
          <a:prstGeom prst="rect">
            <a:avLst/>
          </a:prstGeom>
          <a:noFill/>
        </p:spPr>
        <p:txBody>
          <a:bodyPr wrap="square" rtlCol="0">
            <a:spAutoFit/>
          </a:bodyPr>
          <a:lstStyle/>
          <a:p>
            <a:r>
              <a:rPr lang="en-US" dirty="0"/>
              <a:t>Detected regions of room numbers </a:t>
            </a:r>
            <a:r>
              <a:rPr lang="en-US" dirty="0" smtClean="0"/>
              <a:t>(</a:t>
            </a:r>
            <a:r>
              <a:rPr lang="en-US" dirty="0"/>
              <a:t>red</a:t>
            </a:r>
            <a:r>
              <a:rPr lang="en-US" dirty="0" smtClean="0"/>
              <a:t>)</a:t>
            </a:r>
            <a:endParaRPr lang="en-US" dirty="0"/>
          </a:p>
        </p:txBody>
      </p:sp>
    </p:spTree>
    <p:extLst>
      <p:ext uri="{BB962C8B-B14F-4D97-AF65-F5344CB8AC3E}">
        <p14:creationId xmlns:p14="http://schemas.microsoft.com/office/powerpoint/2010/main" val="6025788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plan parameterization</a:t>
            </a:r>
          </a:p>
        </p:txBody>
      </p:sp>
      <p:sp>
        <p:nvSpPr>
          <p:cNvPr id="3" name="Content Placeholder 2"/>
          <p:cNvSpPr>
            <a:spLocks noGrp="1"/>
          </p:cNvSpPr>
          <p:nvPr>
            <p:ph idx="1"/>
          </p:nvPr>
        </p:nvSpPr>
        <p:spPr/>
        <p:txBody>
          <a:bodyPr/>
          <a:lstStyle/>
          <a:p>
            <a:r>
              <a:rPr lang="en-US" dirty="0" smtClean="0"/>
              <a:t>D</a:t>
            </a:r>
            <a:r>
              <a:rPr lang="en-US" dirty="0"/>
              <a:t>-Shape detection is performed to localize the door position. According to the room number region and door position, we could calculate the point in hall path.</a:t>
            </a:r>
          </a:p>
        </p:txBody>
      </p:sp>
      <p:pic>
        <p:nvPicPr>
          <p:cNvPr id="4" name="Content Placeholder 3" descr="D.png"/>
          <p:cNvPicPr>
            <a:picLocks noChangeAspect="1"/>
          </p:cNvPicPr>
          <p:nvPr/>
        </p:nvPicPr>
        <p:blipFill>
          <a:blip r:embed="rId2">
            <a:extLst>
              <a:ext uri="{28A0092B-C50C-407E-A947-70E740481C1C}">
                <a14:useLocalDpi xmlns:a14="http://schemas.microsoft.com/office/drawing/2010/main" val="0"/>
              </a:ext>
            </a:extLst>
          </a:blip>
          <a:srcRect t="19899" b="19899"/>
          <a:stretch>
            <a:fillRect/>
          </a:stretch>
        </p:blipFill>
        <p:spPr>
          <a:xfrm>
            <a:off x="1981200" y="2342489"/>
            <a:ext cx="4981389" cy="2976851"/>
          </a:xfrm>
          <a:prstGeom prst="rect">
            <a:avLst/>
          </a:prstGeom>
        </p:spPr>
      </p:pic>
    </p:spTree>
    <p:extLst>
      <p:ext uri="{BB962C8B-B14F-4D97-AF65-F5344CB8AC3E}">
        <p14:creationId xmlns:p14="http://schemas.microsoft.com/office/powerpoint/2010/main" val="8834789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schemata</a:t>
            </a:r>
          </a:p>
        </p:txBody>
      </p:sp>
      <p:sp>
        <p:nvSpPr>
          <p:cNvPr id="3" name="Content Placeholder 2"/>
          <p:cNvSpPr>
            <a:spLocks noGrp="1"/>
          </p:cNvSpPr>
          <p:nvPr>
            <p:ph idx="1"/>
          </p:nvPr>
        </p:nvSpPr>
        <p:spPr/>
        <p:txBody>
          <a:bodyPr/>
          <a:lstStyle/>
          <a:p>
            <a:r>
              <a:rPr lang="en-US" dirty="0" smtClean="0"/>
              <a:t>Purpose - organize </a:t>
            </a:r>
            <a:r>
              <a:rPr lang="en-US" dirty="0"/>
              <a:t>the knowledge acquired on the floor </a:t>
            </a:r>
            <a:r>
              <a:rPr lang="en-US" dirty="0" smtClean="0"/>
              <a:t>plans</a:t>
            </a:r>
          </a:p>
          <a:p>
            <a:r>
              <a:rPr lang="en-US" dirty="0" smtClean="0"/>
              <a:t>Central </a:t>
            </a:r>
            <a:r>
              <a:rPr lang="en-US" dirty="0"/>
              <a:t>processing unit of our proposed system </a:t>
            </a:r>
            <a:endParaRPr lang="en-US" dirty="0" smtClean="0"/>
          </a:p>
          <a:p>
            <a:r>
              <a:rPr lang="en-US" dirty="0" smtClean="0"/>
              <a:t>Perceive </a:t>
            </a:r>
            <a:r>
              <a:rPr lang="en-US" dirty="0"/>
              <a:t>a mental mapping of the environment.</a:t>
            </a:r>
            <a:endParaRPr lang="en-US" dirty="0" smtClean="0"/>
          </a:p>
          <a:p>
            <a:r>
              <a:rPr lang="en-US" dirty="0" smtClean="0"/>
              <a:t>Room </a:t>
            </a:r>
            <a:r>
              <a:rPr lang="en-US" dirty="0"/>
              <a:t>number labels and its entry points on the hallway </a:t>
            </a:r>
            <a:r>
              <a:rPr lang="en-US" dirty="0" smtClean="0"/>
              <a:t>boundaries - </a:t>
            </a:r>
            <a:r>
              <a:rPr lang="en-US" dirty="0"/>
              <a:t>generate a graph of </a:t>
            </a:r>
            <a:r>
              <a:rPr lang="en-US" dirty="0" smtClean="0"/>
              <a:t>nodes</a:t>
            </a:r>
          </a:p>
          <a:p>
            <a:r>
              <a:rPr lang="en-US" dirty="0" smtClean="0"/>
              <a:t>Precise </a:t>
            </a:r>
            <a:r>
              <a:rPr lang="en-US" dirty="0"/>
              <a:t>plan or schema is designed using those nodes</a:t>
            </a:r>
          </a:p>
        </p:txBody>
      </p:sp>
    </p:spTree>
    <p:extLst>
      <p:ext uri="{BB962C8B-B14F-4D97-AF65-F5344CB8AC3E}">
        <p14:creationId xmlns:p14="http://schemas.microsoft.com/office/powerpoint/2010/main" val="22913000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5255"/>
            <a:ext cx="5130801" cy="484745"/>
          </a:xfrm>
        </p:spPr>
        <p:txBody>
          <a:bodyPr>
            <a:normAutofit fontScale="90000"/>
          </a:bodyPr>
          <a:lstStyle/>
          <a:p>
            <a:r>
              <a:rPr lang="en-US" dirty="0"/>
              <a:t>Human </a:t>
            </a:r>
            <a:r>
              <a:rPr lang="en-US" dirty="0" smtClean="0"/>
              <a:t>motion parameterization</a:t>
            </a:r>
            <a:endParaRPr lang="en-US" dirty="0"/>
          </a:p>
        </p:txBody>
      </p:sp>
      <p:sp>
        <p:nvSpPr>
          <p:cNvPr id="3" name="Content Placeholder 2"/>
          <p:cNvSpPr>
            <a:spLocks noGrp="1"/>
          </p:cNvSpPr>
          <p:nvPr>
            <p:ph idx="1"/>
          </p:nvPr>
        </p:nvSpPr>
        <p:spPr>
          <a:xfrm>
            <a:off x="457201" y="1072465"/>
            <a:ext cx="7431740" cy="5053698"/>
          </a:xfrm>
        </p:spPr>
        <p:txBody>
          <a:bodyPr>
            <a:normAutofit/>
          </a:bodyPr>
          <a:lstStyle/>
          <a:p>
            <a:r>
              <a:rPr lang="en-US" dirty="0"/>
              <a:t>Purpose - obstacle avoidance </a:t>
            </a:r>
            <a:r>
              <a:rPr lang="en-US" dirty="0" smtClean="0"/>
              <a:t>problem</a:t>
            </a:r>
          </a:p>
          <a:p>
            <a:r>
              <a:rPr lang="en-US" dirty="0"/>
              <a:t>Solved by a real-time path </a:t>
            </a:r>
            <a:r>
              <a:rPr lang="en-US" dirty="0" smtClean="0"/>
              <a:t>finding in </a:t>
            </a:r>
            <a:r>
              <a:rPr lang="en-US" dirty="0"/>
              <a:t>local </a:t>
            </a:r>
            <a:r>
              <a:rPr lang="en-US" dirty="0" smtClean="0"/>
              <a:t>map</a:t>
            </a:r>
          </a:p>
          <a:p>
            <a:r>
              <a:rPr lang="en-US" dirty="0" err="1"/>
              <a:t>Fajen</a:t>
            </a:r>
            <a:r>
              <a:rPr lang="en-US" dirty="0"/>
              <a:t> et al. - imitate how humans walk towards the goal by avoiding obstacles using behavioral </a:t>
            </a:r>
            <a:r>
              <a:rPr lang="en-US" dirty="0" smtClean="0"/>
              <a:t>dynamics</a:t>
            </a:r>
            <a:endParaRPr lang="en-US" dirty="0"/>
          </a:p>
          <a:p>
            <a:r>
              <a:rPr lang="en-US" dirty="0"/>
              <a:t>short term </a:t>
            </a:r>
            <a:r>
              <a:rPr lang="en-US" dirty="0" smtClean="0"/>
              <a:t>goal - passing </a:t>
            </a:r>
            <a:r>
              <a:rPr lang="en-US" dirty="0"/>
              <a:t>room numbers on the way - </a:t>
            </a:r>
            <a:r>
              <a:rPr lang="en-US" dirty="0" smtClean="0"/>
              <a:t>confirm</a:t>
            </a:r>
            <a:endParaRPr lang="en-US" dirty="0"/>
          </a:p>
        </p:txBody>
      </p:sp>
    </p:spTree>
    <p:extLst>
      <p:ext uri="{BB962C8B-B14F-4D97-AF65-F5344CB8AC3E}">
        <p14:creationId xmlns:p14="http://schemas.microsoft.com/office/powerpoint/2010/main" val="1953115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5255"/>
            <a:ext cx="5220448" cy="484745"/>
          </a:xfrm>
        </p:spPr>
        <p:txBody>
          <a:bodyPr>
            <a:normAutofit fontScale="90000"/>
          </a:bodyPr>
          <a:lstStyle/>
          <a:p>
            <a:r>
              <a:rPr lang="en-US" dirty="0"/>
              <a:t>Human motion parameterization</a:t>
            </a:r>
          </a:p>
        </p:txBody>
      </p:sp>
      <p:pic>
        <p:nvPicPr>
          <p:cNvPr id="4" name="Content Placeholder 3" descr="rHMM_map.png"/>
          <p:cNvPicPr>
            <a:picLocks noGrp="1" noChangeAspect="1"/>
          </p:cNvPicPr>
          <p:nvPr>
            <p:ph idx="1"/>
          </p:nvPr>
        </p:nvPicPr>
        <p:blipFill>
          <a:blip r:embed="rId3">
            <a:extLst>
              <a:ext uri="{28A0092B-C50C-407E-A947-70E740481C1C}">
                <a14:useLocalDpi xmlns:a14="http://schemas.microsoft.com/office/drawing/2010/main" val="0"/>
              </a:ext>
            </a:extLst>
          </a:blip>
          <a:srcRect l="-19201" r="-19201"/>
          <a:stretch>
            <a:fillRect/>
          </a:stretch>
        </p:blipFill>
        <p:spPr>
          <a:xfrm>
            <a:off x="457200" y="1073150"/>
            <a:ext cx="8456613" cy="5053013"/>
          </a:xfrm>
          <a:prstGeom prst="rect">
            <a:avLst/>
          </a:prstGeom>
        </p:spPr>
      </p:pic>
    </p:spTree>
    <p:extLst>
      <p:ext uri="{BB962C8B-B14F-4D97-AF65-F5344CB8AC3E}">
        <p14:creationId xmlns:p14="http://schemas.microsoft.com/office/powerpoint/2010/main" val="21944848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Pathing map parameterization</a:t>
            </a:r>
          </a:p>
        </p:txBody>
      </p:sp>
      <p:sp>
        <p:nvSpPr>
          <p:cNvPr id="3" name="Content Placeholder 2"/>
          <p:cNvSpPr>
            <a:spLocks noGrp="1"/>
          </p:cNvSpPr>
          <p:nvPr>
            <p:ph idx="1"/>
          </p:nvPr>
        </p:nvSpPr>
        <p:spPr>
          <a:xfrm>
            <a:off x="457200" y="1072465"/>
            <a:ext cx="8686800" cy="5053698"/>
          </a:xfrm>
        </p:spPr>
        <p:txBody>
          <a:bodyPr/>
          <a:lstStyle/>
          <a:p>
            <a:r>
              <a:rPr lang="en-US" dirty="0"/>
              <a:t>Purpose – to notify the travel distance </a:t>
            </a:r>
            <a:r>
              <a:rPr lang="en-US" dirty="0" smtClean="0"/>
              <a:t>information</a:t>
            </a:r>
          </a:p>
          <a:p>
            <a:r>
              <a:rPr lang="en-US" dirty="0" smtClean="0"/>
              <a:t>Required -  </a:t>
            </a:r>
            <a:r>
              <a:rPr lang="en-US" dirty="0"/>
              <a:t>an accurate estimation of the current user </a:t>
            </a:r>
            <a:r>
              <a:rPr lang="en-US" dirty="0" smtClean="0"/>
              <a:t>location</a:t>
            </a:r>
          </a:p>
          <a:p>
            <a:r>
              <a:rPr lang="en-US" dirty="0" smtClean="0"/>
              <a:t>Guidance </a:t>
            </a:r>
            <a:r>
              <a:rPr lang="en-US" dirty="0"/>
              <a:t>module to present the travel </a:t>
            </a:r>
            <a:r>
              <a:rPr lang="en-US" dirty="0" smtClean="0"/>
              <a:t>route </a:t>
            </a:r>
          </a:p>
          <a:p>
            <a:r>
              <a:rPr lang="en-US" dirty="0" smtClean="0"/>
              <a:t>Enforce physical constraints </a:t>
            </a:r>
            <a:r>
              <a:rPr lang="en-US" dirty="0"/>
              <a:t>required for safe navigation of a visually impaired person </a:t>
            </a:r>
            <a:endParaRPr lang="en-US" dirty="0" smtClean="0"/>
          </a:p>
          <a:p>
            <a:r>
              <a:rPr lang="en-US" dirty="0" smtClean="0"/>
              <a:t>Inform the user to enhance the Blind perception of environment</a:t>
            </a:r>
          </a:p>
          <a:p>
            <a:pPr marL="68580" indent="0">
              <a:buNone/>
            </a:pPr>
            <a:endParaRPr lang="en-US" dirty="0"/>
          </a:p>
        </p:txBody>
      </p:sp>
    </p:spTree>
    <p:extLst>
      <p:ext uri="{BB962C8B-B14F-4D97-AF65-F5344CB8AC3E}">
        <p14:creationId xmlns:p14="http://schemas.microsoft.com/office/powerpoint/2010/main" val="9610803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pic>
        <p:nvPicPr>
          <p:cNvPr id="9" name="Picture 8" descr="rtruePa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58" y="969177"/>
            <a:ext cx="2865238" cy="4572000"/>
          </a:xfrm>
          <a:prstGeom prst="rect">
            <a:avLst/>
          </a:prstGeom>
        </p:spPr>
      </p:pic>
      <p:pic>
        <p:nvPicPr>
          <p:cNvPr id="10" name="Picture 9" descr="rrealPa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8808" y="969177"/>
            <a:ext cx="2882348" cy="4572000"/>
          </a:xfrm>
          <a:prstGeom prst="rect">
            <a:avLst/>
          </a:prstGeom>
        </p:spPr>
      </p:pic>
      <p:sp>
        <p:nvSpPr>
          <p:cNvPr id="3" name="TextBox 2"/>
          <p:cNvSpPr txBox="1"/>
          <p:nvPr/>
        </p:nvSpPr>
        <p:spPr>
          <a:xfrm>
            <a:off x="834158" y="5498355"/>
            <a:ext cx="2608690" cy="646331"/>
          </a:xfrm>
          <a:prstGeom prst="rect">
            <a:avLst/>
          </a:prstGeom>
          <a:noFill/>
        </p:spPr>
        <p:txBody>
          <a:bodyPr wrap="square" rtlCol="0">
            <a:spAutoFit/>
          </a:bodyPr>
          <a:lstStyle/>
          <a:p>
            <a:r>
              <a:rPr lang="en-US" dirty="0" smtClean="0"/>
              <a:t>Intended travel route (green line)</a:t>
            </a:r>
            <a:endParaRPr lang="en-US" dirty="0"/>
          </a:p>
        </p:txBody>
      </p:sp>
      <p:sp>
        <p:nvSpPr>
          <p:cNvPr id="6" name="TextBox 5"/>
          <p:cNvSpPr txBox="1"/>
          <p:nvPr/>
        </p:nvSpPr>
        <p:spPr>
          <a:xfrm>
            <a:off x="4267161" y="5528237"/>
            <a:ext cx="4563074" cy="646331"/>
          </a:xfrm>
          <a:prstGeom prst="rect">
            <a:avLst/>
          </a:prstGeom>
          <a:noFill/>
        </p:spPr>
        <p:txBody>
          <a:bodyPr wrap="square" rtlCol="0">
            <a:spAutoFit/>
          </a:bodyPr>
          <a:lstStyle/>
          <a:p>
            <a:r>
              <a:rPr lang="en-US" dirty="0" smtClean="0"/>
              <a:t>Travel route provided by Human motion model</a:t>
            </a:r>
          </a:p>
          <a:p>
            <a:r>
              <a:rPr lang="en-US" dirty="0" smtClean="0"/>
              <a:t>(blue circles)</a:t>
            </a:r>
            <a:endParaRPr lang="en-US" dirty="0"/>
          </a:p>
        </p:txBody>
      </p:sp>
    </p:spTree>
    <p:extLst>
      <p:ext uri="{BB962C8B-B14F-4D97-AF65-F5344CB8AC3E}">
        <p14:creationId xmlns:p14="http://schemas.microsoft.com/office/powerpoint/2010/main" val="7855836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pic>
        <p:nvPicPr>
          <p:cNvPr id="5" name="Picture 4" descr="rrealPatI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932" y="861895"/>
            <a:ext cx="2874065" cy="4572000"/>
          </a:xfrm>
          <a:prstGeom prst="rect">
            <a:avLst/>
          </a:prstGeom>
        </p:spPr>
      </p:pic>
      <p:pic>
        <p:nvPicPr>
          <p:cNvPr id="7" name="Picture 6" descr="rtruePatOb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639" y="1005767"/>
            <a:ext cx="3024687" cy="4572000"/>
          </a:xfrm>
          <a:prstGeom prst="rect">
            <a:avLst/>
          </a:prstGeom>
        </p:spPr>
      </p:pic>
      <p:sp>
        <p:nvSpPr>
          <p:cNvPr id="6" name="TextBox 5"/>
          <p:cNvSpPr txBox="1"/>
          <p:nvPr/>
        </p:nvSpPr>
        <p:spPr>
          <a:xfrm>
            <a:off x="932639" y="5552592"/>
            <a:ext cx="3024687" cy="646331"/>
          </a:xfrm>
          <a:prstGeom prst="rect">
            <a:avLst/>
          </a:prstGeom>
          <a:noFill/>
        </p:spPr>
        <p:txBody>
          <a:bodyPr wrap="square" rtlCol="0">
            <a:spAutoFit/>
          </a:bodyPr>
          <a:lstStyle/>
          <a:p>
            <a:r>
              <a:rPr lang="en-US" dirty="0" smtClean="0"/>
              <a:t>Intended travel </a:t>
            </a:r>
            <a:r>
              <a:rPr lang="en-US" dirty="0"/>
              <a:t>route (green line) </a:t>
            </a:r>
            <a:r>
              <a:rPr lang="en-US" dirty="0" smtClean="0"/>
              <a:t>with obstacles (Red)</a:t>
            </a:r>
            <a:endParaRPr lang="en-US" dirty="0"/>
          </a:p>
        </p:txBody>
      </p:sp>
      <p:sp>
        <p:nvSpPr>
          <p:cNvPr id="8" name="TextBox 7"/>
          <p:cNvSpPr txBox="1"/>
          <p:nvPr/>
        </p:nvSpPr>
        <p:spPr>
          <a:xfrm>
            <a:off x="4324167" y="5433895"/>
            <a:ext cx="4550892" cy="646331"/>
          </a:xfrm>
          <a:prstGeom prst="rect">
            <a:avLst/>
          </a:prstGeom>
          <a:noFill/>
        </p:spPr>
        <p:txBody>
          <a:bodyPr wrap="square" rtlCol="0">
            <a:spAutoFit/>
          </a:bodyPr>
          <a:lstStyle/>
          <a:p>
            <a:pPr>
              <a:defRPr/>
            </a:pPr>
            <a:r>
              <a:rPr lang="en-US" dirty="0"/>
              <a:t>Human motion model repels from the obstacle </a:t>
            </a:r>
            <a:r>
              <a:rPr lang="en-US" dirty="0" smtClean="0"/>
              <a:t>(red) and </a:t>
            </a:r>
            <a:r>
              <a:rPr lang="en-US" dirty="0"/>
              <a:t>alters the travel path towards </a:t>
            </a:r>
            <a:r>
              <a:rPr lang="en-US" dirty="0" smtClean="0"/>
              <a:t>goal</a:t>
            </a:r>
            <a:r>
              <a:rPr lang="en-US" dirty="0"/>
              <a:t>. </a:t>
            </a:r>
          </a:p>
        </p:txBody>
      </p:sp>
    </p:spTree>
    <p:extLst>
      <p:ext uri="{BB962C8B-B14F-4D97-AF65-F5344CB8AC3E}">
        <p14:creationId xmlns:p14="http://schemas.microsoft.com/office/powerpoint/2010/main" val="6204173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5" name="Picture 4" descr="Vc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412" y="3960532"/>
            <a:ext cx="4435813" cy="1828800"/>
          </a:xfrm>
          <a:prstGeom prst="rect">
            <a:avLst/>
          </a:prstGeom>
        </p:spPr>
      </p:pic>
      <p:pic>
        <p:nvPicPr>
          <p:cNvPr id="7" name="Picture 6" descr="VSnap.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412" y="1303991"/>
            <a:ext cx="5066270" cy="1828800"/>
          </a:xfrm>
          <a:prstGeom prst="rect">
            <a:avLst/>
          </a:prstGeom>
        </p:spPr>
      </p:pic>
      <p:sp>
        <p:nvSpPr>
          <p:cNvPr id="3" name="TextBox 2"/>
          <p:cNvSpPr txBox="1"/>
          <p:nvPr/>
        </p:nvSpPr>
        <p:spPr>
          <a:xfrm>
            <a:off x="2584823" y="3291256"/>
            <a:ext cx="2991286" cy="369332"/>
          </a:xfrm>
          <a:prstGeom prst="rect">
            <a:avLst/>
          </a:prstGeom>
          <a:noFill/>
        </p:spPr>
        <p:txBody>
          <a:bodyPr wrap="none" rtlCol="0">
            <a:spAutoFit/>
          </a:bodyPr>
          <a:lstStyle/>
          <a:p>
            <a:r>
              <a:rPr lang="en-US" dirty="0" smtClean="0"/>
              <a:t>Snapshot of a landmark scene</a:t>
            </a:r>
            <a:endParaRPr lang="en-US" dirty="0"/>
          </a:p>
        </p:txBody>
      </p:sp>
      <p:sp>
        <p:nvSpPr>
          <p:cNvPr id="6" name="TextBox 5"/>
          <p:cNvSpPr txBox="1"/>
          <p:nvPr/>
        </p:nvSpPr>
        <p:spPr>
          <a:xfrm>
            <a:off x="3040074" y="5789332"/>
            <a:ext cx="2137499" cy="369332"/>
          </a:xfrm>
          <a:prstGeom prst="rect">
            <a:avLst/>
          </a:prstGeom>
          <a:noFill/>
        </p:spPr>
        <p:txBody>
          <a:bodyPr wrap="none" rtlCol="0">
            <a:spAutoFit/>
          </a:bodyPr>
          <a:lstStyle/>
          <a:p>
            <a:r>
              <a:rPr lang="en-US" dirty="0" smtClean="0"/>
              <a:t>Extracted visual cues</a:t>
            </a:r>
            <a:endParaRPr lang="en-US" dirty="0"/>
          </a:p>
        </p:txBody>
      </p:sp>
    </p:spTree>
    <p:extLst>
      <p:ext uri="{BB962C8B-B14F-4D97-AF65-F5344CB8AC3E}">
        <p14:creationId xmlns:p14="http://schemas.microsoft.com/office/powerpoint/2010/main" val="34923727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Robot navigation</a:t>
            </a:r>
          </a:p>
          <a:p>
            <a:pPr lvl="1"/>
            <a:r>
              <a:rPr lang="en-US" dirty="0" smtClean="0"/>
              <a:t>In Robotics, Precise </a:t>
            </a:r>
            <a:r>
              <a:rPr lang="en-US" dirty="0"/>
              <a:t>model of the relationship between control parameters and body kinematics is designed as a motion </a:t>
            </a:r>
            <a:r>
              <a:rPr lang="en-US" dirty="0" smtClean="0"/>
              <a:t>model  </a:t>
            </a:r>
          </a:p>
          <a:p>
            <a:pPr lvl="1"/>
            <a:r>
              <a:rPr lang="en-US" dirty="0" smtClean="0"/>
              <a:t>This is Influenced </a:t>
            </a:r>
            <a:r>
              <a:rPr lang="en-US" dirty="0"/>
              <a:t>by the physical constraints in its environment </a:t>
            </a:r>
            <a:endParaRPr lang="en-US" dirty="0" smtClean="0"/>
          </a:p>
          <a:p>
            <a:pPr lvl="1"/>
            <a:endParaRPr lang="en-US" dirty="0"/>
          </a:p>
          <a:p>
            <a:r>
              <a:rPr lang="en-US" dirty="0" smtClean="0"/>
              <a:t>Human Navigation</a:t>
            </a:r>
          </a:p>
          <a:p>
            <a:pPr lvl="1"/>
            <a:r>
              <a:rPr lang="en-US" dirty="0" smtClean="0"/>
              <a:t>Human acquires control </a:t>
            </a:r>
            <a:r>
              <a:rPr lang="en-US" dirty="0"/>
              <a:t>parameters that yield safe navigation from the physical constraints of the environment. </a:t>
            </a:r>
            <a:endParaRPr lang="en-US" dirty="0" smtClean="0"/>
          </a:p>
          <a:p>
            <a:pPr lvl="1"/>
            <a:r>
              <a:rPr lang="en-US" dirty="0" smtClean="0"/>
              <a:t>If </a:t>
            </a:r>
            <a:r>
              <a:rPr lang="en-US" dirty="0"/>
              <a:t>these constraints change, a Human may adapt to optimize those parameters until path is stabilized again. </a:t>
            </a:r>
            <a:endParaRPr lang="en-US" dirty="0" smtClean="0"/>
          </a:p>
          <a:p>
            <a:pPr lvl="1"/>
            <a:endParaRPr lang="en-US" dirty="0" smtClean="0"/>
          </a:p>
          <a:p>
            <a:r>
              <a:rPr lang="en-US" dirty="0" smtClean="0"/>
              <a:t>Blind Human Navigation</a:t>
            </a:r>
          </a:p>
          <a:p>
            <a:pPr lvl="1"/>
            <a:r>
              <a:rPr lang="en-US" dirty="0"/>
              <a:t>A</a:t>
            </a:r>
            <a:r>
              <a:rPr lang="en-US" dirty="0" smtClean="0"/>
              <a:t>ctively </a:t>
            </a:r>
            <a:r>
              <a:rPr lang="en-US" dirty="0"/>
              <a:t>adapt to the environmental parameters, provided these constraints are precisely nurtured, in a blind perceivable manner</a:t>
            </a:r>
            <a:r>
              <a:rPr lang="en-US" dirty="0" smtClean="0"/>
              <a:t>.</a:t>
            </a:r>
          </a:p>
          <a:p>
            <a:r>
              <a:rPr lang="en-US" dirty="0" smtClean="0"/>
              <a:t> Our Focus</a:t>
            </a:r>
          </a:p>
          <a:p>
            <a:pPr lvl="1"/>
            <a:r>
              <a:rPr lang="en-US" dirty="0" smtClean="0"/>
              <a:t>this research focus </a:t>
            </a:r>
            <a:r>
              <a:rPr lang="en-US" dirty="0"/>
              <a:t>on enforcing those constraints required for safe navigation of a visually impaired person using </a:t>
            </a:r>
            <a:r>
              <a:rPr lang="en-US" dirty="0" smtClean="0"/>
              <a:t>crowdsourcing</a:t>
            </a:r>
            <a:endParaRPr lang="en-US" dirty="0"/>
          </a:p>
        </p:txBody>
      </p:sp>
    </p:spTree>
    <p:extLst>
      <p:ext uri="{BB962C8B-B14F-4D97-AF65-F5344CB8AC3E}">
        <p14:creationId xmlns:p14="http://schemas.microsoft.com/office/powerpoint/2010/main" val="11472264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Conclusion </a:t>
            </a:r>
            <a:r>
              <a:rPr lang="en-US" dirty="0"/>
              <a:t>and future trends</a:t>
            </a:r>
          </a:p>
        </p:txBody>
      </p:sp>
      <p:sp>
        <p:nvSpPr>
          <p:cNvPr id="3" name="Content Placeholder 2"/>
          <p:cNvSpPr>
            <a:spLocks noGrp="1"/>
          </p:cNvSpPr>
          <p:nvPr>
            <p:ph idx="1"/>
          </p:nvPr>
        </p:nvSpPr>
        <p:spPr/>
        <p:txBody>
          <a:bodyPr/>
          <a:lstStyle/>
          <a:p>
            <a:r>
              <a:rPr lang="en-US" dirty="0" smtClean="0">
                <a:latin typeface="NimbusRomNo9L"/>
              </a:rPr>
              <a:t>Enhance </a:t>
            </a:r>
            <a:r>
              <a:rPr lang="en-US" dirty="0">
                <a:latin typeface="NimbusRomNo9L"/>
              </a:rPr>
              <a:t>understanding of the surrounding environment. </a:t>
            </a:r>
            <a:endParaRPr lang="en-US" dirty="0"/>
          </a:p>
          <a:p>
            <a:r>
              <a:rPr lang="en-US" dirty="0" smtClean="0"/>
              <a:t>Future </a:t>
            </a:r>
            <a:r>
              <a:rPr lang="en-US" dirty="0"/>
              <a:t>work </a:t>
            </a:r>
            <a:endParaRPr lang="en-US" dirty="0" smtClean="0"/>
          </a:p>
          <a:p>
            <a:pPr lvl="1"/>
            <a:r>
              <a:rPr lang="en-US" dirty="0"/>
              <a:t>completely functional navigation device to assist the blind user</a:t>
            </a:r>
          </a:p>
          <a:p>
            <a:pPr lvl="1"/>
            <a:r>
              <a:rPr lang="en-US" dirty="0" smtClean="0"/>
              <a:t>test </a:t>
            </a:r>
            <a:r>
              <a:rPr lang="en-US" dirty="0"/>
              <a:t>the proposed approach with a blind subject after integrating sensors such as Kinect (for </a:t>
            </a:r>
            <a:r>
              <a:rPr lang="en-US" dirty="0" smtClean="0"/>
              <a:t>accurate </a:t>
            </a:r>
            <a:r>
              <a:rPr lang="en-US" dirty="0"/>
              <a:t>obstacle detection), speech module, tactile feedback, etc. </a:t>
            </a:r>
            <a:endParaRPr lang="en-US" dirty="0" smtClean="0"/>
          </a:p>
          <a:p>
            <a:r>
              <a:rPr lang="en-US" dirty="0"/>
              <a:t>integrate crowd-sensing effects to provide awareness to the blind user based on the evidence of some interesting pattern inferred using the crowd analytics. </a:t>
            </a:r>
          </a:p>
        </p:txBody>
      </p:sp>
    </p:spTree>
    <p:extLst>
      <p:ext uri="{BB962C8B-B14F-4D97-AF65-F5344CB8AC3E}">
        <p14:creationId xmlns:p14="http://schemas.microsoft.com/office/powerpoint/2010/main" val="38992279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a:t>
            </a:r>
            <a:endParaRPr lang="en-US" dirty="0"/>
          </a:p>
        </p:txBody>
      </p:sp>
      <p:sp>
        <p:nvSpPr>
          <p:cNvPr id="3" name="Content Placeholder 2"/>
          <p:cNvSpPr>
            <a:spLocks noGrp="1"/>
          </p:cNvSpPr>
          <p:nvPr>
            <p:ph idx="1"/>
          </p:nvPr>
        </p:nvSpPr>
        <p:spPr>
          <a:xfrm>
            <a:off x="457200" y="1132229"/>
            <a:ext cx="8456733" cy="5053698"/>
          </a:xfrm>
        </p:spPr>
        <p:txBody>
          <a:bodyPr>
            <a:noAutofit/>
          </a:bodyPr>
          <a:lstStyle/>
          <a:p>
            <a:r>
              <a:rPr lang="en-US" sz="1200" dirty="0"/>
              <a:t>[1] </a:t>
            </a:r>
            <a:r>
              <a:rPr lang="en-US" sz="1200" dirty="0" err="1"/>
              <a:t>Ilias</a:t>
            </a:r>
            <a:r>
              <a:rPr lang="en-US" sz="1200" dirty="0"/>
              <a:t> </a:t>
            </a:r>
            <a:r>
              <a:rPr lang="en-US" sz="1200" dirty="0" err="1"/>
              <a:t>Apostolopoulos</a:t>
            </a:r>
            <a:r>
              <a:rPr lang="en-US" sz="1200" dirty="0"/>
              <a:t>, </a:t>
            </a:r>
            <a:r>
              <a:rPr lang="en-US" sz="1200" dirty="0" err="1"/>
              <a:t>Navid</a:t>
            </a:r>
            <a:r>
              <a:rPr lang="en-US" sz="1200" dirty="0"/>
              <a:t> </a:t>
            </a:r>
            <a:r>
              <a:rPr lang="en-US" sz="1200" dirty="0" err="1"/>
              <a:t>Fallah</a:t>
            </a:r>
            <a:r>
              <a:rPr lang="en-US" sz="1200" dirty="0"/>
              <a:t>, </a:t>
            </a:r>
            <a:r>
              <a:rPr lang="en-US" sz="1200" dirty="0" err="1"/>
              <a:t>Eelke</a:t>
            </a:r>
            <a:r>
              <a:rPr lang="en-US" sz="1200" dirty="0"/>
              <a:t> </a:t>
            </a:r>
            <a:r>
              <a:rPr lang="en-US" sz="1200" dirty="0" err="1"/>
              <a:t>Folmer</a:t>
            </a:r>
            <a:r>
              <a:rPr lang="en-US" sz="1200" dirty="0"/>
              <a:t>, and Kostas E. </a:t>
            </a:r>
            <a:r>
              <a:rPr lang="en-US" sz="1200" dirty="0" err="1"/>
              <a:t>Bekris</a:t>
            </a:r>
            <a:r>
              <a:rPr lang="en-US" sz="1200" dirty="0"/>
              <a:t>, “Integrated online localization and </a:t>
            </a:r>
            <a:r>
              <a:rPr lang="en-US" sz="1200" dirty="0" err="1"/>
              <a:t>nav</a:t>
            </a:r>
            <a:r>
              <a:rPr lang="en-US" sz="1200" dirty="0"/>
              <a:t>- </a:t>
            </a:r>
            <a:r>
              <a:rPr lang="en-US" sz="1200" dirty="0" err="1"/>
              <a:t>igation</a:t>
            </a:r>
            <a:r>
              <a:rPr lang="en-US" sz="1200" dirty="0"/>
              <a:t> for people with visual impairments using smart </a:t>
            </a:r>
            <a:r>
              <a:rPr lang="en-US" sz="1200" dirty="0" smtClean="0"/>
              <a:t>phones</a:t>
            </a:r>
            <a:r>
              <a:rPr lang="en-US" sz="1200" dirty="0"/>
              <a:t>,” in </a:t>
            </a:r>
            <a:r>
              <a:rPr lang="en-US" sz="1200" i="1" dirty="0"/>
              <a:t>International Conference on Robotics and Automation (ICRA)</a:t>
            </a:r>
            <a:r>
              <a:rPr lang="en-US" sz="1200" dirty="0"/>
              <a:t>, 2012. </a:t>
            </a:r>
          </a:p>
          <a:p>
            <a:r>
              <a:rPr lang="en-US" sz="1200" dirty="0"/>
              <a:t>[2]  </a:t>
            </a:r>
            <a:r>
              <a:rPr lang="en-US" sz="1200" dirty="0" err="1"/>
              <a:t>Navid</a:t>
            </a:r>
            <a:r>
              <a:rPr lang="en-US" sz="1200" dirty="0"/>
              <a:t> </a:t>
            </a:r>
            <a:r>
              <a:rPr lang="en-US" sz="1200" dirty="0" err="1"/>
              <a:t>Fallah</a:t>
            </a:r>
            <a:r>
              <a:rPr lang="en-US" sz="1200" dirty="0"/>
              <a:t>, </a:t>
            </a:r>
            <a:r>
              <a:rPr lang="en-US" sz="1200" dirty="0" err="1"/>
              <a:t>Ilias</a:t>
            </a:r>
            <a:r>
              <a:rPr lang="en-US" sz="1200" dirty="0"/>
              <a:t> </a:t>
            </a:r>
            <a:r>
              <a:rPr lang="en-US" sz="1200" dirty="0" err="1"/>
              <a:t>Apostolopoulos</a:t>
            </a:r>
            <a:r>
              <a:rPr lang="en-US" sz="1200" dirty="0"/>
              <a:t>, Kostas </a:t>
            </a:r>
            <a:r>
              <a:rPr lang="en-US" sz="1200" dirty="0" err="1"/>
              <a:t>Bekris</a:t>
            </a:r>
            <a:r>
              <a:rPr lang="en-US" sz="1200" dirty="0"/>
              <a:t>, and </a:t>
            </a:r>
            <a:r>
              <a:rPr lang="en-US" sz="1200" dirty="0" err="1"/>
              <a:t>Eelke</a:t>
            </a:r>
            <a:r>
              <a:rPr lang="en-US" sz="1200" dirty="0"/>
              <a:t> </a:t>
            </a:r>
            <a:r>
              <a:rPr lang="en-US" sz="1200" dirty="0" err="1"/>
              <a:t>Folmer</a:t>
            </a:r>
            <a:r>
              <a:rPr lang="en-US" sz="1200" dirty="0"/>
              <a:t>, “The user as a sensor: navigating users with visual impairments in indoor spaces using tactile landmarks,” in </a:t>
            </a:r>
            <a:r>
              <a:rPr lang="en-US" sz="1200" i="1" dirty="0"/>
              <a:t>Proceedings of the 2012 ACM annual con- </a:t>
            </a:r>
            <a:r>
              <a:rPr lang="en-US" sz="1200" i="1" dirty="0" err="1"/>
              <a:t>ference</a:t>
            </a:r>
            <a:r>
              <a:rPr lang="en-US" sz="1200" i="1" dirty="0"/>
              <a:t> on Human Factors in Computing Systems</a:t>
            </a:r>
            <a:r>
              <a:rPr lang="en-US" sz="1200" dirty="0"/>
              <a:t>, 2012. </a:t>
            </a:r>
          </a:p>
          <a:p>
            <a:r>
              <a:rPr lang="en-US" sz="1200" dirty="0" smtClean="0"/>
              <a:t>[3] Jin</a:t>
            </a:r>
            <a:r>
              <a:rPr lang="en-US" sz="1200" dirty="0"/>
              <a:t>-kook Lee, Charles M Eastman, </a:t>
            </a:r>
            <a:r>
              <a:rPr lang="en-US" sz="1200" dirty="0" err="1"/>
              <a:t>Jaemin</a:t>
            </a:r>
            <a:r>
              <a:rPr lang="en-US" sz="1200" dirty="0"/>
              <a:t> Lee, </a:t>
            </a:r>
            <a:r>
              <a:rPr lang="en-US" sz="1200" dirty="0" err="1"/>
              <a:t>Matti</a:t>
            </a:r>
            <a:r>
              <a:rPr lang="en-US" sz="1200" dirty="0"/>
              <a:t> </a:t>
            </a:r>
            <a:r>
              <a:rPr lang="en-US" sz="1200" dirty="0" err="1"/>
              <a:t>Kannala</a:t>
            </a:r>
            <a:r>
              <a:rPr lang="en-US" sz="1200" dirty="0"/>
              <a:t>, and </a:t>
            </a:r>
            <a:r>
              <a:rPr lang="en-US" sz="1200" dirty="0" err="1"/>
              <a:t>Yeon-suk</a:t>
            </a:r>
            <a:r>
              <a:rPr lang="en-US" sz="1200" dirty="0"/>
              <a:t> </a:t>
            </a:r>
            <a:r>
              <a:rPr lang="en-US" sz="1200" dirty="0" err="1"/>
              <a:t>Jeong</a:t>
            </a:r>
            <a:r>
              <a:rPr lang="en-US" sz="1200" dirty="0"/>
              <a:t>, “Computing walking dis- </a:t>
            </a:r>
            <a:r>
              <a:rPr lang="en-US" sz="1200" dirty="0" err="1"/>
              <a:t>tances</a:t>
            </a:r>
            <a:r>
              <a:rPr lang="en-US" sz="1200" dirty="0"/>
              <a:t> within buildings using the universal circulation network,” </a:t>
            </a:r>
            <a:r>
              <a:rPr lang="en-US" sz="1200" i="1" dirty="0"/>
              <a:t>Environment and Planning B: Planning and Design</a:t>
            </a:r>
            <a:r>
              <a:rPr lang="en-US" sz="1200" dirty="0"/>
              <a:t>, vol. 37, no. 4, 2010. </a:t>
            </a:r>
          </a:p>
          <a:p>
            <a:r>
              <a:rPr lang="en-US" sz="1200" dirty="0"/>
              <a:t>[4]  Hassan A. </a:t>
            </a:r>
            <a:r>
              <a:rPr lang="en-US" sz="1200" dirty="0" err="1"/>
              <a:t>Karimi</a:t>
            </a:r>
            <a:r>
              <a:rPr lang="en-US" sz="1200" dirty="0"/>
              <a:t>, </a:t>
            </a:r>
            <a:r>
              <a:rPr lang="en-US" sz="1200" i="1" dirty="0"/>
              <a:t>Universal Navigation on Smart- phones</a:t>
            </a:r>
            <a:r>
              <a:rPr lang="en-US" sz="1200" dirty="0"/>
              <a:t>, Springer, 2011. </a:t>
            </a:r>
          </a:p>
          <a:p>
            <a:r>
              <a:rPr lang="en-US" sz="1200" dirty="0"/>
              <a:t>[5]  </a:t>
            </a:r>
            <a:r>
              <a:rPr lang="en-US" sz="1200" dirty="0" err="1"/>
              <a:t>BernhardLorenz,HansOhlbach,andEdgar-PhilippStof</a:t>
            </a:r>
            <a:r>
              <a:rPr lang="en-US" sz="1200" dirty="0"/>
              <a:t>- </a:t>
            </a:r>
            <a:r>
              <a:rPr lang="en-US" sz="1200" dirty="0" err="1"/>
              <a:t>fel</a:t>
            </a:r>
            <a:r>
              <a:rPr lang="en-US" sz="1200" dirty="0"/>
              <a:t>, “A hybrid spatial model for representing indoor </a:t>
            </a:r>
            <a:r>
              <a:rPr lang="en-US" sz="1200" dirty="0" err="1"/>
              <a:t>envi</a:t>
            </a:r>
            <a:r>
              <a:rPr lang="en-US" sz="1200" dirty="0"/>
              <a:t>- </a:t>
            </a:r>
            <a:r>
              <a:rPr lang="en-US" sz="1200" dirty="0" err="1"/>
              <a:t>ronments</a:t>
            </a:r>
            <a:r>
              <a:rPr lang="en-US" sz="1200" dirty="0"/>
              <a:t>,” </a:t>
            </a:r>
            <a:r>
              <a:rPr lang="en-US" sz="1200" i="1" dirty="0"/>
              <a:t>Web and Wireless Geographical Information Systems</a:t>
            </a:r>
            <a:r>
              <a:rPr lang="en-US" sz="1200" dirty="0"/>
              <a:t>, 2006. </a:t>
            </a:r>
          </a:p>
          <a:p>
            <a:r>
              <a:rPr lang="en-US" sz="1200" dirty="0"/>
              <a:t>[6]  Brett R. </a:t>
            </a:r>
            <a:r>
              <a:rPr lang="en-US" sz="1200" dirty="0" err="1"/>
              <a:t>Fajen</a:t>
            </a:r>
            <a:r>
              <a:rPr lang="en-US" sz="1200" dirty="0"/>
              <a:t>, William H. Warren, </a:t>
            </a:r>
            <a:r>
              <a:rPr lang="en-US" sz="1200" dirty="0" err="1"/>
              <a:t>Selim</a:t>
            </a:r>
            <a:r>
              <a:rPr lang="en-US" sz="1200" dirty="0"/>
              <a:t> </a:t>
            </a:r>
            <a:r>
              <a:rPr lang="en-US" sz="1200" dirty="0" err="1"/>
              <a:t>Temizer</a:t>
            </a:r>
            <a:r>
              <a:rPr lang="en-US" sz="1200" dirty="0"/>
              <a:t>, and Leslie Pack </a:t>
            </a:r>
            <a:r>
              <a:rPr lang="en-US" sz="1200" dirty="0" err="1"/>
              <a:t>Kaelbling</a:t>
            </a:r>
            <a:r>
              <a:rPr lang="en-US" sz="1200" dirty="0"/>
              <a:t>, “A dynamical model of visually- guided steering, obstacle avoidance, and route selection,” </a:t>
            </a:r>
            <a:r>
              <a:rPr lang="en-US" sz="1200" i="1" dirty="0"/>
              <a:t>International Journal of Computer Vision</a:t>
            </a:r>
            <a:r>
              <a:rPr lang="en-US" sz="1200" dirty="0"/>
              <a:t>, vol. 54, no. 1- 3, 2003. </a:t>
            </a:r>
          </a:p>
          <a:p>
            <a:r>
              <a:rPr lang="en-US" sz="1200" dirty="0"/>
              <a:t>[7]  A.R. </a:t>
            </a:r>
            <a:r>
              <a:rPr lang="en-US" sz="1200" dirty="0" err="1"/>
              <a:t>Pratama</a:t>
            </a:r>
            <a:r>
              <a:rPr lang="en-US" sz="1200" dirty="0"/>
              <a:t>, </a:t>
            </a:r>
            <a:r>
              <a:rPr lang="en-US" sz="1200" dirty="0" err="1"/>
              <a:t>Widyawan</a:t>
            </a:r>
            <a:r>
              <a:rPr lang="en-US" sz="1200" dirty="0"/>
              <a:t>, and R. </a:t>
            </a:r>
            <a:r>
              <a:rPr lang="en-US" sz="1200" dirty="0" err="1"/>
              <a:t>Hidayat</a:t>
            </a:r>
            <a:r>
              <a:rPr lang="en-US" sz="1200" dirty="0"/>
              <a:t>, “Smartphone- based pedestrian dead reckoning as an indoor positioning system,” in </a:t>
            </a:r>
            <a:r>
              <a:rPr lang="en-US" sz="1200" i="1" dirty="0"/>
              <a:t>2012 International Conference on System En- </a:t>
            </a:r>
            <a:r>
              <a:rPr lang="en-US" sz="1200" i="1" dirty="0" err="1"/>
              <a:t>gineering</a:t>
            </a:r>
            <a:r>
              <a:rPr lang="en-US" sz="1200" i="1" dirty="0"/>
              <a:t> and Technology (ICSET)</a:t>
            </a:r>
            <a:r>
              <a:rPr lang="en-US" sz="1200" dirty="0"/>
              <a:t>, 2012. </a:t>
            </a:r>
          </a:p>
          <a:p>
            <a:r>
              <a:rPr lang="en-US" sz="1200" dirty="0"/>
              <a:t>[8]  </a:t>
            </a:r>
            <a:r>
              <a:rPr lang="en-US" sz="1200" dirty="0" err="1"/>
              <a:t>YingLi</a:t>
            </a:r>
            <a:r>
              <a:rPr lang="en-US" sz="1200" dirty="0"/>
              <a:t> </a:t>
            </a:r>
            <a:r>
              <a:rPr lang="en-US" sz="1200" dirty="0" err="1"/>
              <a:t>Tian</a:t>
            </a:r>
            <a:r>
              <a:rPr lang="en-US" sz="1200" dirty="0"/>
              <a:t>, </a:t>
            </a:r>
            <a:r>
              <a:rPr lang="en-US" sz="1200" dirty="0" err="1"/>
              <a:t>Xiaodong</a:t>
            </a:r>
            <a:r>
              <a:rPr lang="en-US" sz="1200" dirty="0"/>
              <a:t> Yang, </a:t>
            </a:r>
            <a:r>
              <a:rPr lang="en-US" sz="1200" dirty="0" err="1"/>
              <a:t>Chucai</a:t>
            </a:r>
            <a:r>
              <a:rPr lang="en-US" sz="1200" dirty="0"/>
              <a:t> Yi, and Aries </a:t>
            </a:r>
            <a:r>
              <a:rPr lang="en-US" sz="1200" dirty="0" err="1"/>
              <a:t>Arditi</a:t>
            </a:r>
            <a:r>
              <a:rPr lang="en-US" sz="1200" dirty="0"/>
              <a:t>, “Toward a computer vision-based </a:t>
            </a:r>
            <a:r>
              <a:rPr lang="en-US" sz="1200" dirty="0" err="1"/>
              <a:t>wayfinding</a:t>
            </a:r>
            <a:r>
              <a:rPr lang="en-US" sz="1200" dirty="0"/>
              <a:t> aid for blind persons to access unfamiliar indoor </a:t>
            </a:r>
            <a:r>
              <a:rPr lang="en-US" sz="1200" dirty="0" err="1"/>
              <a:t>envi</a:t>
            </a:r>
            <a:r>
              <a:rPr lang="en-US" sz="1200" dirty="0"/>
              <a:t>- </a:t>
            </a:r>
            <a:r>
              <a:rPr lang="en-US" sz="1200" dirty="0" err="1"/>
              <a:t>ronments</a:t>
            </a:r>
            <a:r>
              <a:rPr lang="en-US" sz="1200" dirty="0"/>
              <a:t>,” </a:t>
            </a:r>
            <a:r>
              <a:rPr lang="en-US" sz="1200" i="1" dirty="0"/>
              <a:t>Machine Vision and Applications</a:t>
            </a:r>
            <a:r>
              <a:rPr lang="en-US" sz="1200" dirty="0"/>
              <a:t>, pp. 1–15, 2012. </a:t>
            </a:r>
          </a:p>
          <a:p>
            <a:r>
              <a:rPr lang="en-US" sz="1200" dirty="0"/>
              <a:t>[9]  </a:t>
            </a:r>
            <a:r>
              <a:rPr lang="en-US" sz="1200" dirty="0" err="1"/>
              <a:t>Chucai</a:t>
            </a:r>
            <a:r>
              <a:rPr lang="en-US" sz="1200" dirty="0"/>
              <a:t> Yi and </a:t>
            </a:r>
            <a:r>
              <a:rPr lang="en-US" sz="1200" dirty="0" err="1"/>
              <a:t>YingLi</a:t>
            </a:r>
            <a:r>
              <a:rPr lang="en-US" sz="1200" dirty="0"/>
              <a:t> </a:t>
            </a:r>
            <a:r>
              <a:rPr lang="en-US" sz="1200" dirty="0" err="1"/>
              <a:t>Tian</a:t>
            </a:r>
            <a:r>
              <a:rPr lang="en-US" sz="1200" dirty="0"/>
              <a:t>, “Text string detection from natural scenes by structure-based partition and grouping,” </a:t>
            </a:r>
            <a:r>
              <a:rPr lang="en-US" sz="1200" i="1" dirty="0"/>
              <a:t>IEEE Transactions on Image Processing</a:t>
            </a:r>
            <a:r>
              <a:rPr lang="en-US" sz="1200" dirty="0"/>
              <a:t>, vol. 20, no. 9, pp. 2594–2605, 2011. </a:t>
            </a:r>
          </a:p>
        </p:txBody>
      </p:sp>
    </p:spTree>
    <p:extLst>
      <p:ext uri="{BB962C8B-B14F-4D97-AF65-F5344CB8AC3E}">
        <p14:creationId xmlns:p14="http://schemas.microsoft.com/office/powerpoint/2010/main" val="42420084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Discussions / Questions ?</a:t>
            </a:r>
            <a:endParaRPr lang="en-US" dirty="0"/>
          </a:p>
        </p:txBody>
      </p:sp>
    </p:spTree>
    <p:extLst>
      <p:ext uri="{BB962C8B-B14F-4D97-AF65-F5344CB8AC3E}">
        <p14:creationId xmlns:p14="http://schemas.microsoft.com/office/powerpoint/2010/main" val="32743212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Conceivable wearable navigation system</a:t>
            </a:r>
          </a:p>
          <a:p>
            <a:r>
              <a:rPr lang="en-US" dirty="0"/>
              <a:t>What is visual semantic parameterization</a:t>
            </a:r>
            <a:r>
              <a:rPr lang="en-US" dirty="0" smtClean="0"/>
              <a:t>?</a:t>
            </a:r>
          </a:p>
          <a:p>
            <a:r>
              <a:rPr lang="en-US" dirty="0" smtClean="0"/>
              <a:t>Purpose </a:t>
            </a:r>
          </a:p>
          <a:p>
            <a:pPr lvl="1"/>
            <a:r>
              <a:rPr lang="en-US" dirty="0" smtClean="0"/>
              <a:t>Conceive floor-plan map – semantic information</a:t>
            </a:r>
          </a:p>
          <a:p>
            <a:pPr lvl="1"/>
            <a:r>
              <a:rPr lang="en-US" dirty="0" smtClean="0"/>
              <a:t>Location awareness to the user</a:t>
            </a:r>
          </a:p>
          <a:p>
            <a:pPr lvl="1"/>
            <a:r>
              <a:rPr lang="en-US" dirty="0" smtClean="0"/>
              <a:t>Track the path of the user on the map</a:t>
            </a:r>
          </a:p>
          <a:p>
            <a:pPr lvl="1"/>
            <a:r>
              <a:rPr lang="en-US" dirty="0" smtClean="0"/>
              <a:t>Update the map with quantitative &amp; qualitative information </a:t>
            </a:r>
          </a:p>
          <a:p>
            <a:pPr lvl="1"/>
            <a:r>
              <a:rPr lang="en-US" dirty="0" smtClean="0"/>
              <a:t>Feedback – correct travel direction to the user</a:t>
            </a:r>
          </a:p>
          <a:p>
            <a:r>
              <a:rPr lang="en-US" dirty="0" smtClean="0"/>
              <a:t>Wearable sensors</a:t>
            </a:r>
          </a:p>
          <a:p>
            <a:pPr lvl="1"/>
            <a:r>
              <a:rPr lang="en-US" dirty="0" smtClean="0"/>
              <a:t>Camera (head-mounted)</a:t>
            </a:r>
          </a:p>
          <a:p>
            <a:pPr lvl="1"/>
            <a:r>
              <a:rPr lang="en-US" dirty="0" smtClean="0"/>
              <a:t>Kinect (waist-mounted)</a:t>
            </a:r>
          </a:p>
        </p:txBody>
      </p:sp>
    </p:spTree>
    <p:extLst>
      <p:ext uri="{BB962C8B-B14F-4D97-AF65-F5344CB8AC3E}">
        <p14:creationId xmlns:p14="http://schemas.microsoft.com/office/powerpoint/2010/main" val="11764279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75255"/>
            <a:ext cx="7969625" cy="484745"/>
          </a:xfrm>
        </p:spPr>
        <p:txBody>
          <a:bodyPr>
            <a:normAutofit fontScale="90000"/>
          </a:bodyPr>
          <a:lstStyle/>
          <a:p>
            <a:r>
              <a:rPr lang="en-US" dirty="0"/>
              <a:t>Challenges </a:t>
            </a:r>
            <a:r>
              <a:rPr lang="en-US" dirty="0" smtClean="0"/>
              <a:t>to design a navigation framework</a:t>
            </a:r>
            <a:r>
              <a:rPr lang="en-US" dirty="0"/>
              <a:t/>
            </a:r>
            <a:br>
              <a:rPr lang="en-US" dirty="0"/>
            </a:br>
            <a:r>
              <a:rPr lang="en-US" dirty="0"/>
              <a:t>utilizing a floor plan</a:t>
            </a:r>
          </a:p>
        </p:txBody>
      </p:sp>
      <p:sp>
        <p:nvSpPr>
          <p:cNvPr id="3" name="Content Placeholder 2"/>
          <p:cNvSpPr>
            <a:spLocks noGrp="1"/>
          </p:cNvSpPr>
          <p:nvPr>
            <p:ph idx="1"/>
          </p:nvPr>
        </p:nvSpPr>
        <p:spPr>
          <a:xfrm>
            <a:off x="457200" y="1147170"/>
            <a:ext cx="8456733" cy="5053698"/>
          </a:xfrm>
        </p:spPr>
        <p:txBody>
          <a:bodyPr>
            <a:noAutofit/>
          </a:bodyPr>
          <a:lstStyle/>
          <a:p>
            <a:r>
              <a:rPr lang="en-US" sz="1800" dirty="0" smtClean="0"/>
              <a:t>How </a:t>
            </a:r>
            <a:r>
              <a:rPr lang="en-US" sz="1800" dirty="0"/>
              <a:t>to design a schema that nurtures the constraint of an environment required for a blind navigation</a:t>
            </a:r>
            <a:r>
              <a:rPr lang="en-US" sz="1800" dirty="0" smtClean="0"/>
              <a:t>?</a:t>
            </a:r>
            <a:endParaRPr lang="en-US" sz="1800" dirty="0"/>
          </a:p>
          <a:p>
            <a:r>
              <a:rPr lang="en-US" sz="1800" dirty="0" smtClean="0"/>
              <a:t>How </a:t>
            </a:r>
            <a:r>
              <a:rPr lang="en-US" sz="1800" dirty="0"/>
              <a:t>to emphasize the semantic cues inferred from a floor plan to design a meaningful schema</a:t>
            </a:r>
            <a:r>
              <a:rPr lang="en-US" sz="1800" dirty="0" smtClean="0"/>
              <a:t>?</a:t>
            </a:r>
            <a:endParaRPr lang="en-US" sz="1800" dirty="0"/>
          </a:p>
          <a:p>
            <a:r>
              <a:rPr lang="en-US" sz="1800" dirty="0" smtClean="0"/>
              <a:t>Can </a:t>
            </a:r>
            <a:r>
              <a:rPr lang="en-US" sz="1800" dirty="0"/>
              <a:t>the proposed schema be created using analogous floor-plans of all the buildings in the world</a:t>
            </a:r>
            <a:r>
              <a:rPr lang="en-US" sz="1800" dirty="0" smtClean="0"/>
              <a:t>?</a:t>
            </a:r>
            <a:endParaRPr lang="en-US" sz="1800" dirty="0"/>
          </a:p>
          <a:p>
            <a:r>
              <a:rPr lang="en-US" sz="1800" dirty="0" smtClean="0"/>
              <a:t>How </a:t>
            </a:r>
            <a:r>
              <a:rPr lang="en-US" sz="1800" dirty="0"/>
              <a:t>to present the travel distance in terms of blind understandable units to notify the intended travel route</a:t>
            </a:r>
            <a:r>
              <a:rPr lang="en-US" sz="1800" dirty="0" smtClean="0"/>
              <a:t>?</a:t>
            </a:r>
            <a:endParaRPr lang="en-US" sz="1800" dirty="0"/>
          </a:p>
          <a:p>
            <a:r>
              <a:rPr lang="en-US" sz="1800" dirty="0" smtClean="0"/>
              <a:t>How </a:t>
            </a:r>
            <a:r>
              <a:rPr lang="en-US" sz="1800" dirty="0"/>
              <a:t>to predict a human </a:t>
            </a:r>
            <a:r>
              <a:rPr lang="en-US" sz="1800" dirty="0" smtClean="0"/>
              <a:t>walk and </a:t>
            </a:r>
            <a:r>
              <a:rPr lang="en-US" sz="1800" dirty="0"/>
              <a:t>plan a path by avoiding the obstacles on the way towards the destination</a:t>
            </a:r>
            <a:r>
              <a:rPr lang="en-US" sz="1800" dirty="0" smtClean="0"/>
              <a:t>?</a:t>
            </a:r>
            <a:endParaRPr lang="en-US" sz="1800" dirty="0"/>
          </a:p>
        </p:txBody>
      </p:sp>
    </p:spTree>
    <p:extLst>
      <p:ext uri="{BB962C8B-B14F-4D97-AF65-F5344CB8AC3E}">
        <p14:creationId xmlns:p14="http://schemas.microsoft.com/office/powerpoint/2010/main" val="1752150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Literature review</a:t>
            </a:r>
          </a:p>
        </p:txBody>
      </p:sp>
      <p:sp>
        <p:nvSpPr>
          <p:cNvPr id="3" name="Content Placeholder 2"/>
          <p:cNvSpPr>
            <a:spLocks noGrp="1"/>
          </p:cNvSpPr>
          <p:nvPr>
            <p:ph idx="1"/>
          </p:nvPr>
        </p:nvSpPr>
        <p:spPr/>
        <p:txBody>
          <a:bodyPr/>
          <a:lstStyle/>
          <a:p>
            <a:r>
              <a:rPr lang="en-US" dirty="0"/>
              <a:t>Mixed-initiative modeling of navigation: </a:t>
            </a:r>
          </a:p>
          <a:p>
            <a:pPr lvl="1"/>
            <a:r>
              <a:rPr lang="en-US" dirty="0"/>
              <a:t>manually feeding the constraints in the environment </a:t>
            </a:r>
          </a:p>
          <a:p>
            <a:pPr lvl="1"/>
            <a:r>
              <a:rPr lang="en-US" dirty="0"/>
              <a:t>then initiating the navigation process.</a:t>
            </a:r>
          </a:p>
          <a:p>
            <a:pPr marL="342900" lvl="1" indent="-274320">
              <a:buSzPct val="75000"/>
              <a:buFont typeface="Wingdings" charset="2"/>
              <a:buChar char="Ø"/>
            </a:pPr>
            <a:r>
              <a:rPr lang="en-US" sz="2000" dirty="0" err="1"/>
              <a:t>Apostolopoulos</a:t>
            </a:r>
            <a:r>
              <a:rPr lang="en-US" sz="2000" dirty="0"/>
              <a:t> and </a:t>
            </a:r>
            <a:r>
              <a:rPr lang="en-US" sz="2000" dirty="0" err="1"/>
              <a:t>Fallah</a:t>
            </a:r>
            <a:r>
              <a:rPr lang="en-US" sz="2000" dirty="0"/>
              <a:t> et al (2012) </a:t>
            </a:r>
            <a:r>
              <a:rPr lang="en-US" sz="2000" dirty="0" err="1"/>
              <a:t>Navatar</a:t>
            </a:r>
            <a:endParaRPr lang="en-US" sz="2000" dirty="0"/>
          </a:p>
          <a:p>
            <a:pPr lvl="1"/>
            <a:r>
              <a:rPr lang="en-US" dirty="0"/>
              <a:t>requires collection of building map from owners</a:t>
            </a:r>
          </a:p>
          <a:p>
            <a:pPr lvl="1"/>
            <a:r>
              <a:rPr lang="en-US" dirty="0"/>
              <a:t>manual preprocessing to annotate landmarks for navigation</a:t>
            </a:r>
          </a:p>
          <a:p>
            <a:r>
              <a:rPr lang="en-US" dirty="0"/>
              <a:t>Lee et </a:t>
            </a:r>
            <a:r>
              <a:rPr lang="en-US" dirty="0" smtClean="0"/>
              <a:t>al (2010) </a:t>
            </a:r>
            <a:r>
              <a:rPr lang="en-US" dirty="0"/>
              <a:t>- Building information model	</a:t>
            </a:r>
          </a:p>
          <a:p>
            <a:pPr lvl="1"/>
            <a:r>
              <a:rPr lang="en-US" dirty="0"/>
              <a:t>User door points to generate a graph plan</a:t>
            </a:r>
          </a:p>
          <a:p>
            <a:r>
              <a:rPr lang="en-US" dirty="0" err="1"/>
              <a:t>Karimi</a:t>
            </a:r>
            <a:r>
              <a:rPr lang="en-US" dirty="0"/>
              <a:t> et al </a:t>
            </a:r>
            <a:r>
              <a:rPr lang="en-US" dirty="0" smtClean="0"/>
              <a:t>(2011)</a:t>
            </a:r>
            <a:endParaRPr lang="en-US" dirty="0"/>
          </a:p>
          <a:p>
            <a:pPr lvl="1"/>
            <a:r>
              <a:rPr lang="en-US" dirty="0"/>
              <a:t>interpolation scheme - spatial data on the end nodes of hallway</a:t>
            </a:r>
          </a:p>
          <a:p>
            <a:r>
              <a:rPr lang="en-US" dirty="0"/>
              <a:t>Lorenz et </a:t>
            </a:r>
            <a:r>
              <a:rPr lang="en-US" dirty="0" smtClean="0"/>
              <a:t>al (2006)</a:t>
            </a:r>
            <a:endParaRPr lang="en-US" dirty="0"/>
          </a:p>
          <a:p>
            <a:pPr lvl="1"/>
            <a:r>
              <a:rPr lang="en-US" dirty="0"/>
              <a:t>interface nodes, provided by a graph hierarchy </a:t>
            </a:r>
            <a:r>
              <a:rPr lang="en-US" dirty="0" smtClean="0"/>
              <a:t>algorithm</a:t>
            </a:r>
            <a:endParaRPr lang="en-US" dirty="0"/>
          </a:p>
        </p:txBody>
      </p:sp>
    </p:spTree>
    <p:extLst>
      <p:ext uri="{BB962C8B-B14F-4D97-AF65-F5344CB8AC3E}">
        <p14:creationId xmlns:p14="http://schemas.microsoft.com/office/powerpoint/2010/main" val="20957557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dirty="0"/>
              <a:t>formulation</a:t>
            </a:r>
          </a:p>
        </p:txBody>
      </p:sp>
      <p:sp>
        <p:nvSpPr>
          <p:cNvPr id="3" name="Content Placeholder 2"/>
          <p:cNvSpPr>
            <a:spLocks noGrp="1"/>
          </p:cNvSpPr>
          <p:nvPr>
            <p:ph idx="1"/>
          </p:nvPr>
        </p:nvSpPr>
        <p:spPr>
          <a:xfrm>
            <a:off x="457200" y="1191993"/>
            <a:ext cx="8456733" cy="5053698"/>
          </a:xfrm>
        </p:spPr>
        <p:txBody>
          <a:bodyPr>
            <a:normAutofit/>
          </a:bodyPr>
          <a:lstStyle/>
          <a:p>
            <a:r>
              <a:rPr lang="en-US" dirty="0" smtClean="0"/>
              <a:t>Problem  - Building </a:t>
            </a:r>
            <a:r>
              <a:rPr lang="en-US" dirty="0"/>
              <a:t>a map from an unknown environment </a:t>
            </a:r>
            <a:endParaRPr lang="en-US" dirty="0" smtClean="0"/>
          </a:p>
          <a:p>
            <a:r>
              <a:rPr lang="en-US" dirty="0" smtClean="0"/>
              <a:t>Requires - acquiring </a:t>
            </a:r>
            <a:r>
              <a:rPr lang="en-US" dirty="0"/>
              <a:t>the surroundings with sensors that approximately senses the environment in order to build a map. </a:t>
            </a:r>
            <a:endParaRPr lang="en-US" dirty="0" smtClean="0"/>
          </a:p>
          <a:p>
            <a:r>
              <a:rPr lang="en-US" dirty="0"/>
              <a:t>R</a:t>
            </a:r>
            <a:r>
              <a:rPr lang="en-US" dirty="0" smtClean="0"/>
              <a:t>obotics SLAM - </a:t>
            </a:r>
            <a:r>
              <a:rPr lang="en-US" dirty="0"/>
              <a:t>the data acquired by sensors traversing along the entire environment</a:t>
            </a:r>
            <a:endParaRPr lang="en-US" dirty="0" smtClean="0"/>
          </a:p>
          <a:p>
            <a:r>
              <a:rPr lang="en-US" sz="2400" dirty="0"/>
              <a:t>O</a:t>
            </a:r>
            <a:r>
              <a:rPr lang="en-US" sz="2400" dirty="0" smtClean="0"/>
              <a:t>ur approach:</a:t>
            </a:r>
          </a:p>
          <a:p>
            <a:pPr lvl="1"/>
            <a:r>
              <a:rPr lang="en-US" sz="2000" dirty="0" smtClean="0"/>
              <a:t>Infer meaningful </a:t>
            </a:r>
            <a:r>
              <a:rPr lang="en-US" sz="2000" dirty="0"/>
              <a:t>information </a:t>
            </a:r>
            <a:r>
              <a:rPr lang="en-US" sz="2000" dirty="0" smtClean="0"/>
              <a:t>in </a:t>
            </a:r>
            <a:r>
              <a:rPr lang="en-US" sz="2000" dirty="0"/>
              <a:t>the snapshot of a floor-map </a:t>
            </a:r>
            <a:endParaRPr lang="en-US" sz="2000" dirty="0" smtClean="0"/>
          </a:p>
          <a:p>
            <a:pPr lvl="1"/>
            <a:r>
              <a:rPr lang="en-US" sz="2000" dirty="0" smtClean="0"/>
              <a:t>updated </a:t>
            </a:r>
            <a:r>
              <a:rPr lang="en-US" sz="2000" dirty="0"/>
              <a:t>or corrected when the human-user traverses to the corresponding locations on that map</a:t>
            </a:r>
            <a:r>
              <a:rPr lang="en-US" sz="2000" dirty="0" smtClean="0"/>
              <a:t>.</a:t>
            </a:r>
          </a:p>
          <a:p>
            <a:pPr lvl="1"/>
            <a:r>
              <a:rPr lang="en-US" sz="2000" dirty="0" smtClean="0"/>
              <a:t>Maintain database - Semantic </a:t>
            </a:r>
            <a:r>
              <a:rPr lang="en-US" sz="2000" dirty="0"/>
              <a:t>schema</a:t>
            </a:r>
          </a:p>
        </p:txBody>
      </p:sp>
    </p:spTree>
    <p:extLst>
      <p:ext uri="{BB962C8B-B14F-4D97-AF65-F5344CB8AC3E}">
        <p14:creationId xmlns:p14="http://schemas.microsoft.com/office/powerpoint/2010/main" val="3661848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t>
            </a:r>
            <a:r>
              <a:rPr lang="en-US" dirty="0"/>
              <a:t>overview</a:t>
            </a:r>
          </a:p>
        </p:txBody>
      </p:sp>
      <p:pic>
        <p:nvPicPr>
          <p:cNvPr id="4" name="Content Placeholder 3" descr="flowchartHMM.png"/>
          <p:cNvPicPr>
            <a:picLocks noGrp="1" noChangeAspect="1"/>
          </p:cNvPicPr>
          <p:nvPr>
            <p:ph idx="1"/>
          </p:nvPr>
        </p:nvPicPr>
        <p:blipFill>
          <a:blip r:embed="rId2">
            <a:extLst>
              <a:ext uri="{28A0092B-C50C-407E-A947-70E740481C1C}">
                <a14:useLocalDpi xmlns:a14="http://schemas.microsoft.com/office/drawing/2010/main" val="0"/>
              </a:ext>
            </a:extLst>
          </a:blip>
          <a:srcRect l="-20198" r="-20198"/>
          <a:stretch>
            <a:fillRect/>
          </a:stretch>
        </p:blipFill>
        <p:spPr>
          <a:xfrm>
            <a:off x="457200" y="1073150"/>
            <a:ext cx="8456613" cy="5053013"/>
          </a:xfrm>
        </p:spPr>
      </p:pic>
    </p:spTree>
    <p:extLst>
      <p:ext uri="{BB962C8B-B14F-4D97-AF65-F5344CB8AC3E}">
        <p14:creationId xmlns:p14="http://schemas.microsoft.com/office/powerpoint/2010/main" val="13409840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plan parameterization</a:t>
            </a:r>
          </a:p>
        </p:txBody>
      </p:sp>
      <p:sp>
        <p:nvSpPr>
          <p:cNvPr id="3" name="Content Placeholder 2"/>
          <p:cNvSpPr>
            <a:spLocks noGrp="1"/>
          </p:cNvSpPr>
          <p:nvPr>
            <p:ph idx="1"/>
          </p:nvPr>
        </p:nvSpPr>
        <p:spPr/>
        <p:txBody>
          <a:bodyPr/>
          <a:lstStyle/>
          <a:p>
            <a:r>
              <a:rPr lang="en-US" dirty="0"/>
              <a:t>Contextual information from landmarks </a:t>
            </a:r>
          </a:p>
          <a:p>
            <a:r>
              <a:rPr lang="en-US" dirty="0"/>
              <a:t>Infer its meaningful information</a:t>
            </a:r>
          </a:p>
          <a:p>
            <a:r>
              <a:rPr lang="en-US" dirty="0"/>
              <a:t>Snapshot of floor-plan, signage, room numbers on the door, </a:t>
            </a:r>
            <a:r>
              <a:rPr lang="en-US" dirty="0" err="1"/>
              <a:t>etc</a:t>
            </a:r>
            <a:r>
              <a:rPr lang="en-US" dirty="0"/>
              <a:t> are parameterized to infer its meaningful information. </a:t>
            </a:r>
          </a:p>
          <a:p>
            <a:r>
              <a:rPr lang="en-US" dirty="0"/>
              <a:t>To enhance blind user perception for indoor navigation</a:t>
            </a:r>
          </a:p>
          <a:p>
            <a:endParaRPr lang="en-US" dirty="0"/>
          </a:p>
          <a:p>
            <a:endParaRPr lang="en-US" dirty="0"/>
          </a:p>
        </p:txBody>
      </p:sp>
    </p:spTree>
    <p:extLst>
      <p:ext uri="{BB962C8B-B14F-4D97-AF65-F5344CB8AC3E}">
        <p14:creationId xmlns:p14="http://schemas.microsoft.com/office/powerpoint/2010/main" val="20884139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dges.jpg"/>
          <p:cNvPicPr>
            <a:picLocks noChangeAspect="1"/>
          </p:cNvPicPr>
          <p:nvPr/>
        </p:nvPicPr>
        <p:blipFill rotWithShape="1">
          <a:blip r:embed="rId2">
            <a:extLst>
              <a:ext uri="{28A0092B-C50C-407E-A947-70E740481C1C}">
                <a14:useLocalDpi xmlns:a14="http://schemas.microsoft.com/office/drawing/2010/main" val="0"/>
              </a:ext>
            </a:extLst>
          </a:blip>
          <a:srcRect l="17235" r="11761"/>
          <a:stretch/>
        </p:blipFill>
        <p:spPr>
          <a:xfrm>
            <a:off x="4601882" y="942936"/>
            <a:ext cx="4542118" cy="4797746"/>
          </a:xfrm>
          <a:prstGeom prst="rect">
            <a:avLst/>
          </a:prstGeom>
        </p:spPr>
      </p:pic>
      <p:sp>
        <p:nvSpPr>
          <p:cNvPr id="2" name="Title 1"/>
          <p:cNvSpPr>
            <a:spLocks noGrp="1"/>
          </p:cNvSpPr>
          <p:nvPr>
            <p:ph type="title"/>
          </p:nvPr>
        </p:nvSpPr>
        <p:spPr/>
        <p:txBody>
          <a:bodyPr>
            <a:normAutofit/>
          </a:bodyPr>
          <a:lstStyle/>
          <a:p>
            <a:r>
              <a:rPr lang="en-US" dirty="0" smtClean="0"/>
              <a:t>Floor plan parameterization</a:t>
            </a:r>
            <a:endParaRPr lang="en-US" dirty="0"/>
          </a:p>
        </p:txBody>
      </p:sp>
      <p:pic>
        <p:nvPicPr>
          <p:cNvPr id="7" name="Picture 6" descr="fl_pl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1" y="909783"/>
            <a:ext cx="4394923" cy="4754563"/>
          </a:xfrm>
          <a:prstGeom prst="rect">
            <a:avLst/>
          </a:prstGeom>
        </p:spPr>
      </p:pic>
      <p:sp>
        <p:nvSpPr>
          <p:cNvPr id="9" name="TextBox 8"/>
          <p:cNvSpPr txBox="1"/>
          <p:nvPr/>
        </p:nvSpPr>
        <p:spPr>
          <a:xfrm>
            <a:off x="1374588" y="5740682"/>
            <a:ext cx="2948681" cy="369332"/>
          </a:xfrm>
          <a:prstGeom prst="rect">
            <a:avLst/>
          </a:prstGeom>
          <a:noFill/>
        </p:spPr>
        <p:txBody>
          <a:bodyPr wrap="none" rtlCol="0">
            <a:spAutoFit/>
          </a:bodyPr>
          <a:lstStyle/>
          <a:p>
            <a:r>
              <a:rPr lang="en-US" dirty="0" smtClean="0"/>
              <a:t>Fig(a) - Snapshot </a:t>
            </a:r>
            <a:r>
              <a:rPr lang="en-US" dirty="0"/>
              <a:t>of floor plan</a:t>
            </a:r>
          </a:p>
        </p:txBody>
      </p:sp>
      <p:sp>
        <p:nvSpPr>
          <p:cNvPr id="10" name="TextBox 9"/>
          <p:cNvSpPr txBox="1"/>
          <p:nvPr/>
        </p:nvSpPr>
        <p:spPr>
          <a:xfrm>
            <a:off x="5647764" y="5724107"/>
            <a:ext cx="3246126" cy="369332"/>
          </a:xfrm>
          <a:prstGeom prst="rect">
            <a:avLst/>
          </a:prstGeom>
          <a:noFill/>
        </p:spPr>
        <p:txBody>
          <a:bodyPr wrap="none" rtlCol="0">
            <a:spAutoFit/>
          </a:bodyPr>
          <a:lstStyle/>
          <a:p>
            <a:r>
              <a:rPr lang="en-US" dirty="0" smtClean="0"/>
              <a:t>Fig(b) - Corresponding Edge </a:t>
            </a:r>
            <a:r>
              <a:rPr lang="en-US" dirty="0"/>
              <a:t>map</a:t>
            </a:r>
          </a:p>
        </p:txBody>
      </p:sp>
    </p:spTree>
    <p:extLst>
      <p:ext uri="{BB962C8B-B14F-4D97-AF65-F5344CB8AC3E}">
        <p14:creationId xmlns:p14="http://schemas.microsoft.com/office/powerpoint/2010/main" val="26436716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4645</TotalTime>
  <Words>1047</Words>
  <Application>Microsoft Macintosh PowerPoint</Application>
  <PresentationFormat>On-screen Show (4:3)</PresentationFormat>
  <Paragraphs>141</Paragraphs>
  <Slides>22</Slides>
  <Notes>11</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Default Theme</vt:lpstr>
      <vt:lpstr>1_Office Theme</vt:lpstr>
      <vt:lpstr>2_Office Theme</vt:lpstr>
      <vt:lpstr>PowerPoint Presentation</vt:lpstr>
      <vt:lpstr>Background</vt:lpstr>
      <vt:lpstr>Objective</vt:lpstr>
      <vt:lpstr>Challenges to design a navigation framework utilizing a floor plan</vt:lpstr>
      <vt:lpstr>Literature review</vt:lpstr>
      <vt:lpstr>Problem formulation</vt:lpstr>
      <vt:lpstr>System overview</vt:lpstr>
      <vt:lpstr>Floor plan parameterization</vt:lpstr>
      <vt:lpstr>Floor plan parameterization</vt:lpstr>
      <vt:lpstr>Floor plan parameterization</vt:lpstr>
      <vt:lpstr>Floor plan  parameterization</vt:lpstr>
      <vt:lpstr>Floor plan parameterization</vt:lpstr>
      <vt:lpstr>Semantic schemata</vt:lpstr>
      <vt:lpstr>Human motion parameterization</vt:lpstr>
      <vt:lpstr>Human motion parameterization</vt:lpstr>
      <vt:lpstr>Pathing map parameterization</vt:lpstr>
      <vt:lpstr>Results</vt:lpstr>
      <vt:lpstr>Results</vt:lpstr>
      <vt:lpstr>Results</vt:lpstr>
      <vt:lpstr>Conclusion and future trends</vt:lpstr>
      <vt:lpstr>Reference</vt:lpstr>
      <vt:lpstr>Thank you</vt:lpstr>
    </vt:vector>
  </TitlesOfParts>
  <Company>iLevRobots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 amJ</dc:creator>
  <cp:lastModifiedBy>Sl amJ</cp:lastModifiedBy>
  <cp:revision>147</cp:revision>
  <cp:lastPrinted>2012-10-19T11:23:34Z</cp:lastPrinted>
  <dcterms:created xsi:type="dcterms:W3CDTF">2012-10-16T14:10:35Z</dcterms:created>
  <dcterms:modified xsi:type="dcterms:W3CDTF">2013-08-04T17:38:17Z</dcterms:modified>
</cp:coreProperties>
</file>