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61" r:id="rId4"/>
    <p:sldId id="289" r:id="rId5"/>
    <p:sldId id="290" r:id="rId6"/>
    <p:sldId id="296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83" r:id="rId19"/>
    <p:sldId id="281" r:id="rId20"/>
    <p:sldId id="271" r:id="rId21"/>
    <p:sldId id="280" r:id="rId22"/>
    <p:sldId id="272" r:id="rId23"/>
    <p:sldId id="273" r:id="rId24"/>
    <p:sldId id="284" r:id="rId25"/>
    <p:sldId id="287" r:id="rId26"/>
    <p:sldId id="275" r:id="rId27"/>
    <p:sldId id="277" r:id="rId28"/>
    <p:sldId id="285" r:id="rId29"/>
    <p:sldId id="276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62" autoAdjust="0"/>
  </p:normalViewPr>
  <p:slideViewPr>
    <p:cSldViewPr snapToGrid="0" snapToObjects="1">
      <p:cViewPr>
        <p:scale>
          <a:sx n="100" d="100"/>
          <a:sy n="100" d="100"/>
        </p:scale>
        <p:origin x="-896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78284C-D47E-7D4A-8C30-22350C904F13}" type="datetimeFigureOut">
              <a:rPr lang="en-US"/>
              <a:pPr>
                <a:defRPr/>
              </a:pPr>
              <a:t>8/3/13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B1503A-BC60-7A47-9B28-CE460095B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4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3E7A4-BA7C-674C-B6DE-854E9A6FC3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1503A-BC60-7A47-9B28-CE460095BB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52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26569-867A-7E4B-9CD9-2E8EF62E21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1503A-BC60-7A47-9B28-CE460095BB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7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C28405-50D0-0B45-B60A-D5A709C0F4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3D9B5-5A23-6D47-920D-A09D505730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BA9A447-F71D-2049-95E2-CCAE6DECAFC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80C256B-43F7-3544-B28E-0BEDE6AA3FA8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1166B96-9DB2-4A44-AB15-71A18378F3B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4ED1C-05D2-0745-A5E8-14D29C529E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None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4ADDDD-2013-E84B-8FA3-74EB99B695B3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None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None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5216D0-3D07-BE4D-834D-BDB3D5C193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8F919-D717-274D-964D-79F373898BB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None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None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None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3738"/>
            <a:ext cx="4570413" cy="3429000"/>
          </a:xfrm>
          <a:solidFill>
            <a:srgbClr val="CFE7F5"/>
          </a:solidFill>
          <a:ln w="25400">
            <a:solidFill>
              <a:srgbClr val="80808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ct val="45000"/>
              <a:buFont typeface="StarSymbol" charset="0"/>
              <a:buNone/>
            </a:pPr>
            <a:endParaRPr lang="en-US" sz="2400" dirty="0">
              <a:latin typeface="Albany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82756C-4307-5442-A615-D9A2B50AF8E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6136C9-1FE9-CC4B-AB0A-F21991182EE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FF6B5B-1522-3549-AE12-34D01F4CF25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74214B-4FA7-7A44-B060-6E54E81E1DE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C5EBFF-A354-BC4B-A837-DBD2E131113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CB17C8A-C311-C847-9A9E-2549047E7467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31C873E-39EF-BD47-B02F-E5405AF11DBF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9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6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  <a:prstGeom prst="rect">
            <a:avLst/>
          </a:prstGeom>
        </p:spPr>
        <p:txBody>
          <a:bodyPr lIns="82945" tIns="41473" rIns="82945" bIns="41473"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  <a:prstGeom prst="rect">
            <a:avLst/>
          </a:prstGeom>
        </p:spPr>
        <p:txBody>
          <a:bodyPr lIns="82945" tIns="41473" rIns="82945" bIns="41473"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0425" cy="473075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7375" y="6248400"/>
            <a:ext cx="2897188" cy="473075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6375" y="6248400"/>
            <a:ext cx="2128838" cy="473075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32309B-4C8D-9D4B-8D12-5FE005BD4901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6223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0425" cy="473075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7375" y="6248400"/>
            <a:ext cx="2897188" cy="473075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375" y="6248400"/>
            <a:ext cx="2128838" cy="473075"/>
          </a:xfrm>
          <a:prstGeom prst="rect">
            <a:avLst/>
          </a:prstGeom>
        </p:spPr>
        <p:txBody>
          <a:bodyPr lIns="82945" tIns="41473" rIns="82945" bIns="4147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F2AD3F-3831-0D46-BC30-42E1534BCA9F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207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7932-1054-4042-93B8-87EBEBC39455}" type="datetimeFigureOut">
              <a:rPr lang="en-US"/>
              <a:pPr>
                <a:defRPr/>
              </a:pPr>
              <a:t>8/3/13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AEBAD-DF6B-6B4B-956F-6BB07C6AF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4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1.emf"/><Relationship Id="rId7" Type="http://schemas.openxmlformats.org/officeDocument/2006/relationships/image" Target="../media/image2.emf"/><Relationship Id="rId8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10" descr="Small Use Shield_GoldOnTrans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3812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1-lineWordmark_GoldOnCard_NoBG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6462713"/>
            <a:ext cx="1822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Formal_Viterbi_GoldOnCard_NoBG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138863"/>
            <a:ext cx="1741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03900"/>
            <a:ext cx="9144000" cy="1052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10" descr="Small Use Shield_GoldOnTrans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38125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1-lineWordmark_GoldOnCard_NoBG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6462713"/>
            <a:ext cx="18224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Formal_Viterbi_GoldOnCard_NoBG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138863"/>
            <a:ext cx="1741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4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 txBox="1">
            <a:spLocks/>
          </p:cNvSpPr>
          <p:nvPr/>
        </p:nvSpPr>
        <p:spPr>
          <a:xfrm>
            <a:off x="388938" y="1317625"/>
            <a:ext cx="8450262" cy="301307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ea typeface="+mn-ea"/>
                <a:cs typeface="+mn-cs"/>
              </a:rPr>
              <a:t>ATTENTION BIASED SPEEDED UP ROBUST FEATURES (AB-SURF):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A NEURALLY-INSPIRED OBJECT RECOGNITION ALGORITHM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FOR A WEARABLE AID FOR THE VISUALLY-IMPAIRED</a:t>
            </a:r>
            <a:r>
              <a:rPr lang="en-US" sz="4400" dirty="0">
                <a:solidFill>
                  <a:schemeClr val="tx2"/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4400" dirty="0">
                <a:solidFill>
                  <a:schemeClr val="tx2"/>
                </a:solidFill>
                <a:latin typeface="Arial"/>
                <a:ea typeface="+mj-ea"/>
                <a:cs typeface="Arial"/>
              </a:rPr>
            </a:br>
            <a:endParaRPr lang="en-US" sz="4400" dirty="0">
              <a:solidFill>
                <a:schemeClr val="tx2"/>
              </a:solidFill>
              <a:latin typeface="Arial"/>
              <a:ea typeface="+mj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+mn-lt"/>
                <a:ea typeface="+mn-ea"/>
                <a:cs typeface="+mn-cs"/>
              </a:rPr>
              <a:t>Kaveri A. Thakoor, Sophie Marat, Patrick J. </a:t>
            </a:r>
            <a:r>
              <a:rPr lang="en-US" sz="2800" i="1" dirty="0" err="1">
                <a:latin typeface="+mn-lt"/>
                <a:ea typeface="+mn-ea"/>
                <a:cs typeface="+mn-cs"/>
              </a:rPr>
              <a:t>Nasiatka</a:t>
            </a:r>
            <a:r>
              <a:rPr lang="en-US" sz="2800" i="1" dirty="0">
                <a:latin typeface="+mn-lt"/>
                <a:ea typeface="+mn-ea"/>
                <a:cs typeface="+mn-cs"/>
              </a:rPr>
              <a:t>, Ben P. McIntosh, </a:t>
            </a:r>
            <a:r>
              <a:rPr lang="en-US" sz="2800" i="1" dirty="0" err="1">
                <a:latin typeface="+mn-lt"/>
                <a:ea typeface="+mn-ea"/>
                <a:cs typeface="+mn-cs"/>
              </a:rPr>
              <a:t>Furkan</a:t>
            </a:r>
            <a:r>
              <a:rPr lang="en-US" sz="2800" i="1" dirty="0">
                <a:latin typeface="+mn-lt"/>
                <a:ea typeface="+mn-ea"/>
                <a:cs typeface="+mn-cs"/>
              </a:rPr>
              <a:t> E. </a:t>
            </a:r>
            <a:r>
              <a:rPr lang="en-US" sz="2800" i="1" dirty="0" err="1">
                <a:latin typeface="+mn-lt"/>
                <a:ea typeface="+mn-ea"/>
                <a:cs typeface="+mn-cs"/>
              </a:rPr>
              <a:t>Sahin</a:t>
            </a:r>
            <a:r>
              <a:rPr lang="en-US" sz="2800" i="1" dirty="0">
                <a:latin typeface="+mn-lt"/>
                <a:ea typeface="+mn-ea"/>
                <a:cs typeface="+mn-cs"/>
              </a:rPr>
              <a:t>, Armand R. </a:t>
            </a:r>
            <a:r>
              <a:rPr lang="en-US" sz="2800" i="1" dirty="0" err="1">
                <a:latin typeface="+mn-lt"/>
                <a:ea typeface="+mn-ea"/>
                <a:cs typeface="+mn-cs"/>
              </a:rPr>
              <a:t>Tanguay</a:t>
            </a:r>
            <a:r>
              <a:rPr lang="en-US" sz="2800" i="1" dirty="0">
                <a:latin typeface="+mn-lt"/>
                <a:ea typeface="+mn-ea"/>
                <a:cs typeface="+mn-cs"/>
              </a:rPr>
              <a:t>, Jr., James D. </a:t>
            </a:r>
            <a:r>
              <a:rPr lang="en-US" sz="2800" i="1" dirty="0" err="1">
                <a:latin typeface="+mn-lt"/>
                <a:ea typeface="+mn-ea"/>
                <a:cs typeface="+mn-cs"/>
              </a:rPr>
              <a:t>Weiland</a:t>
            </a:r>
            <a:r>
              <a:rPr lang="en-US" sz="2800" i="1" dirty="0">
                <a:latin typeface="+mn-lt"/>
                <a:ea typeface="+mn-ea"/>
                <a:cs typeface="+mn-cs"/>
              </a:rPr>
              <a:t>, and Laurent </a:t>
            </a:r>
            <a:r>
              <a:rPr lang="en-US" sz="2800" i="1" dirty="0" err="1">
                <a:latin typeface="+mn-lt"/>
                <a:ea typeface="+mn-ea"/>
                <a:cs typeface="+mn-cs"/>
              </a:rPr>
              <a:t>Itti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University of Southern California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/>
              <a:t>Presentation by: Kaveri Thakoor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1" descr="logo_tat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1714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493713" y="-5873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System Components</a:t>
            </a:r>
          </a:p>
        </p:txBody>
      </p:sp>
      <p:pic>
        <p:nvPicPr>
          <p:cNvPr id="25602" name="Picture 1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15274" r="5444" b="14761"/>
          <a:stretch>
            <a:fillRect/>
          </a:stretch>
        </p:blipFill>
        <p:spPr bwMode="auto">
          <a:xfrm>
            <a:off x="769938" y="1009650"/>
            <a:ext cx="7810500" cy="451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9788" y="2322513"/>
            <a:ext cx="7672387" cy="317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5425" y="1285875"/>
            <a:ext cx="2540000" cy="1189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5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152400" y="5119688"/>
            <a:ext cx="8788400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Head-mounted wide-field-of-view camera to process the incoming scene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7"/>
          <p:cNvGrpSpPr>
            <a:grpSpLocks/>
          </p:cNvGrpSpPr>
          <p:nvPr/>
        </p:nvGrpSpPr>
        <p:grpSpPr bwMode="auto">
          <a:xfrm>
            <a:off x="477838" y="584200"/>
            <a:ext cx="7874000" cy="4676775"/>
            <a:chOff x="477838" y="823524"/>
            <a:chExt cx="7493000" cy="4450151"/>
          </a:xfrm>
        </p:grpSpPr>
        <p:pic>
          <p:nvPicPr>
            <p:cNvPr id="26630" name="Picture 1" descr="Slid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15274" r="5444" b="14761"/>
            <a:stretch>
              <a:fillRect/>
            </a:stretch>
          </p:blipFill>
          <p:spPr bwMode="auto">
            <a:xfrm>
              <a:off x="477838" y="939800"/>
              <a:ext cx="749300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9" descr="androi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823524"/>
              <a:ext cx="812800" cy="102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urved Left Arrow 10"/>
            <p:cNvSpPr/>
            <p:nvPr/>
          </p:nvSpPr>
          <p:spPr>
            <a:xfrm>
              <a:off x="4828612" y="2908116"/>
              <a:ext cx="311201" cy="596677"/>
            </a:xfrm>
            <a:prstGeom prst="curvedLeftArrow">
              <a:avLst>
                <a:gd name="adj1" fmla="val 25000"/>
                <a:gd name="adj2" fmla="val 47276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93713" y="-9683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System Components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013" y="2136775"/>
            <a:ext cx="7672387" cy="3179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5550" y="1789113"/>
            <a:ext cx="2749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215900" y="5272088"/>
            <a:ext cx="8775700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A (mobile-phone-based) voice/touch command module for user query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5"/>
          <p:cNvGrpSpPr>
            <a:grpSpLocks/>
          </p:cNvGrpSpPr>
          <p:nvPr/>
        </p:nvGrpSpPr>
        <p:grpSpPr bwMode="auto">
          <a:xfrm>
            <a:off x="477838" y="584200"/>
            <a:ext cx="7874000" cy="4676775"/>
            <a:chOff x="477838" y="823524"/>
            <a:chExt cx="7493000" cy="4450151"/>
          </a:xfrm>
        </p:grpSpPr>
        <p:pic>
          <p:nvPicPr>
            <p:cNvPr id="28677" name="Picture 1" descr="Slid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15274" r="5444" b="14761"/>
            <a:stretch>
              <a:fillRect/>
            </a:stretch>
          </p:blipFill>
          <p:spPr bwMode="auto">
            <a:xfrm>
              <a:off x="477838" y="939800"/>
              <a:ext cx="749300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7" descr="androi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823524"/>
              <a:ext cx="812800" cy="102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rved Left Arrow 8"/>
            <p:cNvSpPr/>
            <p:nvPr/>
          </p:nvSpPr>
          <p:spPr>
            <a:xfrm>
              <a:off x="4828612" y="2908116"/>
              <a:ext cx="311201" cy="596677"/>
            </a:xfrm>
            <a:prstGeom prst="curvedLeftArrow">
              <a:avLst>
                <a:gd name="adj1" fmla="val 25000"/>
                <a:gd name="adj2" fmla="val 47276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93713" y="-9683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System Components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238" y="2135188"/>
            <a:ext cx="3122612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6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714375" y="5030788"/>
            <a:ext cx="7894638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Attention-biasing and object recognition computer vision algorithms, AB-SURF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5"/>
          <p:cNvGrpSpPr>
            <a:grpSpLocks/>
          </p:cNvGrpSpPr>
          <p:nvPr/>
        </p:nvGrpSpPr>
        <p:grpSpPr bwMode="auto">
          <a:xfrm>
            <a:off x="477838" y="584200"/>
            <a:ext cx="7874000" cy="4676775"/>
            <a:chOff x="477838" y="823524"/>
            <a:chExt cx="7493000" cy="4450151"/>
          </a:xfrm>
        </p:grpSpPr>
        <p:pic>
          <p:nvPicPr>
            <p:cNvPr id="29701" name="Picture 1" descr="Slid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15274" r="5444" b="14761"/>
            <a:stretch>
              <a:fillRect/>
            </a:stretch>
          </p:blipFill>
          <p:spPr bwMode="auto">
            <a:xfrm>
              <a:off x="477838" y="939800"/>
              <a:ext cx="749300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7" descr="androi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823524"/>
              <a:ext cx="812800" cy="102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rved Left Arrow 8"/>
            <p:cNvSpPr/>
            <p:nvPr/>
          </p:nvSpPr>
          <p:spPr>
            <a:xfrm>
              <a:off x="4828612" y="2908116"/>
              <a:ext cx="311201" cy="596677"/>
            </a:xfrm>
            <a:prstGeom prst="curvedLeftArrow">
              <a:avLst>
                <a:gd name="adj1" fmla="val 25000"/>
                <a:gd name="adj2" fmla="val 47276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93713" y="-9683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System Components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1988" y="2159000"/>
            <a:ext cx="1611312" cy="311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714375" y="5297488"/>
            <a:ext cx="7894638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An object-tracking algorithm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493713" y="-9683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System Components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714375" y="5310188"/>
            <a:ext cx="7894638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Audio feedback to guide the user to the desired object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477838" y="584200"/>
            <a:ext cx="7874000" cy="4676775"/>
            <a:chOff x="477838" y="823524"/>
            <a:chExt cx="7493000" cy="4450151"/>
          </a:xfrm>
        </p:grpSpPr>
        <p:pic>
          <p:nvPicPr>
            <p:cNvPr id="31749" name="Picture 1" descr="Slid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15274" r="5444" b="14761"/>
            <a:stretch>
              <a:fillRect/>
            </a:stretch>
          </p:blipFill>
          <p:spPr bwMode="auto">
            <a:xfrm>
              <a:off x="477838" y="939800"/>
              <a:ext cx="749300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6" descr="androi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823524"/>
              <a:ext cx="812800" cy="102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rved Left Arrow 7"/>
            <p:cNvSpPr/>
            <p:nvPr/>
          </p:nvSpPr>
          <p:spPr>
            <a:xfrm>
              <a:off x="4828612" y="2908116"/>
              <a:ext cx="311201" cy="596677"/>
            </a:xfrm>
            <a:prstGeom prst="curvedLeftArrow">
              <a:avLst>
                <a:gd name="adj1" fmla="val 25000"/>
                <a:gd name="adj2" fmla="val 47276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" y="3259138"/>
            <a:ext cx="27686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4:10pm – Evaluation of Feedback Mechanisms for Wearable Visual Aids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493713" y="-2698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What Our System Offers…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65200" y="5003800"/>
            <a:ext cx="7091363" cy="74771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1.) </a:t>
            </a:r>
            <a:r>
              <a:rPr lang="en-US" dirty="0" err="1" smtClean="0">
                <a:ea typeface="+mn-ea"/>
                <a:cs typeface="+mn-cs"/>
              </a:rPr>
              <a:t>Neurally</a:t>
            </a:r>
            <a:r>
              <a:rPr lang="en-US" dirty="0" smtClean="0">
                <a:ea typeface="+mn-ea"/>
                <a:cs typeface="+mn-cs"/>
              </a:rPr>
              <a:t>-inspired attention-biasing to narrow the region over which object recognition must compute</a:t>
            </a:r>
            <a:endParaRPr lang="en-US" dirty="0">
              <a:ea typeface="+mn-ea"/>
              <a:cs typeface="+mn-cs"/>
            </a:endParaRPr>
          </a:p>
        </p:txBody>
      </p:sp>
      <p:grpSp>
        <p:nvGrpSpPr>
          <p:cNvPr id="33795" name="Group 1"/>
          <p:cNvGrpSpPr>
            <a:grpSpLocks/>
          </p:cNvGrpSpPr>
          <p:nvPr/>
        </p:nvGrpSpPr>
        <p:grpSpPr bwMode="auto">
          <a:xfrm>
            <a:off x="4910138" y="1254125"/>
            <a:ext cx="2797175" cy="3730625"/>
            <a:chOff x="898525" y="766763"/>
            <a:chExt cx="3100388" cy="4135437"/>
          </a:xfrm>
        </p:grpSpPr>
        <p:pic>
          <p:nvPicPr>
            <p:cNvPr id="33803" name="Picture 4" descr="pant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525" y="766763"/>
              <a:ext cx="3100388" cy="413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926678" y="953298"/>
              <a:ext cx="892109" cy="7320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373613" y="940980"/>
              <a:ext cx="892109" cy="73382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322028" y="1555136"/>
              <a:ext cx="167161" cy="1196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600043" y="1555136"/>
              <a:ext cx="168920" cy="1196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79817" y="1555136"/>
              <a:ext cx="168920" cy="1196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03284" y="904024"/>
              <a:ext cx="892110" cy="7338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3810" name="Group 19"/>
            <p:cNvGrpSpPr>
              <a:grpSpLocks/>
            </p:cNvGrpSpPr>
            <p:nvPr/>
          </p:nvGrpSpPr>
          <p:grpSpPr bwMode="auto">
            <a:xfrm flipH="1">
              <a:off x="914400" y="1685925"/>
              <a:ext cx="3068638" cy="781050"/>
              <a:chOff x="576953" y="1265237"/>
              <a:chExt cx="3822865" cy="118481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76905" y="1336452"/>
                <a:ext cx="1111376" cy="111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33689" y="1320436"/>
                <a:ext cx="1111376" cy="1113165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315212" y="2252077"/>
                <a:ext cx="208247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661558" y="2252077"/>
                <a:ext cx="210438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10097" y="2252077"/>
                <a:ext cx="208246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88489" y="1264376"/>
                <a:ext cx="1111378" cy="11131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3811" name="Group 19"/>
            <p:cNvGrpSpPr>
              <a:grpSpLocks/>
            </p:cNvGrpSpPr>
            <p:nvPr/>
          </p:nvGrpSpPr>
          <p:grpSpPr bwMode="auto">
            <a:xfrm>
              <a:off x="914400" y="2466975"/>
              <a:ext cx="3068638" cy="781050"/>
              <a:chOff x="576954" y="1265237"/>
              <a:chExt cx="3822864" cy="118481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576906" y="1336883"/>
                <a:ext cx="1111377" cy="111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133690" y="1320866"/>
                <a:ext cx="1111377" cy="1113165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315214" y="2252508"/>
                <a:ext cx="208245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61560" y="2252508"/>
                <a:ext cx="210438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010097" y="2252508"/>
                <a:ext cx="208247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288490" y="1264807"/>
                <a:ext cx="1111376" cy="11131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3812" name="Group 19"/>
            <p:cNvGrpSpPr>
              <a:grpSpLocks/>
            </p:cNvGrpSpPr>
            <p:nvPr/>
          </p:nvGrpSpPr>
          <p:grpSpPr bwMode="auto">
            <a:xfrm flipH="1">
              <a:off x="915988" y="3236913"/>
              <a:ext cx="3070225" cy="781050"/>
              <a:chOff x="576954" y="1265237"/>
              <a:chExt cx="3822864" cy="118481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76478" y="1338152"/>
                <a:ext cx="1110802" cy="111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32974" y="1322136"/>
                <a:ext cx="1110802" cy="1113165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313886" y="2253777"/>
                <a:ext cx="210329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662245" y="2253777"/>
                <a:ext cx="210329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010602" y="2253777"/>
                <a:ext cx="208139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288851" y="1266076"/>
                <a:ext cx="1110802" cy="11131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3813" name="Group 19"/>
            <p:cNvGrpSpPr>
              <a:grpSpLocks/>
            </p:cNvGrpSpPr>
            <p:nvPr/>
          </p:nvGrpSpPr>
          <p:grpSpPr bwMode="auto">
            <a:xfrm>
              <a:off x="927100" y="4011613"/>
              <a:ext cx="3068638" cy="781050"/>
              <a:chOff x="576954" y="1265237"/>
              <a:chExt cx="3822864" cy="118481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6429" y="1337539"/>
                <a:ext cx="1111376" cy="111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133214" y="1321522"/>
                <a:ext cx="1111376" cy="1113165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314736" y="2253164"/>
                <a:ext cx="208247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661082" y="2253164"/>
                <a:ext cx="210438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09621" y="2253164"/>
                <a:ext cx="208245" cy="18152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288013" y="1265462"/>
                <a:ext cx="1111377" cy="111316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986213" y="849313"/>
            <a:ext cx="2157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/>
              <a:t>Compared to…</a:t>
            </a:r>
          </a:p>
        </p:txBody>
      </p:sp>
      <p:grpSp>
        <p:nvGrpSpPr>
          <p:cNvPr id="33797" name="Group 2"/>
          <p:cNvGrpSpPr>
            <a:grpSpLocks/>
          </p:cNvGrpSpPr>
          <p:nvPr/>
        </p:nvGrpSpPr>
        <p:grpSpPr bwMode="auto">
          <a:xfrm>
            <a:off x="1158875" y="806450"/>
            <a:ext cx="2749550" cy="3667125"/>
            <a:chOff x="4905375" y="830263"/>
            <a:chExt cx="3100388" cy="4135437"/>
          </a:xfrm>
        </p:grpSpPr>
        <p:pic>
          <p:nvPicPr>
            <p:cNvPr id="33799" name="Picture 4" descr="pantry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375" y="830263"/>
              <a:ext cx="3100388" cy="413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/>
            <p:cNvSpPr/>
            <p:nvPr/>
          </p:nvSpPr>
          <p:spPr bwMode="auto">
            <a:xfrm>
              <a:off x="5071851" y="998545"/>
              <a:ext cx="893241" cy="73399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669732" y="3017927"/>
              <a:ext cx="893241" cy="73399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965092" y="2029719"/>
              <a:ext cx="891451" cy="73220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1582738" y="4425950"/>
            <a:ext cx="1858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/>
              <a:t>Our method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493713" y="-2698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What Our System Offers…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1265238" y="4664075"/>
            <a:ext cx="6811962" cy="747713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.) Analysis of a full scene instead of need to narrow down on object of interest; the algorithm will find the region of interest.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35843" name="Picture 9" descr="lookTe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4038"/>
            <a:ext cx="378618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4"/>
          <a:stretch>
            <a:fillRect/>
          </a:stretch>
        </p:blipFill>
        <p:spPr bwMode="auto">
          <a:xfrm>
            <a:off x="255588" y="1014413"/>
            <a:ext cx="4151312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8"/>
          <p:cNvSpPr txBox="1">
            <a:spLocks noChangeArrowheads="1"/>
          </p:cNvSpPr>
          <p:nvPr/>
        </p:nvSpPr>
        <p:spPr bwMode="auto">
          <a:xfrm>
            <a:off x="3797300" y="1392238"/>
            <a:ext cx="3200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/>
              <a:t>Compared to…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265363" y="2173288"/>
            <a:ext cx="592137" cy="747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7" name="Title 1"/>
          <p:cNvSpPr txBox="1">
            <a:spLocks/>
          </p:cNvSpPr>
          <p:nvPr/>
        </p:nvSpPr>
        <p:spPr bwMode="auto">
          <a:xfrm>
            <a:off x="153988" y="3114675"/>
            <a:ext cx="417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Our method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493713" y="-2698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What Our System Offers…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sz="half" idx="2"/>
          </p:nvPr>
        </p:nvSpPr>
        <p:spPr>
          <a:xfrm>
            <a:off x="114300" y="5308600"/>
            <a:ext cx="8890000" cy="122713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3.) Scene scanning with ease/efficiency through single camera mounted on glasses.</a:t>
            </a:r>
            <a:endParaRPr lang="en-US" sz="2000" dirty="0">
              <a:ea typeface="+mn-ea"/>
              <a:cs typeface="+mn-cs"/>
            </a:endParaRPr>
          </a:p>
        </p:txBody>
      </p:sp>
      <p:pic>
        <p:nvPicPr>
          <p:cNvPr id="37891" name="Picture 11" descr="DLloyd_Arg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876300"/>
            <a:ext cx="3929063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47"/>
          <p:cNvSpPr txBox="1">
            <a:spLocks noChangeArrowheads="1"/>
          </p:cNvSpPr>
          <p:nvPr/>
        </p:nvSpPr>
        <p:spPr bwMode="auto">
          <a:xfrm>
            <a:off x="3973513" y="1365250"/>
            <a:ext cx="2465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/>
              <a:t>Compared to…</a:t>
            </a:r>
          </a:p>
        </p:txBody>
      </p:sp>
      <p:pic>
        <p:nvPicPr>
          <p:cNvPr id="37893" name="Picture 5" descr="Orcam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855788"/>
            <a:ext cx="4089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itle 1"/>
          <p:cNvSpPr txBox="1">
            <a:spLocks/>
          </p:cNvSpPr>
          <p:nvPr/>
        </p:nvSpPr>
        <p:spPr bwMode="auto">
          <a:xfrm>
            <a:off x="158750" y="3455988"/>
            <a:ext cx="417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/>
              <a:t>Our method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"/>
          <p:cNvGrpSpPr>
            <a:grpSpLocks/>
          </p:cNvGrpSpPr>
          <p:nvPr/>
        </p:nvGrpSpPr>
        <p:grpSpPr bwMode="auto">
          <a:xfrm>
            <a:off x="542925" y="715963"/>
            <a:ext cx="7875588" cy="4676775"/>
            <a:chOff x="477838" y="823524"/>
            <a:chExt cx="7493000" cy="4450151"/>
          </a:xfrm>
        </p:grpSpPr>
        <p:pic>
          <p:nvPicPr>
            <p:cNvPr id="39941" name="Picture 1" descr="Slid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15274" r="5444" b="14761"/>
            <a:stretch>
              <a:fillRect/>
            </a:stretch>
          </p:blipFill>
          <p:spPr bwMode="auto">
            <a:xfrm>
              <a:off x="477838" y="939800"/>
              <a:ext cx="749300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2" name="Picture 3" descr="androi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823524"/>
              <a:ext cx="812800" cy="102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rved Left Arrow 4"/>
            <p:cNvSpPr/>
            <p:nvPr/>
          </p:nvSpPr>
          <p:spPr>
            <a:xfrm>
              <a:off x="4829246" y="2908116"/>
              <a:ext cx="311138" cy="596676"/>
            </a:xfrm>
            <a:prstGeom prst="curvedLeftArrow">
              <a:avLst>
                <a:gd name="adj1" fmla="val 25000"/>
                <a:gd name="adj2" fmla="val 47276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656013" y="1789113"/>
            <a:ext cx="2046287" cy="1576387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39" name="Title 1"/>
          <p:cNvSpPr txBox="1">
            <a:spLocks/>
          </p:cNvSpPr>
          <p:nvPr/>
        </p:nvSpPr>
        <p:spPr bwMode="auto">
          <a:xfrm>
            <a:off x="0" y="238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Attention-Biasing Algorithm Details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2513" y="2463800"/>
            <a:ext cx="2311400" cy="442913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 txBox="1">
            <a:spLocks/>
          </p:cNvSpPr>
          <p:nvPr/>
        </p:nvSpPr>
        <p:spPr bwMode="auto">
          <a:xfrm>
            <a:off x="0" y="-777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Algorithm Details: </a:t>
            </a:r>
          </a:p>
          <a:p>
            <a:pPr algn="ctr" eaLnBrk="1" hangingPunct="1"/>
            <a:r>
              <a:rPr lang="en-US" sz="3600"/>
              <a:t>Computing an Unbiased Saliency Map</a:t>
            </a:r>
          </a:p>
        </p:txBody>
      </p:sp>
      <p:sp>
        <p:nvSpPr>
          <p:cNvPr id="41986" name="TextBox 9"/>
          <p:cNvSpPr txBox="1">
            <a:spLocks noChangeArrowheads="1"/>
          </p:cNvSpPr>
          <p:nvPr/>
        </p:nvSpPr>
        <p:spPr bwMode="auto">
          <a:xfrm>
            <a:off x="2895600" y="5430838"/>
            <a:ext cx="652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chemeClr val="tx2"/>
                </a:solidFill>
              </a:rPr>
              <a:t>Itti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i="1" dirty="0">
                <a:solidFill>
                  <a:schemeClr val="tx2"/>
                </a:solidFill>
              </a:rPr>
              <a:t>&amp; Koch, Vision Research</a:t>
            </a:r>
            <a:r>
              <a:rPr lang="en-US" sz="1600" dirty="0">
                <a:solidFill>
                  <a:schemeClr val="tx2"/>
                </a:solidFill>
              </a:rPr>
              <a:t>, 2000; </a:t>
            </a:r>
            <a:r>
              <a:rPr lang="en-US" sz="1600" dirty="0" err="1">
                <a:solidFill>
                  <a:schemeClr val="tx2"/>
                </a:solidFill>
              </a:rPr>
              <a:t>Navalpakkam</a:t>
            </a:r>
            <a:r>
              <a:rPr lang="en-US" sz="1600" dirty="0">
                <a:solidFill>
                  <a:schemeClr val="tx2"/>
                </a:solidFill>
              </a:rPr>
              <a:t> and </a:t>
            </a:r>
            <a:r>
              <a:rPr lang="en-US" sz="1600" dirty="0" err="1">
                <a:solidFill>
                  <a:schemeClr val="tx2"/>
                </a:solidFill>
              </a:rPr>
              <a:t>Itti</a:t>
            </a:r>
            <a:r>
              <a:rPr lang="en-US" sz="1600" dirty="0">
                <a:solidFill>
                  <a:schemeClr val="tx2"/>
                </a:solidFill>
              </a:rPr>
              <a:t>, </a:t>
            </a:r>
            <a:r>
              <a:rPr lang="en-US" sz="1600" i="1" dirty="0">
                <a:solidFill>
                  <a:schemeClr val="tx2"/>
                </a:solidFill>
              </a:rPr>
              <a:t>IEEE CVPR,</a:t>
            </a:r>
            <a:r>
              <a:rPr lang="en-US" sz="1600" dirty="0">
                <a:solidFill>
                  <a:schemeClr val="tx2"/>
                </a:solidFill>
              </a:rPr>
              <a:t> 2006.</a:t>
            </a:r>
            <a:endParaRPr lang="en-US" sz="1600" i="1" dirty="0">
              <a:solidFill>
                <a:schemeClr val="tx2"/>
              </a:solidFill>
            </a:endParaRPr>
          </a:p>
          <a:p>
            <a:pPr eaLnBrk="1" hangingPunct="1"/>
            <a:r>
              <a:rPr lang="en-US" sz="1800" dirty="0"/>
              <a:t> </a:t>
            </a:r>
          </a:p>
        </p:txBody>
      </p:sp>
      <p:pic>
        <p:nvPicPr>
          <p:cNvPr id="4198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265238"/>
            <a:ext cx="5094287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saliencyMapComputati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038"/>
            <a:ext cx="3959225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60813" y="2654300"/>
            <a:ext cx="5094287" cy="11557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84613" y="3848100"/>
            <a:ext cx="5094287" cy="13843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 bwMode="auto">
          <a:xfrm>
            <a:off x="0" y="41275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>
                <a:latin typeface="Calibri" charset="0"/>
              </a:rPr>
              <a:t>Can you find the coffee mug?</a:t>
            </a:r>
          </a:p>
        </p:txBody>
      </p:sp>
      <p:pic>
        <p:nvPicPr>
          <p:cNvPr id="9218" name="Picture 3" descr="cokeCanDes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01675"/>
            <a:ext cx="70358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417638" y="2774950"/>
            <a:ext cx="715962" cy="65087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1473200"/>
            <a:ext cx="45847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/>
          <p:cNvSpPr txBox="1">
            <a:spLocks/>
          </p:cNvSpPr>
          <p:nvPr/>
        </p:nvSpPr>
        <p:spPr bwMode="auto">
          <a:xfrm>
            <a:off x="0" y="-777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Algorithm Details: Attention-Biasing </a:t>
            </a:r>
          </a:p>
          <a:p>
            <a:pPr algn="ctr" eaLnBrk="1" hangingPunct="1"/>
            <a:r>
              <a:rPr lang="en-US" sz="3600"/>
              <a:t>As a Method of Segmenting the Image</a:t>
            </a:r>
          </a:p>
        </p:txBody>
      </p:sp>
      <p:pic>
        <p:nvPicPr>
          <p:cNvPr id="44035" name="Picture 5" descr="Slid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9274" r="25197" b="13689"/>
          <a:stretch>
            <a:fillRect/>
          </a:stretch>
        </p:blipFill>
        <p:spPr bwMode="auto">
          <a:xfrm>
            <a:off x="25400" y="1166813"/>
            <a:ext cx="4503738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56113" y="2727325"/>
            <a:ext cx="4584700" cy="115887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7" name="TextBox 9"/>
          <p:cNvSpPr txBox="1">
            <a:spLocks noChangeArrowheads="1"/>
          </p:cNvSpPr>
          <p:nvPr/>
        </p:nvSpPr>
        <p:spPr bwMode="auto">
          <a:xfrm>
            <a:off x="2895600" y="5430838"/>
            <a:ext cx="652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tx2"/>
                </a:solidFill>
              </a:rPr>
              <a:t>Itti </a:t>
            </a:r>
            <a:r>
              <a:rPr lang="en-US" sz="1600" i="1">
                <a:solidFill>
                  <a:schemeClr val="tx2"/>
                </a:solidFill>
              </a:rPr>
              <a:t>&amp; Koch, Vision Research</a:t>
            </a:r>
            <a:r>
              <a:rPr lang="en-US" sz="1600">
                <a:solidFill>
                  <a:schemeClr val="tx2"/>
                </a:solidFill>
              </a:rPr>
              <a:t>, 2000; Navalpakkam and Itti, </a:t>
            </a:r>
            <a:r>
              <a:rPr lang="en-US" sz="1600" i="1">
                <a:solidFill>
                  <a:schemeClr val="tx2"/>
                </a:solidFill>
              </a:rPr>
              <a:t>IEEE CVPR,</a:t>
            </a:r>
            <a:r>
              <a:rPr lang="en-US" sz="1600">
                <a:solidFill>
                  <a:schemeClr val="tx2"/>
                </a:solidFill>
              </a:rPr>
              <a:t> 2006.</a:t>
            </a:r>
            <a:endParaRPr lang="en-US" sz="1600" i="1">
              <a:solidFill>
                <a:schemeClr val="tx2"/>
              </a:solidFill>
            </a:endParaRPr>
          </a:p>
          <a:p>
            <a:pPr eaLnBrk="1" hangingPunct="1"/>
            <a:r>
              <a:rPr lang="en-US"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6" descr="Screenshot-rec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866775"/>
            <a:ext cx="3760787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itle 1"/>
          <p:cNvSpPr txBox="1">
            <a:spLocks/>
          </p:cNvSpPr>
          <p:nvPr/>
        </p:nvSpPr>
        <p:spPr bwMode="auto">
          <a:xfrm>
            <a:off x="-63500" y="163513"/>
            <a:ext cx="85852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Evaluation of Attention-Biasing in Isolation</a:t>
            </a:r>
          </a:p>
        </p:txBody>
      </p:sp>
      <p:pic>
        <p:nvPicPr>
          <p:cNvPr id="4608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76085"/>
          <a:stretch>
            <a:fillRect/>
          </a:stretch>
        </p:blipFill>
        <p:spPr bwMode="auto">
          <a:xfrm>
            <a:off x="996950" y="3894138"/>
            <a:ext cx="7210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ontent Placeholder 2"/>
          <p:cNvSpPr txBox="1">
            <a:spLocks/>
          </p:cNvSpPr>
          <p:nvPr/>
        </p:nvSpPr>
        <p:spPr bwMode="auto">
          <a:xfrm>
            <a:off x="5072063" y="1333500"/>
            <a:ext cx="385603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3111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63"/>
              </a:spcBef>
              <a:buClr>
                <a:schemeClr val="accent1"/>
              </a:buClr>
              <a:buSzPct val="80000"/>
              <a:buFont typeface="Wingdings 2" charset="0"/>
              <a:buChar char=""/>
            </a:pPr>
            <a:r>
              <a:rPr lang="en-US" b="1"/>
              <a:t>5-object case: </a:t>
            </a:r>
            <a:r>
              <a:rPr lang="en-US"/>
              <a:t>performance at or above 85% even for 1-fixation location, 96% for 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 txBox="1">
            <a:spLocks/>
          </p:cNvSpPr>
          <p:nvPr/>
        </p:nvSpPr>
        <p:spPr bwMode="auto">
          <a:xfrm>
            <a:off x="-63500" y="163513"/>
            <a:ext cx="85852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Evaluation of Attention-Biasing in Isolation</a:t>
            </a:r>
          </a:p>
        </p:txBody>
      </p:sp>
      <p:pic>
        <p:nvPicPr>
          <p:cNvPr id="481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4"/>
          <a:stretch>
            <a:fillRect/>
          </a:stretch>
        </p:blipFill>
        <p:spPr bwMode="auto">
          <a:xfrm>
            <a:off x="595313" y="960438"/>
            <a:ext cx="46688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3411538"/>
            <a:ext cx="594360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19213" y="4481513"/>
            <a:ext cx="4392612" cy="1036637"/>
            <a:chOff x="1319213" y="4481513"/>
            <a:chExt cx="4392612" cy="1036637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319213" y="4481513"/>
              <a:ext cx="43926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5711825" y="4481513"/>
              <a:ext cx="0" cy="10366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1319213" y="4481513"/>
              <a:ext cx="0" cy="2428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1319213" y="4724400"/>
              <a:ext cx="34163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4735513" y="4724400"/>
              <a:ext cx="0" cy="793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>
              <a:off x="4735513" y="5518150"/>
              <a:ext cx="9763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33" name="Content Placeholder 2"/>
          <p:cNvSpPr txBox="1">
            <a:spLocks/>
          </p:cNvSpPr>
          <p:nvPr/>
        </p:nvSpPr>
        <p:spPr bwMode="auto">
          <a:xfrm>
            <a:off x="5613400" y="1031875"/>
            <a:ext cx="36449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3111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663"/>
              </a:spcBef>
              <a:buClr>
                <a:schemeClr val="accent1"/>
              </a:buClr>
              <a:buSzPct val="80000"/>
              <a:buFont typeface="Wingdings 2" charset="0"/>
              <a:buChar char=""/>
            </a:pPr>
            <a:r>
              <a:rPr lang="en-US" sz="2200"/>
              <a:t>For 10-object images: Orange, Prune, Splenda, and Tea exhibit at or above 88% correct fixation even at only </a:t>
            </a:r>
            <a:r>
              <a:rPr lang="en-US" sz="2200">
                <a:solidFill>
                  <a:srgbClr val="008000"/>
                </a:solidFill>
              </a:rPr>
              <a:t>1 fixation </a:t>
            </a:r>
            <a:r>
              <a:rPr lang="en-US" sz="2200"/>
              <a:t>point</a:t>
            </a:r>
          </a:p>
          <a:p>
            <a:pPr eaLnBrk="1" hangingPunct="1">
              <a:spcBef>
                <a:spcPts val="663"/>
              </a:spcBef>
              <a:buClr>
                <a:schemeClr val="accent1"/>
              </a:buClr>
              <a:buSzPct val="80000"/>
              <a:buFont typeface="Wingdings 2" charset="0"/>
              <a:buChar char=""/>
            </a:pPr>
            <a:r>
              <a:rPr lang="en-US" sz="2200"/>
              <a:t>6 of the 10 objects have performance at or above 91% at </a:t>
            </a:r>
            <a:r>
              <a:rPr lang="en-US" sz="2200" b="1">
                <a:solidFill>
                  <a:srgbClr val="FF0000"/>
                </a:solidFill>
              </a:rPr>
              <a:t>3-fixations  </a:t>
            </a:r>
          </a:p>
          <a:p>
            <a:pPr eaLnBrk="1" hangingPunct="1">
              <a:spcBef>
                <a:spcPts val="663"/>
              </a:spcBef>
              <a:buClr>
                <a:schemeClr val="accent1"/>
              </a:buClr>
              <a:buSzPct val="80000"/>
              <a:buFont typeface="Wingdings 2" charset="0"/>
              <a:buChar char=""/>
            </a:pPr>
            <a:r>
              <a:rPr lang="en-US" sz="2200"/>
              <a:t>Increasing number of fixations improves rates</a:t>
            </a:r>
          </a:p>
          <a:p>
            <a:pPr eaLnBrk="1" hangingPunct="1">
              <a:spcBef>
                <a:spcPts val="663"/>
              </a:spcBef>
              <a:buClr>
                <a:schemeClr val="accent1"/>
              </a:buClr>
              <a:buSzPct val="80000"/>
              <a:buFont typeface="Wingdings 2" charset="0"/>
              <a:buChar char=""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20900" y="4229100"/>
            <a:ext cx="1816100" cy="23495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35513" y="4238625"/>
            <a:ext cx="976312" cy="23495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35513" y="5013325"/>
            <a:ext cx="976312" cy="23495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1"/>
          <p:cNvGrpSpPr>
            <a:grpSpLocks/>
          </p:cNvGrpSpPr>
          <p:nvPr/>
        </p:nvGrpSpPr>
        <p:grpSpPr bwMode="auto">
          <a:xfrm>
            <a:off x="555625" y="881063"/>
            <a:ext cx="7875588" cy="4676775"/>
            <a:chOff x="477838" y="823524"/>
            <a:chExt cx="7493000" cy="4450151"/>
          </a:xfrm>
        </p:grpSpPr>
        <p:pic>
          <p:nvPicPr>
            <p:cNvPr id="50181" name="Picture 1" descr="Slid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15274" r="5444" b="14761"/>
            <a:stretch>
              <a:fillRect/>
            </a:stretch>
          </p:blipFill>
          <p:spPr bwMode="auto">
            <a:xfrm>
              <a:off x="477838" y="939800"/>
              <a:ext cx="749300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3" descr="androi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823524"/>
              <a:ext cx="812800" cy="102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rved Left Arrow 4"/>
            <p:cNvSpPr/>
            <p:nvPr/>
          </p:nvSpPr>
          <p:spPr>
            <a:xfrm>
              <a:off x="4829246" y="2908116"/>
              <a:ext cx="311138" cy="596676"/>
            </a:xfrm>
            <a:prstGeom prst="curvedLeftArrow">
              <a:avLst>
                <a:gd name="adj1" fmla="val 25000"/>
                <a:gd name="adj2" fmla="val 47276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656013" y="3517900"/>
            <a:ext cx="2046287" cy="11684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1"/>
          <p:cNvSpPr txBox="1">
            <a:spLocks/>
          </p:cNvSpPr>
          <p:nvPr/>
        </p:nvSpPr>
        <p:spPr bwMode="auto">
          <a:xfrm>
            <a:off x="0" y="238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Object Recognition Algorithm Details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0613" y="2987675"/>
            <a:ext cx="2247900" cy="116840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-584200"/>
            <a:ext cx="8534400" cy="711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Object Recognition </a:t>
            </a:r>
            <a:r>
              <a:rPr lang="en-US" dirty="0"/>
              <a:t>W</a:t>
            </a:r>
            <a:r>
              <a:rPr lang="en-US" dirty="0" smtClean="0"/>
              <a:t>ork?</a:t>
            </a:r>
            <a:endParaRPr lang="en-US" dirty="0"/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174625" y="693738"/>
            <a:ext cx="5916613" cy="3167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>
                <a:latin typeface="Calibri" charset="0"/>
              </a:rPr>
              <a:t>SIFT and SURF</a:t>
            </a:r>
          </a:p>
          <a:p>
            <a:pPr lvl="1"/>
            <a:r>
              <a:rPr lang="en-US" sz="2000">
                <a:latin typeface="Calibri" charset="0"/>
              </a:rPr>
              <a:t>Invariant to changes in scale, position, rotation, lighting</a:t>
            </a:r>
          </a:p>
          <a:p>
            <a:r>
              <a:rPr lang="en-US" sz="2000">
                <a:latin typeface="Calibri" charset="0"/>
              </a:rPr>
              <a:t>3 Key Phases</a:t>
            </a:r>
          </a:p>
          <a:p>
            <a:pPr lvl="1"/>
            <a:r>
              <a:rPr lang="en-US" sz="2000">
                <a:latin typeface="Calibri" charset="0"/>
              </a:rPr>
              <a:t>Extraction of Interest Points/KeyPoints</a:t>
            </a:r>
          </a:p>
          <a:p>
            <a:pPr lvl="2"/>
            <a:r>
              <a:rPr lang="en-US">
                <a:latin typeface="Calibri" charset="0"/>
              </a:rPr>
              <a:t>Find the extrema</a:t>
            </a:r>
          </a:p>
          <a:p>
            <a:pPr lvl="1"/>
            <a:r>
              <a:rPr lang="en-US" sz="2000">
                <a:latin typeface="Calibri" charset="0"/>
              </a:rPr>
              <a:t>Description</a:t>
            </a:r>
          </a:p>
          <a:p>
            <a:pPr lvl="2"/>
            <a:r>
              <a:rPr lang="en-US">
                <a:latin typeface="Calibri" charset="0"/>
              </a:rPr>
              <a:t>Gather local gradient information</a:t>
            </a:r>
          </a:p>
          <a:p>
            <a:pPr lvl="1"/>
            <a:r>
              <a:rPr lang="en-US" sz="2000">
                <a:latin typeface="Calibri" charset="0"/>
              </a:rPr>
              <a:t>Matching</a:t>
            </a:r>
          </a:p>
          <a:p>
            <a:pPr lvl="2"/>
            <a:r>
              <a:rPr lang="en-US">
                <a:latin typeface="Calibri" charset="0"/>
              </a:rPr>
              <a:t>Best match has least Euclidean distance</a:t>
            </a:r>
            <a:endParaRPr lang="en-US" sz="2000">
              <a:latin typeface="Calibri" charset="0"/>
            </a:endParaRPr>
          </a:p>
          <a:p>
            <a:r>
              <a:rPr lang="en-US" sz="2000" b="1" i="1">
                <a:latin typeface="Calibri" charset="0"/>
              </a:rPr>
              <a:t>Evaluation Result: SURF &gt; SIFT</a:t>
            </a:r>
          </a:p>
        </p:txBody>
      </p:sp>
      <p:pic>
        <p:nvPicPr>
          <p:cNvPr id="52227" name="Picture 3" descr="a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2"/>
          <a:stretch>
            <a:fillRect/>
          </a:stretch>
        </p:blipFill>
        <p:spPr bwMode="auto">
          <a:xfrm>
            <a:off x="6072188" y="4051300"/>
            <a:ext cx="2949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sift_matc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5246688"/>
            <a:ext cx="26765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gaussian_derivative_exampl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998538"/>
            <a:ext cx="2979737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555875"/>
            <a:ext cx="30257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5995988" y="5972175"/>
            <a:ext cx="3071812" cy="738188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</a:rPr>
              <a:t>Lowe, D.G. “Distinctive Image Features from Scale-Invariant Keypoints.”, </a:t>
            </a:r>
            <a:r>
              <a:rPr lang="en-US" sz="1400" i="1">
                <a:solidFill>
                  <a:srgbClr val="FFFF00"/>
                </a:solidFill>
              </a:rPr>
              <a:t>IJCV</a:t>
            </a:r>
            <a:r>
              <a:rPr lang="en-US" sz="1400">
                <a:solidFill>
                  <a:srgbClr val="FFFF00"/>
                </a:solidFill>
              </a:rPr>
              <a:t> 2004.; Bay et al, 2006.</a:t>
            </a:r>
            <a:endParaRPr lang="en-US" sz="1400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614363" y="9525"/>
            <a:ext cx="760412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pPr eaLnBrk="1" hangingPunct="1">
              <a:buSzPct val="45000"/>
              <a:buFont typeface="StarSymbol" charset="0"/>
              <a:buNone/>
            </a:pPr>
            <a:r>
              <a:rPr lang="en-US">
                <a:latin typeface="Calibri" charset="0"/>
              </a:rPr>
              <a:t>AB-SURF Results</a:t>
            </a:r>
          </a:p>
        </p:txBody>
      </p:sp>
      <p:sp>
        <p:nvSpPr>
          <p:cNvPr id="54274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5764213" y="1046163"/>
            <a:ext cx="3240087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431800" indent="-3238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2300">
                <a:latin typeface="Albany" charset="0"/>
                <a:cs typeface="Andale Sans UI" charset="0"/>
              </a:rPr>
              <a:t>5-object images produce excellent results: 80-100%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2300">
                <a:latin typeface="Albany" charset="0"/>
                <a:cs typeface="Andale Sans UI" charset="0"/>
              </a:rPr>
              <a:t>10-object images have expected reduction due to lower resolution for each object; 5 of ten objects exhibit accuracy between 63-96%</a:t>
            </a:r>
          </a:p>
        </p:txBody>
      </p:sp>
      <p:pic>
        <p:nvPicPr>
          <p:cNvPr id="542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774950"/>
            <a:ext cx="58975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506413" y="4584700"/>
            <a:ext cx="4108450" cy="1027113"/>
            <a:chOff x="544513" y="4618037"/>
            <a:chExt cx="4267200" cy="10668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44513" y="4618037"/>
              <a:ext cx="4267200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4513" y="4618037"/>
              <a:ext cx="0" cy="106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4513" y="5684837"/>
              <a:ext cx="106679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11312" y="5152261"/>
              <a:ext cx="3200401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811713" y="4618037"/>
              <a:ext cx="0" cy="5342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11312" y="5152261"/>
              <a:ext cx="0" cy="5325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427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23836" b="28220"/>
          <a:stretch>
            <a:fillRect/>
          </a:stretch>
        </p:blipFill>
        <p:spPr bwMode="auto">
          <a:xfrm>
            <a:off x="184150" y="795338"/>
            <a:ext cx="54800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373063" y="103188"/>
            <a:ext cx="8343900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pPr eaLnBrk="1" hangingPunct="1">
              <a:buSzPct val="45000"/>
              <a:buFont typeface="StarSymbol" charset="0"/>
              <a:buNone/>
            </a:pPr>
            <a:r>
              <a:rPr lang="en-US">
                <a:latin typeface="Calibri" charset="0"/>
              </a:rPr>
              <a:t>Conclusions</a:t>
            </a:r>
          </a:p>
        </p:txBody>
      </p:sp>
      <p:pic>
        <p:nvPicPr>
          <p:cNvPr id="56322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4"/>
          <a:stretch>
            <a:fillRect/>
          </a:stretch>
        </p:blipFill>
        <p:spPr bwMode="auto">
          <a:xfrm>
            <a:off x="2001838" y="850900"/>
            <a:ext cx="50387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20913" y="1055688"/>
            <a:ext cx="1285875" cy="1285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71825" y="1062038"/>
            <a:ext cx="1289050" cy="12858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21213" y="2049463"/>
            <a:ext cx="242887" cy="2079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33950" y="2036763"/>
            <a:ext cx="241300" cy="2079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56213" y="2036763"/>
            <a:ext cx="239712" cy="2079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95938" y="1074738"/>
            <a:ext cx="1289050" cy="1289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5" name="Text Placeholder 2"/>
          <p:cNvSpPr txBox="1">
            <a:spLocks/>
          </p:cNvSpPr>
          <p:nvPr/>
        </p:nvSpPr>
        <p:spPr bwMode="auto">
          <a:xfrm>
            <a:off x="417513" y="3486150"/>
            <a:ext cx="83216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marL="431800" indent="-3238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63600" indent="-287338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31800" lvl="1" indent="-323850" eaLnBrk="1" hangingPunct="1"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  <a:defRPr/>
            </a:pPr>
            <a:r>
              <a:rPr lang="en-US" sz="1500" dirty="0" smtClean="0">
                <a:latin typeface="Albany" charset="0"/>
                <a:cs typeface="Andale Sans UI" charset="0"/>
              </a:rPr>
              <a:t>Concatenating attention-biasing with object recognition via </a:t>
            </a:r>
            <a:r>
              <a:rPr lang="en-US" sz="1500" b="1" dirty="0" smtClean="0">
                <a:latin typeface="Albany" charset="0"/>
                <a:cs typeface="Andale Sans UI" charset="0"/>
              </a:rPr>
              <a:t>AB-SURF </a:t>
            </a:r>
            <a:r>
              <a:rPr lang="en-US" sz="1500" dirty="0" smtClean="0">
                <a:latin typeface="Albany" charset="0"/>
                <a:cs typeface="Andale Sans UI" charset="0"/>
              </a:rPr>
              <a:t>saves computing time while achieving accuracy comparable to SURF (on isolated images) on a cluttered image</a:t>
            </a:r>
          </a:p>
          <a:p>
            <a:pPr marL="576262" lvl="1" indent="0" eaLnBrk="1">
              <a:spcAft>
                <a:spcPts val="1138"/>
              </a:spcAft>
              <a:buClr>
                <a:srgbClr val="FF0000"/>
              </a:buClr>
              <a:buSzPct val="75000"/>
              <a:defRPr/>
            </a:pPr>
            <a:r>
              <a:rPr lang="en-US" sz="1500" dirty="0" smtClean="0">
                <a:latin typeface="Albany" charset="0"/>
                <a:cs typeface="Andale Sans UI" charset="0"/>
              </a:rPr>
              <a:t>640 x 480 pixel image would require ~40 </a:t>
            </a:r>
            <a:r>
              <a:rPr lang="en-US" sz="1500" dirty="0" err="1" smtClean="0">
                <a:latin typeface="Albany" charset="0"/>
                <a:cs typeface="Andale Sans UI" charset="0"/>
              </a:rPr>
              <a:t>subwindows</a:t>
            </a:r>
            <a:r>
              <a:rPr lang="en-US" sz="1500" dirty="0" smtClean="0">
                <a:latin typeface="Albany" charset="0"/>
                <a:cs typeface="Andale Sans UI" charset="0"/>
              </a:rPr>
              <a:t>, 40 seconds</a:t>
            </a:r>
          </a:p>
          <a:p>
            <a:pPr lvl="1" eaLnBrk="1">
              <a:spcAft>
                <a:spcPts val="1138"/>
              </a:spcAft>
              <a:buClr>
                <a:srgbClr val="FF0000"/>
              </a:buClr>
              <a:buSzPct val="75000"/>
              <a:buFont typeface="StarSymbol" charset="0"/>
              <a:buChar char="–"/>
              <a:defRPr/>
            </a:pPr>
            <a:r>
              <a:rPr lang="en-US" sz="1500" dirty="0" smtClean="0">
                <a:latin typeface="Albany" charset="0"/>
                <a:cs typeface="Andale Sans UI" charset="0"/>
              </a:rPr>
              <a:t>With AB-SURF, we only need 3 </a:t>
            </a:r>
            <a:r>
              <a:rPr lang="en-US" sz="1500" dirty="0" err="1" smtClean="0">
                <a:latin typeface="Albany" charset="0"/>
                <a:cs typeface="Andale Sans UI" charset="0"/>
              </a:rPr>
              <a:t>subwindows</a:t>
            </a:r>
            <a:endParaRPr lang="en-US" sz="1500" dirty="0" smtClean="0">
              <a:latin typeface="Albany" charset="0"/>
              <a:cs typeface="Andale Sans UI" charset="0"/>
            </a:endParaRPr>
          </a:p>
          <a:p>
            <a:pPr lvl="1" eaLnBrk="1">
              <a:spcAft>
                <a:spcPts val="1138"/>
              </a:spcAft>
              <a:buClr>
                <a:srgbClr val="FF0000"/>
              </a:buClr>
              <a:buSzPct val="75000"/>
              <a:buFont typeface="StarSymbol" charset="0"/>
              <a:buChar char="–"/>
              <a:defRPr/>
            </a:pPr>
            <a:r>
              <a:rPr lang="en-US" sz="1500" dirty="0" smtClean="0">
                <a:latin typeface="Albany" charset="0"/>
                <a:cs typeface="Andale Sans UI" charset="0"/>
              </a:rPr>
              <a:t>Speed-up is &gt; 5-fold (AB-SURF ~ 7 sec); even further savings possible through optimizing code/implementing on GPU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344488" y="107950"/>
            <a:ext cx="8343900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pPr eaLnBrk="1" hangingPunct="1">
              <a:buSzPct val="45000"/>
              <a:buFont typeface="StarSymbol" charset="0"/>
              <a:buNone/>
            </a:pPr>
            <a:r>
              <a:rPr lang="en-US">
                <a:latin typeface="Calibri" charset="0"/>
              </a:rPr>
              <a:t>Future Directions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8300" y="1214438"/>
            <a:ext cx="8585200" cy="4024312"/>
          </a:xfrm>
          <a:prstGeom prst="rect">
            <a:avLst/>
          </a:prstGeom>
        </p:spPr>
        <p:txBody>
          <a:bodyPr lIns="91430" tIns="45715" rIns="91430" bIns="45715"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Char char="●"/>
              <a:defRPr kumimoji="0" lang="en-US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>
                <a:srgbClr val="FF0000"/>
              </a:buClr>
              <a:buSzPct val="75000"/>
              <a:buFont typeface="StarSymbol"/>
              <a:buChar char="–"/>
              <a:defRPr kumimoji="0" lang="en-US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Clr>
                <a:srgbClr val="FF0000"/>
              </a:buClr>
              <a:buSzPct val="45000"/>
              <a:buFont typeface="StarSymbol"/>
              <a:buChar char="●"/>
              <a:defRPr kumimoji="0" lang="en-US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Clr>
                <a:srgbClr val="FF0000"/>
              </a:buClr>
              <a:buSzPct val="75000"/>
              <a:buFont typeface="StarSymbol"/>
              <a:buChar char="–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 algn="l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kumimoji="0" lang="en-US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  <a:extLst/>
          </a:lstStyle>
          <a:p>
            <a:pPr fontAlgn="auto">
              <a:defRPr/>
            </a:pPr>
            <a:r>
              <a:rPr sz="2200" dirty="0"/>
              <a:t>Reduce the time needed to compute the hue channels for attention-biasing</a:t>
            </a:r>
          </a:p>
          <a:p>
            <a:pPr fontAlgn="auto">
              <a:defRPr/>
            </a:pPr>
            <a:r>
              <a:rPr sz="2200" dirty="0" smtClean="0"/>
              <a:t>DPM (Deformable Parts Model) for </a:t>
            </a:r>
            <a:r>
              <a:rPr sz="2200" dirty="0"/>
              <a:t>object </a:t>
            </a:r>
            <a:r>
              <a:rPr sz="2200" dirty="0" smtClean="0"/>
              <a:t>recognition</a:t>
            </a:r>
          </a:p>
          <a:p>
            <a:pPr fontAlgn="auto">
              <a:defRPr/>
            </a:pPr>
            <a:r>
              <a:rPr sz="2200" dirty="0" smtClean="0"/>
              <a:t>Adding color information to object recognition</a:t>
            </a:r>
            <a:endParaRPr sz="2200" dirty="0"/>
          </a:p>
          <a:p>
            <a:pPr fontAlgn="auto">
              <a:defRPr/>
            </a:pPr>
            <a:r>
              <a:rPr sz="2200" dirty="0"/>
              <a:t>3D: Distance/Range information may be needed to improve </a:t>
            </a:r>
            <a:r>
              <a:rPr sz="2200" dirty="0" smtClean="0"/>
              <a:t>generalization</a:t>
            </a:r>
          </a:p>
          <a:p>
            <a:pPr fontAlgn="auto">
              <a:defRPr/>
            </a:pPr>
            <a:r>
              <a:rPr sz="2200" dirty="0" smtClean="0"/>
              <a:t>Increase the complexity of dataset images</a:t>
            </a:r>
          </a:p>
          <a:p>
            <a:pPr fontAlgn="auto">
              <a:defRPr/>
            </a:pPr>
            <a:r>
              <a:rPr sz="2200" dirty="0" smtClean="0"/>
              <a:t>Add scene-text recognition to improve fine-grain object distinguishing ability</a:t>
            </a:r>
          </a:p>
          <a:p>
            <a:pPr fontAlgn="auto">
              <a:defRPr/>
            </a:pPr>
            <a:r>
              <a:rPr sz="2200" dirty="0" smtClean="0"/>
              <a:t>Test the system with visually-impaired subjects</a:t>
            </a:r>
            <a:endParaRPr sz="22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 txBox="1">
            <a:spLocks noGrp="1"/>
          </p:cNvSpPr>
          <p:nvPr>
            <p:ph type="title" idx="4294967295"/>
          </p:nvPr>
        </p:nvSpPr>
        <p:spPr bwMode="auto">
          <a:xfrm>
            <a:off x="574675" y="122238"/>
            <a:ext cx="7883525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1" hangingPunct="1">
              <a:buSzPct val="45000"/>
              <a:buFont typeface="StarSymbol" charset="0"/>
              <a:buNone/>
            </a:pPr>
            <a:r>
              <a:rPr lang="en-US">
                <a:latin typeface="Calibri" charset="0"/>
              </a:rPr>
              <a:t>Thank you!</a:t>
            </a:r>
          </a:p>
        </p:txBody>
      </p:sp>
      <p:sp>
        <p:nvSpPr>
          <p:cNvPr id="62466" name="Text Placeholder 2"/>
          <p:cNvSpPr txBox="1">
            <a:spLocks noGrp="1"/>
          </p:cNvSpPr>
          <p:nvPr>
            <p:ph type="body" idx="4294967295"/>
          </p:nvPr>
        </p:nvSpPr>
        <p:spPr bwMode="auto">
          <a:xfrm>
            <a:off x="292100" y="1055688"/>
            <a:ext cx="88519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431800" indent="-32385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1800">
                <a:latin typeface="Albany" charset="0"/>
                <a:cs typeface="Andale Sans UI" charset="0"/>
              </a:rPr>
              <a:t>Prof. Gerard Medioni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1800">
                <a:latin typeface="Albany" charset="0"/>
                <a:cs typeface="Andale Sans UI" charset="0"/>
              </a:rPr>
              <a:t>Prof. Ram Nevatia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1800">
                <a:latin typeface="Albany" charset="0"/>
                <a:cs typeface="Andale Sans UI" charset="0"/>
              </a:rPr>
              <a:t>Dr. Christian Siagian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1800">
                <a:latin typeface="Albany" charset="0"/>
                <a:cs typeface="Andale Sans UI" charset="0"/>
              </a:rPr>
              <a:t>Carey Zhang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1800">
                <a:latin typeface="Albany" charset="0"/>
                <a:cs typeface="Andale Sans UI" charset="0"/>
              </a:rPr>
              <a:t>Nii Mante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1800">
                <a:latin typeface="Albany" charset="0"/>
                <a:cs typeface="Andale Sans UI" charset="0"/>
              </a:rPr>
              <a:t>Aminat Adebiyi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en-US" sz="1800">
                <a:latin typeface="Albany" charset="0"/>
                <a:cs typeface="Andale Sans UI" charset="0"/>
              </a:rPr>
              <a:t>BRL Lab, iLab, Tanguay Lab</a:t>
            </a:r>
          </a:p>
          <a:p>
            <a:pPr eaLnBrk="1" hangingPunct="1">
              <a:spcBef>
                <a:spcPct val="0"/>
              </a:spcBef>
              <a:spcAft>
                <a:spcPts val="1413"/>
              </a:spcAft>
              <a:buClr>
                <a:srgbClr val="FF0000"/>
              </a:buClr>
              <a:buSzPct val="45000"/>
              <a:buFont typeface="StarSymbol" charset="0"/>
              <a:buChar char="●"/>
            </a:pPr>
            <a:r>
              <a:rPr lang="fr-FR" sz="1800">
                <a:latin typeface="Albany" charset="0"/>
                <a:cs typeface="Albany" charset="0"/>
              </a:rPr>
              <a:t>TATRC – Grant # W81XWH-10-2-0076 </a:t>
            </a:r>
            <a:endParaRPr lang="en-US" sz="1800">
              <a:latin typeface="Albany" charset="0"/>
              <a:cs typeface="Andale Sans UI" charset="0"/>
            </a:endParaRPr>
          </a:p>
        </p:txBody>
      </p:sp>
      <p:pic>
        <p:nvPicPr>
          <p:cNvPr id="62467" name="Picture 3" descr="logo_tatr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521200"/>
            <a:ext cx="1714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okeCanBlurryMidd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708025"/>
            <a:ext cx="7116763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0" y="41275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>
                <a:latin typeface="Calibri" charset="0"/>
              </a:rPr>
              <a:t>Can you find the coffee mug?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354138" y="2800350"/>
            <a:ext cx="741362" cy="65087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0" y="41275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>
                <a:latin typeface="Calibri" charset="0"/>
              </a:rPr>
              <a:t>Can you find the coffee mug?</a:t>
            </a:r>
          </a:p>
        </p:txBody>
      </p:sp>
      <p:pic>
        <p:nvPicPr>
          <p:cNvPr id="13314" name="Picture 1" descr="cokeCanBlurryM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2625"/>
            <a:ext cx="71453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354138" y="2800350"/>
            <a:ext cx="741362" cy="65087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0" y="41275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>
                <a:latin typeface="Calibri" charset="0"/>
              </a:rPr>
              <a:t>Introduction: Current Aids for the Blind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42963" y="4818063"/>
            <a:ext cx="7466012" cy="898525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Canes and Guide Dogs provide essential mobility and safety;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Electronic Travel Aids provide the potential to ‘see with sound.’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5363" name="Content Placeholder 6" descr="guideDogPers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3327"/>
          <a:stretch>
            <a:fillRect/>
          </a:stretch>
        </p:blipFill>
        <p:spPr bwMode="auto">
          <a:xfrm>
            <a:off x="355600" y="887413"/>
            <a:ext cx="40227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92663" y="2017713"/>
            <a:ext cx="38306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285 million visually-impaired world-wide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In the U.S. alone: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800"/>
              <a:t>100,000 use long canes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800"/>
              <a:t>7,000 use guide dogs</a:t>
            </a:r>
          </a:p>
          <a:p>
            <a:pPr eaLnBrk="1" hangingPunct="1">
              <a:buFont typeface="Arial" charset="0"/>
              <a:buChar char="•"/>
            </a:pPr>
            <a:endParaRPr lang="en-US" sz="180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223000" y="5868988"/>
            <a:ext cx="2984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 smtClean="0">
                <a:solidFill>
                  <a:srgbClr val="FFFF00"/>
                </a:solidFill>
              </a:rPr>
              <a:t>Pradeep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i="1" dirty="0" smtClean="0">
                <a:solidFill>
                  <a:srgbClr val="FFFF00"/>
                </a:solidFill>
              </a:rPr>
              <a:t>et al.</a:t>
            </a:r>
            <a:r>
              <a:rPr lang="en-US" sz="1600" dirty="0" smtClean="0">
                <a:solidFill>
                  <a:srgbClr val="FFFF00"/>
                </a:solidFill>
              </a:rPr>
              <a:t>, </a:t>
            </a:r>
            <a:r>
              <a:rPr lang="en-US" sz="1600" i="1" dirty="0" smtClean="0">
                <a:solidFill>
                  <a:srgbClr val="FFFF00"/>
                </a:solidFill>
              </a:rPr>
              <a:t>IEEE EMBS</a:t>
            </a:r>
            <a:r>
              <a:rPr lang="en-US" sz="1600" dirty="0" smtClean="0">
                <a:solidFill>
                  <a:srgbClr val="FFFF00"/>
                </a:solidFill>
              </a:rPr>
              <a:t>, 2010</a:t>
            </a:r>
            <a:endParaRPr lang="en-US" sz="1600" i="1" dirty="0">
              <a:solidFill>
                <a:srgbClr val="FFFF00"/>
              </a:solidFill>
            </a:endParaRPr>
          </a:p>
          <a:p>
            <a:pPr eaLnBrk="1" hangingPunct="1"/>
            <a:r>
              <a:rPr lang="en-US" sz="18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0" y="41275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300">
                <a:latin typeface="Calibri" charset="0"/>
              </a:rPr>
              <a:t>Introduction: Current Aids for the Blind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42963" y="4818063"/>
            <a:ext cx="7466012" cy="898525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Canes and Guide Dogs provide essential mobility and safety;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Electronic Travel Aids provide the potential to ‘see with sound.’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7411" name="Content Placeholder 6" descr="guideDogPers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3327"/>
          <a:stretch>
            <a:fillRect/>
          </a:stretch>
        </p:blipFill>
        <p:spPr bwMode="auto">
          <a:xfrm>
            <a:off x="355600" y="887413"/>
            <a:ext cx="40227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kson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887413"/>
            <a:ext cx="38306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ewscientist20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592388"/>
            <a:ext cx="31448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88950" y="412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900">
                <a:latin typeface="Calibri" charset="0"/>
              </a:rPr>
              <a:t>Reading and Recognizing ETAs and Sensory Substitution Devices</a:t>
            </a:r>
          </a:p>
        </p:txBody>
      </p:sp>
      <p:sp>
        <p:nvSpPr>
          <p:cNvPr id="1945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769938" y="3436938"/>
            <a:ext cx="3594100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Calibri" charset="0"/>
              </a:rPr>
              <a:t>Some ETAs even provide real-time object (dollar bill)/color detection (EyeRing) or text-to-speech conversion (ORCam).</a:t>
            </a:r>
          </a:p>
        </p:txBody>
      </p:sp>
      <p:pic>
        <p:nvPicPr>
          <p:cNvPr id="19459" name="Picture 5" descr="EyeRing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2963863"/>
            <a:ext cx="282098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eyering-dista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3636963"/>
            <a:ext cx="20351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eyering_med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031875"/>
            <a:ext cx="307022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orcam_large_verge_medium_landscap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47763"/>
            <a:ext cx="42926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493713" y="-65088"/>
            <a:ext cx="8229600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Motivation/Problem Statement</a:t>
            </a:r>
          </a:p>
        </p:txBody>
      </p:sp>
      <p:sp>
        <p:nvSpPr>
          <p:cNvPr id="21506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1839913" y="4787900"/>
            <a:ext cx="3570287" cy="86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600">
                <a:latin typeface="Calibri" charset="0"/>
              </a:rPr>
              <a:t>However, these may not be helpful in all situations, and none provide explicit object localization/recognition.</a:t>
            </a:r>
          </a:p>
        </p:txBody>
      </p:sp>
      <p:pic>
        <p:nvPicPr>
          <p:cNvPr id="21507" name="Content Placeholder 6" descr="guideDogPerso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3327"/>
          <a:stretch>
            <a:fillRect/>
          </a:stretch>
        </p:blipFill>
        <p:spPr bwMode="auto">
          <a:xfrm>
            <a:off x="287338" y="1077913"/>
            <a:ext cx="1589087" cy="162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Content Placeholder 8" descr="clutteredDesktop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3327"/>
          <a:stretch>
            <a:fillRect/>
          </a:stretch>
        </p:blipFill>
        <p:spPr bwMode="auto">
          <a:xfrm>
            <a:off x="2014538" y="1243013"/>
            <a:ext cx="3390900" cy="346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pant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019175"/>
            <a:ext cx="3462338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orcam_large_verge_medium_landscap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944813"/>
            <a:ext cx="15890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eyering-distanc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981450"/>
            <a:ext cx="145097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-223838" y="2322513"/>
            <a:ext cx="244633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700">
                <a:solidFill>
                  <a:srgbClr val="FF0000"/>
                </a:solidFill>
                <a:latin typeface="Arial Black" charset="0"/>
                <a:cs typeface="Arial Black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477838" y="766763"/>
            <a:ext cx="7866062" cy="4672012"/>
            <a:chOff x="477838" y="823524"/>
            <a:chExt cx="7493000" cy="4450151"/>
          </a:xfrm>
        </p:grpSpPr>
        <p:pic>
          <p:nvPicPr>
            <p:cNvPr id="23556" name="Picture 1" descr="Slide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t="15274" r="5444" b="14761"/>
            <a:stretch>
              <a:fillRect/>
            </a:stretch>
          </p:blipFill>
          <p:spPr bwMode="auto">
            <a:xfrm>
              <a:off x="477838" y="939800"/>
              <a:ext cx="7493000" cy="433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" descr="android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00" y="823524"/>
              <a:ext cx="812800" cy="1020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urved Left Arrow 3"/>
            <p:cNvSpPr/>
            <p:nvPr/>
          </p:nvSpPr>
          <p:spPr>
            <a:xfrm>
              <a:off x="4828466" y="2908729"/>
              <a:ext cx="311515" cy="595773"/>
            </a:xfrm>
            <a:prstGeom prst="curvedLeftArrow">
              <a:avLst>
                <a:gd name="adj1" fmla="val 25000"/>
                <a:gd name="adj2" fmla="val 47276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93713" y="1190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System Overview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4254500" y="4510088"/>
            <a:ext cx="4787900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>
                <a:latin typeface="Calibri" charset="0"/>
              </a:rPr>
              <a:t>Provide explicit object localization and recognition  in real-time</a:t>
            </a:r>
          </a:p>
          <a:p>
            <a:pPr eaLnBrk="1" hangingPunct="1"/>
            <a:r>
              <a:rPr lang="en-US" sz="1800">
                <a:latin typeface="Calibri" charset="0"/>
              </a:rPr>
              <a:t>Feedback for the user to locate and grasp the desired object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990000"/>
      </a:dk1>
      <a:lt1>
        <a:srgbClr val="FFCC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860</Words>
  <Application>Microsoft Macintosh PowerPoint</Application>
  <PresentationFormat>On-screen Show (4:3)</PresentationFormat>
  <Paragraphs>124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PowerPoint Presentation</vt:lpstr>
      <vt:lpstr>Can you find the coffee mug?</vt:lpstr>
      <vt:lpstr>Can you find the coffee mug?</vt:lpstr>
      <vt:lpstr>Can you find the coffee mug?</vt:lpstr>
      <vt:lpstr>Introduction: Current Aids for the Blind</vt:lpstr>
      <vt:lpstr>Introduction: Current Aids for the Blind</vt:lpstr>
      <vt:lpstr>Reading and Recognizing ETAs and Sensory Substitution Devices</vt:lpstr>
      <vt:lpstr>Motivation/Problem Statement</vt:lpstr>
      <vt:lpstr>System Overview</vt:lpstr>
      <vt:lpstr>System Components</vt:lpstr>
      <vt:lpstr>System Components</vt:lpstr>
      <vt:lpstr>System Components</vt:lpstr>
      <vt:lpstr>System Components</vt:lpstr>
      <vt:lpstr>System Components</vt:lpstr>
      <vt:lpstr>What Our System Offers…</vt:lpstr>
      <vt:lpstr>What Our System Offers…</vt:lpstr>
      <vt:lpstr>What Our System Offers…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Does Object Recognition Work?</vt:lpstr>
      <vt:lpstr>AB-SURF Results</vt:lpstr>
      <vt:lpstr>Conclusions</vt:lpstr>
      <vt:lpstr>Future Directions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uscadmin</dc:creator>
  <cp:lastModifiedBy>Kaveri Thakoor</cp:lastModifiedBy>
  <cp:revision>123</cp:revision>
  <cp:lastPrinted>2012-02-07T18:57:58Z</cp:lastPrinted>
  <dcterms:created xsi:type="dcterms:W3CDTF">2012-02-18T01:19:57Z</dcterms:created>
  <dcterms:modified xsi:type="dcterms:W3CDTF">2013-08-03T22:25:04Z</dcterms:modified>
</cp:coreProperties>
</file>