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1"/>
  </p:notesMasterIdLst>
  <p:sldIdLst>
    <p:sldId id="256" r:id="rId2"/>
    <p:sldId id="281" r:id="rId3"/>
    <p:sldId id="282" r:id="rId4"/>
    <p:sldId id="283" r:id="rId5"/>
    <p:sldId id="297" r:id="rId6"/>
    <p:sldId id="304" r:id="rId7"/>
    <p:sldId id="286" r:id="rId8"/>
    <p:sldId id="298" r:id="rId9"/>
    <p:sldId id="257" r:id="rId10"/>
    <p:sldId id="259" r:id="rId11"/>
    <p:sldId id="258" r:id="rId12"/>
    <p:sldId id="260" r:id="rId13"/>
    <p:sldId id="261" r:id="rId14"/>
    <p:sldId id="289" r:id="rId15"/>
    <p:sldId id="265" r:id="rId16"/>
    <p:sldId id="264" r:id="rId17"/>
    <p:sldId id="262" r:id="rId18"/>
    <p:sldId id="277" r:id="rId19"/>
    <p:sldId id="284" r:id="rId20"/>
    <p:sldId id="285" r:id="rId21"/>
    <p:sldId id="263" r:id="rId22"/>
    <p:sldId id="266" r:id="rId23"/>
    <p:sldId id="278" r:id="rId24"/>
    <p:sldId id="268" r:id="rId25"/>
    <p:sldId id="267" r:id="rId26"/>
    <p:sldId id="269" r:id="rId27"/>
    <p:sldId id="287" r:id="rId28"/>
    <p:sldId id="270" r:id="rId29"/>
    <p:sldId id="272" r:id="rId30"/>
    <p:sldId id="274" r:id="rId31"/>
    <p:sldId id="292" r:id="rId32"/>
    <p:sldId id="293" r:id="rId33"/>
    <p:sldId id="294" r:id="rId34"/>
    <p:sldId id="295" r:id="rId35"/>
    <p:sldId id="273" r:id="rId36"/>
    <p:sldId id="280" r:id="rId37"/>
    <p:sldId id="299" r:id="rId38"/>
    <p:sldId id="302"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864" autoAdjust="0"/>
  </p:normalViewPr>
  <p:slideViewPr>
    <p:cSldViewPr>
      <p:cViewPr>
        <p:scale>
          <a:sx n="60" d="100"/>
          <a:sy n="60" d="100"/>
        </p:scale>
        <p:origin x="-778" y="1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Duration of </a:t>
            </a:r>
          </a:p>
          <a:p>
            <a:pPr>
              <a:defRPr/>
            </a:pPr>
            <a:r>
              <a:rPr lang="en-US" sz="2400" dirty="0"/>
              <a:t>Blindness</a:t>
            </a:r>
          </a:p>
        </c:rich>
      </c:tx>
      <c:layout>
        <c:manualLayout>
          <c:xMode val="edge"/>
          <c:yMode val="edge"/>
          <c:x val="0.69961413405414075"/>
          <c:y val="3.6717802516064921E-2"/>
        </c:manualLayout>
      </c:layout>
    </c:title>
    <c:plotArea>
      <c:layout/>
      <c:pieChart>
        <c:varyColors val="1"/>
        <c:ser>
          <c:idx val="0"/>
          <c:order val="0"/>
          <c:dLbls>
            <c:dLbl>
              <c:idx val="4"/>
              <c:layout/>
              <c:tx>
                <c:rich>
                  <a:bodyPr/>
                  <a:lstStyle/>
                  <a:p>
                    <a:r>
                      <a:rPr lang="en-US" smtClean="0"/>
                      <a:t>perinatal</a:t>
                    </a:r>
                    <a:r>
                      <a:rPr lang="en-US" dirty="0"/>
                      <a:t>
20%</a:t>
                    </a:r>
                  </a:p>
                </c:rich>
              </c:tx>
              <c:showCatName val="1"/>
              <c:showPercent val="1"/>
            </c:dLbl>
            <c:txPr>
              <a:bodyPr/>
              <a:lstStyle/>
              <a:p>
                <a:pPr>
                  <a:defRPr sz="2000"/>
                </a:pPr>
                <a:endParaRPr lang="en-US"/>
              </a:p>
            </c:txPr>
            <c:showCatName val="1"/>
            <c:showPercent val="1"/>
          </c:dLbls>
          <c:cat>
            <c:strRef>
              <c:f>Sheet1!$A$1:$A$5</c:f>
              <c:strCache>
                <c:ptCount val="5"/>
                <c:pt idx="0">
                  <c:v>&lt;1y </c:v>
                </c:pt>
                <c:pt idx="1">
                  <c:v>1-5y</c:v>
                </c:pt>
                <c:pt idx="2">
                  <c:v>6-9 y</c:v>
                </c:pt>
                <c:pt idx="3">
                  <c:v>&gt;10y</c:v>
                </c:pt>
                <c:pt idx="4">
                  <c:v>congenital</c:v>
                </c:pt>
              </c:strCache>
            </c:strRef>
          </c:cat>
          <c:val>
            <c:numRef>
              <c:f>Sheet1!$B$1:$B$5</c:f>
              <c:numCache>
                <c:formatCode>General</c:formatCode>
                <c:ptCount val="5"/>
                <c:pt idx="0">
                  <c:v>2.5</c:v>
                </c:pt>
                <c:pt idx="1">
                  <c:v>20</c:v>
                </c:pt>
                <c:pt idx="2">
                  <c:v>22.5</c:v>
                </c:pt>
                <c:pt idx="3">
                  <c:v>35</c:v>
                </c:pt>
                <c:pt idx="4">
                  <c:v>20</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3"/>
  <c:chart>
    <c:title>
      <c:tx>
        <c:rich>
          <a:bodyPr/>
          <a:lstStyle/>
          <a:p>
            <a:pPr>
              <a:defRPr/>
            </a:pPr>
            <a:r>
              <a:rPr lang="en-US" dirty="0"/>
              <a:t>Self Reported Health </a:t>
            </a:r>
            <a:r>
              <a:rPr lang="en-US" dirty="0" smtClean="0"/>
              <a:t>Status  %</a:t>
            </a:r>
            <a:endParaRPr lang="en-US" dirty="0"/>
          </a:p>
        </c:rich>
      </c:tx>
      <c:layout/>
    </c:title>
    <c:plotArea>
      <c:layout/>
      <c:barChart>
        <c:barDir val="col"/>
        <c:grouping val="clustered"/>
        <c:ser>
          <c:idx val="0"/>
          <c:order val="0"/>
          <c:dLbls>
            <c:txPr>
              <a:bodyPr/>
              <a:lstStyle/>
              <a:p>
                <a:pPr>
                  <a:defRPr sz="1600"/>
                </a:pPr>
                <a:endParaRPr lang="en-US"/>
              </a:p>
            </c:txPr>
            <c:showVal val="1"/>
          </c:dLbls>
          <c:cat>
            <c:strRef>
              <c:f>Sheet1!$A$10:$A$14</c:f>
              <c:strCache>
                <c:ptCount val="5"/>
                <c:pt idx="0">
                  <c:v>excellent</c:v>
                </c:pt>
                <c:pt idx="1">
                  <c:v>very good</c:v>
                </c:pt>
                <c:pt idx="2">
                  <c:v>good</c:v>
                </c:pt>
                <c:pt idx="3">
                  <c:v>fair</c:v>
                </c:pt>
                <c:pt idx="4">
                  <c:v>poor</c:v>
                </c:pt>
              </c:strCache>
            </c:strRef>
          </c:cat>
          <c:val>
            <c:numRef>
              <c:f>Sheet1!$B$10:$B$14</c:f>
              <c:numCache>
                <c:formatCode>General</c:formatCode>
                <c:ptCount val="5"/>
                <c:pt idx="0">
                  <c:v>25.6</c:v>
                </c:pt>
                <c:pt idx="1">
                  <c:v>38.5</c:v>
                </c:pt>
                <c:pt idx="2">
                  <c:v>33.300000000000004</c:v>
                </c:pt>
                <c:pt idx="3">
                  <c:v>2.6</c:v>
                </c:pt>
                <c:pt idx="4">
                  <c:v>0</c:v>
                </c:pt>
              </c:numCache>
            </c:numRef>
          </c:val>
        </c:ser>
        <c:dLbls>
          <c:showVal val="1"/>
        </c:dLbls>
        <c:overlap val="-25"/>
        <c:axId val="56334208"/>
        <c:axId val="56335744"/>
      </c:barChart>
      <c:catAx>
        <c:axId val="56334208"/>
        <c:scaling>
          <c:orientation val="minMax"/>
        </c:scaling>
        <c:axPos val="b"/>
        <c:majorTickMark val="none"/>
        <c:tickLblPos val="nextTo"/>
        <c:txPr>
          <a:bodyPr/>
          <a:lstStyle/>
          <a:p>
            <a:pPr>
              <a:defRPr sz="1400"/>
            </a:pPr>
            <a:endParaRPr lang="en-US"/>
          </a:p>
        </c:txPr>
        <c:crossAx val="56335744"/>
        <c:crosses val="autoZero"/>
        <c:auto val="1"/>
        <c:lblAlgn val="ctr"/>
        <c:lblOffset val="100"/>
      </c:catAx>
      <c:valAx>
        <c:axId val="56335744"/>
        <c:scaling>
          <c:orientation val="minMax"/>
        </c:scaling>
        <c:delete val="1"/>
        <c:axPos val="l"/>
        <c:numFmt formatCode="General" sourceLinked="1"/>
        <c:majorTickMark val="none"/>
        <c:tickLblPos val="none"/>
        <c:crossAx val="5633420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397462817147859"/>
          <c:y val="0.15032316272965868"/>
          <c:w val="0.59726290463691922"/>
          <c:h val="0.39953083989501353"/>
        </c:manualLayout>
      </c:layout>
      <c:barChart>
        <c:barDir val="col"/>
        <c:grouping val="clustered"/>
        <c:ser>
          <c:idx val="0"/>
          <c:order val="0"/>
          <c:tx>
            <c:v>Currently Used</c:v>
          </c:tx>
          <c:spPr>
            <a:solidFill>
              <a:srgbClr val="0070C0"/>
            </a:solidFill>
          </c:spPr>
          <c:cat>
            <c:strRef>
              <c:f>Sheet1!$F$18:$F$25</c:f>
              <c:strCache>
                <c:ptCount val="8"/>
                <c:pt idx="0">
                  <c:v>literacy </c:v>
                </c:pt>
                <c:pt idx="1">
                  <c:v>non-text identification </c:v>
                </c:pt>
                <c:pt idx="2">
                  <c:v>simple user interface </c:v>
                </c:pt>
                <c:pt idx="3">
                  <c:v>portability </c:v>
                </c:pt>
                <c:pt idx="4">
                  <c:v>communication </c:v>
                </c:pt>
                <c:pt idx="5">
                  <c:v>educational/ informative </c:v>
                </c:pt>
                <c:pt idx="6">
                  <c:v>recreation </c:v>
                </c:pt>
                <c:pt idx="7">
                  <c:v>other </c:v>
                </c:pt>
              </c:strCache>
            </c:strRef>
          </c:cat>
          <c:val>
            <c:numRef>
              <c:f>Sheet1!$G$18:$G$25</c:f>
              <c:numCache>
                <c:formatCode>0.00%</c:formatCode>
                <c:ptCount val="8"/>
                <c:pt idx="0">
                  <c:v>0.66700000000000126</c:v>
                </c:pt>
                <c:pt idx="1">
                  <c:v>0.128</c:v>
                </c:pt>
                <c:pt idx="2">
                  <c:v>0.20500000000000004</c:v>
                </c:pt>
                <c:pt idx="3">
                  <c:v>0.128</c:v>
                </c:pt>
                <c:pt idx="4">
                  <c:v>0.20500000000000004</c:v>
                </c:pt>
                <c:pt idx="5">
                  <c:v>0.33300000000000063</c:v>
                </c:pt>
                <c:pt idx="6">
                  <c:v>0.128</c:v>
                </c:pt>
                <c:pt idx="7">
                  <c:v>0.17900000000000021</c:v>
                </c:pt>
              </c:numCache>
            </c:numRef>
          </c:val>
        </c:ser>
        <c:ser>
          <c:idx val="1"/>
          <c:order val="1"/>
          <c:tx>
            <c:v>Ever Used</c:v>
          </c:tx>
          <c:cat>
            <c:strRef>
              <c:f>Sheet1!$F$18:$F$25</c:f>
              <c:strCache>
                <c:ptCount val="8"/>
                <c:pt idx="0">
                  <c:v>literacy </c:v>
                </c:pt>
                <c:pt idx="1">
                  <c:v>non-text identification </c:v>
                </c:pt>
                <c:pt idx="2">
                  <c:v>simple user interface </c:v>
                </c:pt>
                <c:pt idx="3">
                  <c:v>portability </c:v>
                </c:pt>
                <c:pt idx="4">
                  <c:v>communication </c:v>
                </c:pt>
                <c:pt idx="5">
                  <c:v>educational/ informative </c:v>
                </c:pt>
                <c:pt idx="6">
                  <c:v>recreation </c:v>
                </c:pt>
                <c:pt idx="7">
                  <c:v>other </c:v>
                </c:pt>
              </c:strCache>
            </c:strRef>
          </c:cat>
          <c:val>
            <c:numRef>
              <c:f>Sheet1!$H$18:$H$25</c:f>
              <c:numCache>
                <c:formatCode>0.00%</c:formatCode>
                <c:ptCount val="8"/>
                <c:pt idx="0">
                  <c:v>0.33800000000000063</c:v>
                </c:pt>
                <c:pt idx="1">
                  <c:v>6.5000000000000002E-2</c:v>
                </c:pt>
                <c:pt idx="2">
                  <c:v>0.10400000000000002</c:v>
                </c:pt>
                <c:pt idx="3">
                  <c:v>6.5000000000000002E-2</c:v>
                </c:pt>
                <c:pt idx="4">
                  <c:v>0.10400000000000002</c:v>
                </c:pt>
                <c:pt idx="5">
                  <c:v>0.16900000000000001</c:v>
                </c:pt>
                <c:pt idx="6">
                  <c:v>6.5000000000000002E-2</c:v>
                </c:pt>
                <c:pt idx="7">
                  <c:v>9.1000000000000025E-2</c:v>
                </c:pt>
              </c:numCache>
            </c:numRef>
          </c:val>
        </c:ser>
        <c:axId val="56649600"/>
        <c:axId val="56651136"/>
      </c:barChart>
      <c:catAx>
        <c:axId val="56649600"/>
        <c:scaling>
          <c:orientation val="minMax"/>
        </c:scaling>
        <c:axPos val="b"/>
        <c:majorTickMark val="none"/>
        <c:tickLblPos val="nextTo"/>
        <c:spPr>
          <a:ln>
            <a:solidFill>
              <a:schemeClr val="accent1"/>
            </a:solidFill>
          </a:ln>
        </c:spPr>
        <c:txPr>
          <a:bodyPr/>
          <a:lstStyle/>
          <a:p>
            <a:pPr>
              <a:defRPr sz="2000"/>
            </a:pPr>
            <a:endParaRPr lang="en-US"/>
          </a:p>
        </c:txPr>
        <c:crossAx val="56651136"/>
        <c:crosses val="autoZero"/>
        <c:auto val="1"/>
        <c:lblAlgn val="ctr"/>
        <c:lblOffset val="100"/>
      </c:catAx>
      <c:valAx>
        <c:axId val="56651136"/>
        <c:scaling>
          <c:orientation val="minMax"/>
        </c:scaling>
        <c:axPos val="l"/>
        <c:majorGridlines/>
        <c:numFmt formatCode="0.00%" sourceLinked="1"/>
        <c:majorTickMark val="none"/>
        <c:tickLblPos val="nextTo"/>
        <c:txPr>
          <a:bodyPr/>
          <a:lstStyle/>
          <a:p>
            <a:pPr>
              <a:defRPr sz="1800"/>
            </a:pPr>
            <a:endParaRPr lang="en-US"/>
          </a:p>
        </c:txPr>
        <c:crossAx val="56649600"/>
        <c:crosses val="autoZero"/>
        <c:crossBetween val="between"/>
      </c:valAx>
    </c:plotArea>
    <c:legend>
      <c:legendPos val="r"/>
      <c:layout/>
      <c:txPr>
        <a:bodyPr/>
        <a:lstStyle/>
        <a:p>
          <a:pPr>
            <a:defRPr sz="2000"/>
          </a:pPr>
          <a:endParaRPr lang="en-US"/>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9"/>
  <c:chart>
    <c:title>
      <c:tx>
        <c:rich>
          <a:bodyPr/>
          <a:lstStyle/>
          <a:p>
            <a:pPr>
              <a:defRPr/>
            </a:pPr>
            <a:r>
              <a:rPr lang="en-US"/>
              <a:t>Obstacle Detection in Bright Light</a:t>
            </a:r>
          </a:p>
        </c:rich>
      </c:tx>
      <c:layout/>
    </c:title>
    <c:plotArea>
      <c:layout/>
      <c:barChart>
        <c:barDir val="col"/>
        <c:grouping val="clustered"/>
        <c:ser>
          <c:idx val="0"/>
          <c:order val="0"/>
          <c:tx>
            <c:strRef>
              <c:f>Sheet1!$C$31</c:f>
              <c:strCache>
                <c:ptCount val="1"/>
                <c:pt idx="0">
                  <c:v>Light Obstacles Identified</c:v>
                </c:pt>
              </c:strCache>
            </c:strRef>
          </c:tx>
          <c:cat>
            <c:strRef>
              <c:f>Sheet1!$A$32:$B$43</c:f>
              <c:strCache>
                <c:ptCount val="12"/>
                <c:pt idx="0">
                  <c:v>1</c:v>
                </c:pt>
                <c:pt idx="1">
                  <c:v>1</c:v>
                </c:pt>
                <c:pt idx="2">
                  <c:v>1</c:v>
                </c:pt>
                <c:pt idx="3">
                  <c:v>1</c:v>
                </c:pt>
                <c:pt idx="4">
                  <c:v>2</c:v>
                </c:pt>
                <c:pt idx="5">
                  <c:v>2</c:v>
                </c:pt>
                <c:pt idx="6">
                  <c:v>2</c:v>
                </c:pt>
                <c:pt idx="7">
                  <c:v>2</c:v>
                </c:pt>
                <c:pt idx="8">
                  <c:v>3</c:v>
                </c:pt>
                <c:pt idx="9">
                  <c:v>3</c:v>
                </c:pt>
                <c:pt idx="10">
                  <c:v>3</c:v>
                </c:pt>
                <c:pt idx="11">
                  <c:v>3</c:v>
                </c:pt>
              </c:strCache>
            </c:strRef>
          </c:cat>
          <c:val>
            <c:numRef>
              <c:f>Sheet1!$C$32:$C$43</c:f>
              <c:numCache>
                <c:formatCode>General</c:formatCode>
                <c:ptCount val="12"/>
                <c:pt idx="0">
                  <c:v>0.5</c:v>
                </c:pt>
                <c:pt idx="1">
                  <c:v>0.70000000000000062</c:v>
                </c:pt>
                <c:pt idx="2">
                  <c:v>0.60000000000000064</c:v>
                </c:pt>
                <c:pt idx="3">
                  <c:v>0.70000000000000062</c:v>
                </c:pt>
                <c:pt idx="4">
                  <c:v>0.2</c:v>
                </c:pt>
                <c:pt idx="5">
                  <c:v>0.8</c:v>
                </c:pt>
                <c:pt idx="6">
                  <c:v>0.60000000000000064</c:v>
                </c:pt>
                <c:pt idx="7">
                  <c:v>0.4</c:v>
                </c:pt>
              </c:numCache>
            </c:numRef>
          </c:val>
        </c:ser>
        <c:ser>
          <c:idx val="1"/>
          <c:order val="1"/>
          <c:tx>
            <c:strRef>
              <c:f>Sheet1!$D$31</c:f>
              <c:strCache>
                <c:ptCount val="1"/>
                <c:pt idx="0">
                  <c:v>Dark Obstacles Identified</c:v>
                </c:pt>
              </c:strCache>
            </c:strRef>
          </c:tx>
          <c:cat>
            <c:strRef>
              <c:f>Sheet1!$A$32:$B$43</c:f>
              <c:strCache>
                <c:ptCount val="12"/>
                <c:pt idx="0">
                  <c:v>1</c:v>
                </c:pt>
                <c:pt idx="1">
                  <c:v>1</c:v>
                </c:pt>
                <c:pt idx="2">
                  <c:v>1</c:v>
                </c:pt>
                <c:pt idx="3">
                  <c:v>1</c:v>
                </c:pt>
                <c:pt idx="4">
                  <c:v>2</c:v>
                </c:pt>
                <c:pt idx="5">
                  <c:v>2</c:v>
                </c:pt>
                <c:pt idx="6">
                  <c:v>2</c:v>
                </c:pt>
                <c:pt idx="7">
                  <c:v>2</c:v>
                </c:pt>
                <c:pt idx="8">
                  <c:v>3</c:v>
                </c:pt>
                <c:pt idx="9">
                  <c:v>3</c:v>
                </c:pt>
                <c:pt idx="10">
                  <c:v>3</c:v>
                </c:pt>
                <c:pt idx="11">
                  <c:v>3</c:v>
                </c:pt>
              </c:strCache>
            </c:strRef>
          </c:cat>
          <c:val>
            <c:numRef>
              <c:f>Sheet1!$D$32:$D$43</c:f>
              <c:numCache>
                <c:formatCode>General</c:formatCode>
                <c:ptCount val="12"/>
                <c:pt idx="4">
                  <c:v>0.2</c:v>
                </c:pt>
                <c:pt idx="5">
                  <c:v>0.8</c:v>
                </c:pt>
                <c:pt idx="6">
                  <c:v>0.2</c:v>
                </c:pt>
                <c:pt idx="7">
                  <c:v>0.4</c:v>
                </c:pt>
                <c:pt idx="8">
                  <c:v>0.30000000000000032</c:v>
                </c:pt>
                <c:pt idx="9">
                  <c:v>0.60000000000000064</c:v>
                </c:pt>
                <c:pt idx="10">
                  <c:v>0.5</c:v>
                </c:pt>
                <c:pt idx="11">
                  <c:v>0.30000000000000032</c:v>
                </c:pt>
              </c:numCache>
            </c:numRef>
          </c:val>
        </c:ser>
        <c:axId val="56728960"/>
        <c:axId val="56735232"/>
      </c:barChart>
      <c:catAx>
        <c:axId val="56728960"/>
        <c:scaling>
          <c:orientation val="minMax"/>
        </c:scaling>
        <c:axPos val="b"/>
        <c:title>
          <c:tx>
            <c:rich>
              <a:bodyPr/>
              <a:lstStyle/>
              <a:p>
                <a:pPr>
                  <a:defRPr/>
                </a:pPr>
                <a:r>
                  <a:rPr lang="en-US"/>
                  <a:t>Course Number</a:t>
                </a:r>
              </a:p>
            </c:rich>
          </c:tx>
          <c:layout/>
        </c:title>
        <c:majorTickMark val="none"/>
        <c:tickLblPos val="nextTo"/>
        <c:crossAx val="56735232"/>
        <c:crosses val="autoZero"/>
        <c:auto val="1"/>
        <c:lblAlgn val="ctr"/>
        <c:lblOffset val="100"/>
      </c:catAx>
      <c:valAx>
        <c:axId val="56735232"/>
        <c:scaling>
          <c:orientation val="minMax"/>
        </c:scaling>
        <c:axPos val="l"/>
        <c:majorGridlines/>
        <c:title>
          <c:tx>
            <c:rich>
              <a:bodyPr/>
              <a:lstStyle/>
              <a:p>
                <a:pPr>
                  <a:defRPr/>
                </a:pPr>
                <a:r>
                  <a:rPr lang="en-US"/>
                  <a:t>Percent of Obstacles Detected with BrainPort</a:t>
                </a:r>
              </a:p>
            </c:rich>
          </c:tx>
          <c:layout/>
        </c:title>
        <c:numFmt formatCode="General" sourceLinked="1"/>
        <c:tickLblPos val="nextTo"/>
        <c:crossAx val="56728960"/>
        <c:crosses val="autoZero"/>
        <c:crossBetween val="between"/>
      </c:valAx>
    </c:plotArea>
    <c:legend>
      <c:legendPos val="r"/>
      <c:layout/>
      <c:txPr>
        <a:bodyPr/>
        <a:lstStyle/>
        <a:p>
          <a:pPr>
            <a:defRPr sz="11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dirty="0"/>
              <a:t>Obstacle</a:t>
            </a:r>
            <a:r>
              <a:rPr lang="en-US" baseline="0" dirty="0"/>
              <a:t> Detection in </a:t>
            </a:r>
            <a:r>
              <a:rPr lang="en-US" baseline="0" dirty="0" smtClean="0"/>
              <a:t>Dim </a:t>
            </a:r>
            <a:r>
              <a:rPr lang="en-US" baseline="0" dirty="0"/>
              <a:t>Light</a:t>
            </a:r>
            <a:endParaRPr lang="en-US" dirty="0"/>
          </a:p>
        </c:rich>
      </c:tx>
      <c:layout/>
    </c:title>
    <c:plotArea>
      <c:layout/>
      <c:barChart>
        <c:barDir val="col"/>
        <c:grouping val="clustered"/>
        <c:ser>
          <c:idx val="0"/>
          <c:order val="0"/>
          <c:tx>
            <c:v>Light Obstacles Identified</c:v>
          </c:tx>
          <c:cat>
            <c:strRef>
              <c:f>Sheet1!$A$47:$B$59</c:f>
              <c:strCache>
                <c:ptCount val="12"/>
                <c:pt idx="0">
                  <c:v>1</c:v>
                </c:pt>
                <c:pt idx="1">
                  <c:v>1</c:v>
                </c:pt>
                <c:pt idx="2">
                  <c:v>1</c:v>
                </c:pt>
                <c:pt idx="3">
                  <c:v>1</c:v>
                </c:pt>
                <c:pt idx="4">
                  <c:v>2</c:v>
                </c:pt>
                <c:pt idx="5">
                  <c:v>2</c:v>
                </c:pt>
                <c:pt idx="6">
                  <c:v>2</c:v>
                </c:pt>
                <c:pt idx="7">
                  <c:v>2</c:v>
                </c:pt>
                <c:pt idx="8">
                  <c:v>3</c:v>
                </c:pt>
                <c:pt idx="9">
                  <c:v>3</c:v>
                </c:pt>
                <c:pt idx="10">
                  <c:v>3</c:v>
                </c:pt>
                <c:pt idx="11">
                  <c:v>3</c:v>
                </c:pt>
              </c:strCache>
            </c:strRef>
          </c:cat>
          <c:val>
            <c:numRef>
              <c:f>Sheet1!$C$47:$C$59</c:f>
              <c:numCache>
                <c:formatCode>General</c:formatCode>
                <c:ptCount val="13"/>
                <c:pt idx="0">
                  <c:v>0.70000000000000062</c:v>
                </c:pt>
                <c:pt idx="1">
                  <c:v>0.60000000000000064</c:v>
                </c:pt>
                <c:pt idx="2">
                  <c:v>0.5</c:v>
                </c:pt>
                <c:pt idx="3">
                  <c:v>0.70000000000000062</c:v>
                </c:pt>
                <c:pt idx="4">
                  <c:v>0.2</c:v>
                </c:pt>
                <c:pt idx="5">
                  <c:v>0.8</c:v>
                </c:pt>
                <c:pt idx="6">
                  <c:v>0.60000000000000064</c:v>
                </c:pt>
                <c:pt idx="7">
                  <c:v>0.60000000000000064</c:v>
                </c:pt>
              </c:numCache>
            </c:numRef>
          </c:val>
        </c:ser>
        <c:ser>
          <c:idx val="1"/>
          <c:order val="1"/>
          <c:tx>
            <c:v>Dark Obstacles Identified</c:v>
          </c:tx>
          <c:cat>
            <c:strRef>
              <c:f>Sheet1!$A$47:$B$59</c:f>
              <c:strCache>
                <c:ptCount val="12"/>
                <c:pt idx="0">
                  <c:v>1</c:v>
                </c:pt>
                <c:pt idx="1">
                  <c:v>1</c:v>
                </c:pt>
                <c:pt idx="2">
                  <c:v>1</c:v>
                </c:pt>
                <c:pt idx="3">
                  <c:v>1</c:v>
                </c:pt>
                <c:pt idx="4">
                  <c:v>2</c:v>
                </c:pt>
                <c:pt idx="5">
                  <c:v>2</c:v>
                </c:pt>
                <c:pt idx="6">
                  <c:v>2</c:v>
                </c:pt>
                <c:pt idx="7">
                  <c:v>2</c:v>
                </c:pt>
                <c:pt idx="8">
                  <c:v>3</c:v>
                </c:pt>
                <c:pt idx="9">
                  <c:v>3</c:v>
                </c:pt>
                <c:pt idx="10">
                  <c:v>3</c:v>
                </c:pt>
                <c:pt idx="11">
                  <c:v>3</c:v>
                </c:pt>
              </c:strCache>
            </c:strRef>
          </c:cat>
          <c:val>
            <c:numRef>
              <c:f>Sheet1!$D$47:$D$59</c:f>
              <c:numCache>
                <c:formatCode>General</c:formatCode>
                <c:ptCount val="13"/>
                <c:pt idx="4">
                  <c:v>0.2</c:v>
                </c:pt>
                <c:pt idx="5">
                  <c:v>0.8</c:v>
                </c:pt>
                <c:pt idx="6">
                  <c:v>0.2</c:v>
                </c:pt>
                <c:pt idx="7">
                  <c:v>0.60000000000000064</c:v>
                </c:pt>
                <c:pt idx="8">
                  <c:v>0.30000000000000032</c:v>
                </c:pt>
                <c:pt idx="9">
                  <c:v>0.60000000000000064</c:v>
                </c:pt>
                <c:pt idx="10">
                  <c:v>0.4</c:v>
                </c:pt>
                <c:pt idx="11">
                  <c:v>0.70000000000000062</c:v>
                </c:pt>
              </c:numCache>
            </c:numRef>
          </c:val>
        </c:ser>
        <c:axId val="56813824"/>
        <c:axId val="56828288"/>
      </c:barChart>
      <c:catAx>
        <c:axId val="56813824"/>
        <c:scaling>
          <c:orientation val="minMax"/>
        </c:scaling>
        <c:axPos val="b"/>
        <c:title>
          <c:tx>
            <c:rich>
              <a:bodyPr/>
              <a:lstStyle/>
              <a:p>
                <a:pPr>
                  <a:defRPr/>
                </a:pPr>
                <a:r>
                  <a:rPr lang="en-US"/>
                  <a:t>Course Number</a:t>
                </a:r>
              </a:p>
            </c:rich>
          </c:tx>
          <c:layout/>
        </c:title>
        <c:majorTickMark val="none"/>
        <c:tickLblPos val="nextTo"/>
        <c:crossAx val="56828288"/>
        <c:crosses val="autoZero"/>
        <c:auto val="1"/>
        <c:lblAlgn val="ctr"/>
        <c:lblOffset val="100"/>
      </c:catAx>
      <c:valAx>
        <c:axId val="56828288"/>
        <c:scaling>
          <c:orientation val="minMax"/>
        </c:scaling>
        <c:axPos val="l"/>
        <c:majorGridlines/>
        <c:title>
          <c:tx>
            <c:rich>
              <a:bodyPr/>
              <a:lstStyle/>
              <a:p>
                <a:pPr>
                  <a:defRPr/>
                </a:pPr>
                <a:r>
                  <a:rPr lang="en-US" dirty="0"/>
                  <a:t>Percent of Obstacles Detected with </a:t>
                </a:r>
                <a:r>
                  <a:rPr lang="en-US" dirty="0" err="1"/>
                  <a:t>BrainPort</a:t>
                </a:r>
                <a:endParaRPr lang="en-US" dirty="0"/>
              </a:p>
            </c:rich>
          </c:tx>
          <c:layout/>
        </c:title>
        <c:numFmt formatCode="General" sourceLinked="1"/>
        <c:tickLblPos val="nextTo"/>
        <c:crossAx val="56813824"/>
        <c:crosses val="autoZero"/>
        <c:crossBetween val="between"/>
      </c:valAx>
    </c:plotArea>
    <c:legend>
      <c:legendPos val="r"/>
      <c:layout/>
      <c:txPr>
        <a:bodyPr/>
        <a:lstStyle/>
        <a:p>
          <a:pPr>
            <a:defRPr sz="1200" b="1"/>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DBD1A-10E0-4C6A-A779-AA0954EF9CA8}" type="datetimeFigureOut">
              <a:rPr lang="en-US" smtClean="0"/>
              <a:pPr/>
              <a:t>7/15/2013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A426E-9BF6-45AE-9EA0-8FCD587D63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 sense of how difficult it can be for a blind person to simply walk</a:t>
            </a:r>
            <a:r>
              <a:rPr lang="en-US" baseline="0" dirty="0" smtClean="0"/>
              <a:t> down a hallway, let alone navigate through a space to a desired destination</a:t>
            </a:r>
            <a:r>
              <a:rPr lang="en-US" dirty="0" smtClean="0"/>
              <a:t>, I am going to show you</a:t>
            </a:r>
            <a:r>
              <a:rPr lang="en-US" baseline="0" dirty="0" smtClean="0"/>
              <a:t> a video of a person who has been deprived of their cane and is using the BrainPort vision device to walk for the first time.  I will then show you how this improved after several hours of training. If you want to make a device that is useful for navigation, you need to watch the blind or low vision person trying to get around. It is not pleasant, it can be awkward, too but it is necessary to understand the issues before you can try to solve them.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this is an area that needs further exploration.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latter is likely to decrease over time with the increasing prevalence of computer based devices in our culture. </a:t>
            </a:r>
          </a:p>
          <a:p>
            <a:r>
              <a:rPr lang="en-US" dirty="0" smtClean="0"/>
              <a:t>Keep in mind that many people</a:t>
            </a:r>
            <a:r>
              <a:rPr lang="en-US" baseline="0" dirty="0" smtClean="0"/>
              <a:t> with acquired blindness are elderly!</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problems with blind an low vision aids is that many are special purpose. For example, you might have a GPS, a bar code reader and a color </a:t>
            </a:r>
            <a:r>
              <a:rPr lang="en-US" baseline="0" dirty="0" err="1" smtClean="0"/>
              <a:t>detecotor</a:t>
            </a:r>
            <a:r>
              <a:rPr lang="en-US" baseline="0" dirty="0" smtClean="0"/>
              <a:t>. Both work very well, are accurate and small. However, their use throughout the day requires that they both be carried around.   The iPhone has been a complete game changer for low vision and blind applications. Our blind subjects tell us that having one small device with multiple </a:t>
            </a:r>
            <a:r>
              <a:rPr lang="en-US" baseline="0" dirty="0" err="1" smtClean="0"/>
              <a:t>funcitons</a:t>
            </a:r>
            <a:r>
              <a:rPr lang="en-US" baseline="0" dirty="0" smtClean="0"/>
              <a:t> is preferable. The disadvantage, or </a:t>
            </a:r>
            <a:r>
              <a:rPr lang="en-US" baseline="0" dirty="0" err="1" smtClean="0"/>
              <a:t>percieved</a:t>
            </a:r>
            <a:r>
              <a:rPr lang="en-US" baseline="0" dirty="0" smtClean="0"/>
              <a:t> disadvantage, is that it may not </a:t>
            </a:r>
            <a:r>
              <a:rPr lang="en-US" baseline="0" dirty="0" err="1" smtClean="0"/>
              <a:t>functiona</a:t>
            </a:r>
            <a:r>
              <a:rPr lang="en-US" baseline="0" dirty="0" smtClean="0"/>
              <a:t> as well as a task specific device. The other very good thing about the iPhone is that it is “expandable”, meaning that the interface is dynamic, that new applications and functions can be added over time. This fluidity is a really attractive component. The other good thing about this device is it is the same device that sighted people are using , too.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f currently used (%using the device) </a:t>
            </a:r>
          </a:p>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any device currently or ever used (% of all devices). </a:t>
            </a:r>
            <a:endParaRPr kumimoji="0" lang="en-US" sz="1800" b="0" i="0" u="none" strike="noStrike" cap="none" normalizeH="0" baseline="0" dirty="0" smtClean="0">
              <a:ln>
                <a:noFill/>
              </a:ln>
              <a:solidFill>
                <a:schemeClr val="tx1"/>
              </a:solidFill>
              <a:effectLst/>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wanted to know what types of improvements the blind would like to see in existing assistive devices. 57.1% wanted devices that were more “blind friendly”, again suggesting that iterative design changes using actual blind persons in focus groups are needed among device developers.  Closely following at 42.9% was a desire to have more consistent and reliable devices. </a:t>
            </a:r>
          </a:p>
          <a:p>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823792-2247-42F4-ADC3-029B27A73E56}"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recent study conducted by investigators at the JHU Wilmer Eye Institute indicated that 38 physicians at low vision rehabilitation centers nationwide were no better than chance when predicting the success of low vision rehabilitation outcomes relative to their patients’ reports of visual function changes [5].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LOVIT trial showed that low vision patients benefit from additional follow-up after in-office low vision rehabilitation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9C61FF5-93F1-4E49-BCCA-66DF721785C4}"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your stakeholders become the </a:t>
            </a:r>
            <a:r>
              <a:rPr lang="en-US" baseline="0" dirty="0" err="1" smtClean="0"/>
              <a:t>clinicans</a:t>
            </a:r>
            <a:r>
              <a:rPr lang="en-US" baseline="0" dirty="0" smtClean="0"/>
              <a:t> and LVOT/OT/O&amp;M specialists.</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reality is that</a:t>
            </a:r>
            <a:r>
              <a:rPr lang="en-US" baseline="0" dirty="0" smtClean="0"/>
              <a:t> less than 50% of the blind population is gainfully employed. And, fewer are blind with unlimited resources. Many are elderly and live on fixed incomes with high expenses for medications and physician bills.  Therefore, careful consideration must be paid to what it will cost to manufacture and distribute/market your product or device.  One of the main reasons  that low vision services are not more effective is because, in this country, low vision devices are not covered by insurance. In our low vision service, less than half of the subjects will follow through with low vision rehabilitation if they have to pay out of pocket for their own low vision aids. Joan </a:t>
            </a:r>
            <a:r>
              <a:rPr lang="en-US" baseline="0" dirty="0" err="1" smtClean="0"/>
              <a:t>Stelmak</a:t>
            </a:r>
            <a:r>
              <a:rPr lang="en-US" baseline="0" dirty="0" smtClean="0"/>
              <a:t> found similar results in her Low Vision Rehab survey among a VAMC population.  These are not expensive, generally a few hundred to few thousand dollars for a CCTV.   </a:t>
            </a:r>
          </a:p>
          <a:p>
            <a:r>
              <a:rPr lang="en-US" baseline="0" dirty="0" smtClean="0"/>
              <a:t>Your stakeholder here becomes CMS/the government and insurance companies.  You will have to think about proving the benefit of your device in order to justify the payment. For example, will your device allow people to walk more safely and reduce the risk of fall accidents? A broken hip costs, on average, about $80,000 to fix.   If you can prove that your device will reduce the number of hip fractures in the blind, then you might have a chance. The accountants do not really care about humanitarian causes. Other stakeholders here become the caregiver, as they may be the person paying for the device, the clinician who might recommend the device and the </a:t>
            </a:r>
            <a:r>
              <a:rPr lang="en-US" baseline="0" dirty="0" err="1" smtClean="0"/>
              <a:t>manufactuers</a:t>
            </a:r>
            <a:r>
              <a:rPr lang="en-US" baseline="0" dirty="0" smtClean="0"/>
              <a:t>, with whom you must work to keep your overhead low.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E5083-1E3D-45B8-B875-E8CC8B6DCCA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goal is to provide you some insights into what the blind community </a:t>
            </a:r>
            <a:r>
              <a:rPr lang="en-US" dirty="0" err="1" smtClean="0"/>
              <a:t>percieves</a:t>
            </a:r>
            <a:r>
              <a:rPr lang="en-US" dirty="0" smtClean="0"/>
              <a:t> as gaps in current technology. </a:t>
            </a:r>
            <a:r>
              <a:rPr lang="en-US" baseline="0" dirty="0" smtClean="0"/>
              <a:t>I will share with you today their perceptions of how they are and are not being served by existing blind technologies.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the best of our knowledge, this is the only questionnaire which uses demographic information combined with attitudes regarding technology to glean insight into how assistive vision devices are being used by the blind community</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a:t>
            </a:r>
            <a:r>
              <a:rPr lang="en-US" baseline="0" dirty="0" smtClean="0"/>
              <a:t> in mind that just because you are blind, you are not uneducated. Many persons who are blind , arrived at this condition later in life.  It is more rare to find an older congenitally blind person who has completed their education at the graduate level, but they do exist. While the aged </a:t>
            </a:r>
            <a:r>
              <a:rPr lang="en-US" baseline="0" dirty="0" err="1" smtClean="0"/>
              <a:t>perinatal</a:t>
            </a:r>
            <a:r>
              <a:rPr lang="en-US" baseline="0" dirty="0" smtClean="0"/>
              <a:t> blind are the most adapted to their condition, technology during their educational years did not really exist. </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Our blind cohort</a:t>
            </a:r>
            <a:r>
              <a:rPr lang="en-US" sz="1200" baseline="0" dirty="0" smtClean="0"/>
              <a:t> seemed to exercise more than the general population.</a:t>
            </a:r>
          </a:p>
          <a:p>
            <a:endParaRPr lang="en-US" sz="1200" baseline="0" dirty="0" smtClean="0"/>
          </a:p>
          <a:p>
            <a:r>
              <a:rPr lang="en-US" sz="1200" dirty="0" smtClean="0"/>
              <a:t>We found no correlation between duration of blindness,  education, self-reported health status and exercise</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Firstly, while some people certainly are “holed up” in their homes (and many times these</a:t>
            </a:r>
            <a:r>
              <a:rPr lang="en-US" baseline="0" dirty="0" smtClean="0"/>
              <a:t> are the folks who have not had adequate training or are newly blind and still very scared), nearly half are leaving the house more than once per day.  We found this to be surprising.</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busy slide, but it is important. </a:t>
            </a:r>
            <a:endParaRPr lang="en-US" baseline="0" dirty="0" smtClean="0"/>
          </a:p>
          <a:p>
            <a:endParaRPr lang="en-US" baseline="0" dirty="0" smtClean="0"/>
          </a:p>
          <a:p>
            <a:r>
              <a:rPr lang="en-US" baseline="0" dirty="0" smtClean="0"/>
              <a:t>Things to take home about the activities:</a:t>
            </a:r>
          </a:p>
          <a:p>
            <a:r>
              <a:rPr lang="en-US" baseline="0" dirty="0" smtClean="0"/>
              <a:t>Daily: </a:t>
            </a:r>
            <a:r>
              <a:rPr lang="en-US" baseline="0" dirty="0" err="1" smtClean="0"/>
              <a:t>prparing</a:t>
            </a:r>
            <a:r>
              <a:rPr lang="en-US" baseline="0" dirty="0" smtClean="0"/>
              <a:t> meals, doing dishes, indoor chores and working- </a:t>
            </a:r>
            <a:r>
              <a:rPr lang="en-US" baseline="0" dirty="0" err="1" smtClean="0"/>
              <a:t>farily</a:t>
            </a:r>
            <a:r>
              <a:rPr lang="en-US" baseline="0" dirty="0" smtClean="0"/>
              <a:t> common. </a:t>
            </a:r>
          </a:p>
          <a:p>
            <a:r>
              <a:rPr lang="en-US" baseline="0" dirty="0" smtClean="0"/>
              <a:t>Weekly: Grocery shopping, religious services, eating out, doctors, social or cultural events</a:t>
            </a:r>
          </a:p>
          <a:p>
            <a:r>
              <a:rPr lang="en-US" baseline="0" dirty="0" smtClean="0"/>
              <a:t>Never: sporting events, outdoor chores</a:t>
            </a:r>
          </a:p>
          <a:p>
            <a:r>
              <a:rPr lang="en-US" baseline="0" dirty="0" smtClean="0"/>
              <a:t>It is always interesting to ask—why don’t you engage in X. Is it because you can’t or you don’t want to?</a:t>
            </a:r>
          </a:p>
          <a:p>
            <a:r>
              <a:rPr lang="en-US" baseline="0" dirty="0" smtClean="0"/>
              <a:t>Understanding how they spend their time is a critical factor in designing meaningful technologies.</a:t>
            </a:r>
          </a:p>
          <a:p>
            <a:endParaRPr lang="en-US" baseline="0" dirty="0" smtClean="0"/>
          </a:p>
        </p:txBody>
      </p:sp>
      <p:sp>
        <p:nvSpPr>
          <p:cNvPr id="4" name="Slide Number Placeholder 3"/>
          <p:cNvSpPr>
            <a:spLocks noGrp="1"/>
          </p:cNvSpPr>
          <p:nvPr>
            <p:ph type="sldNum" sz="quarter" idx="10"/>
          </p:nvPr>
        </p:nvSpPr>
        <p:spPr/>
        <p:txBody>
          <a:bodyPr/>
          <a:lstStyle/>
          <a:p>
            <a:fld id="{866A426E-9BF6-45AE-9EA0-8FCD587D6327}"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research subjects are particularly</a:t>
            </a:r>
            <a:r>
              <a:rPr lang="en-US" baseline="0" dirty="0" smtClean="0"/>
              <a:t> independent. This may reflect their being a group that is overall more adventurous and are early adopters of technology. Many travel domestically and internationally on their own.  Additional subjects should be studied to see if these numbers are representative of the blind community at large.  However, it is clear that there is heavy reliance on mass transit, taxis, driving services for general transportation needs. Federal and state cuts to transportation services have hit this group particularly hard.  </a:t>
            </a:r>
          </a:p>
          <a:p>
            <a:r>
              <a:rPr lang="en-US" baseline="0" dirty="0" smtClean="0"/>
              <a:t>There is a need for non-text identification to aid in traveling (bus stop signs, airport navigation)</a:t>
            </a:r>
            <a:endParaRPr lang="en-US" dirty="0"/>
          </a:p>
        </p:txBody>
      </p:sp>
      <p:sp>
        <p:nvSpPr>
          <p:cNvPr id="4" name="Slide Number Placeholder 3"/>
          <p:cNvSpPr>
            <a:spLocks noGrp="1"/>
          </p:cNvSpPr>
          <p:nvPr>
            <p:ph type="sldNum" sz="quarter" idx="10"/>
          </p:nvPr>
        </p:nvSpPr>
        <p:spPr/>
        <p:txBody>
          <a:bodyPr/>
          <a:lstStyle/>
          <a:p>
            <a:fld id="{866A426E-9BF6-45AE-9EA0-8FCD587D632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0BCCB-D764-42DB-81E2-B57F7CEBB93C}"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0BCCB-D764-42DB-81E2-B57F7CEBB93C}"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0BCCB-D764-42DB-81E2-B57F7CEBB93C}"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0BCCB-D764-42DB-81E2-B57F7CEBB93C}"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0BCCB-D764-42DB-81E2-B57F7CEBB93C}"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0BCCB-D764-42DB-81E2-B57F7CEBB93C}"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0BCCB-D764-42DB-81E2-B57F7CEBB93C}" type="datetimeFigureOut">
              <a:rPr lang="en-US" smtClean="0"/>
              <a:pPr/>
              <a:t>7/15/2013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0BCCB-D764-42DB-81E2-B57F7CEBB93C}" type="datetimeFigureOut">
              <a:rPr lang="en-US" smtClean="0"/>
              <a:pPr/>
              <a:t>7/15/2013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0BCCB-D764-42DB-81E2-B57F7CEBB93C}" type="datetimeFigureOut">
              <a:rPr lang="en-US" smtClean="0"/>
              <a:pPr/>
              <a:t>7/15/2013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0BCCB-D764-42DB-81E2-B57F7CEBB93C}"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0BCCB-D764-42DB-81E2-B57F7CEBB93C}"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085A8-8F02-4A58-8581-A77563D58A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0BCCB-D764-42DB-81E2-B57F7CEBB93C}" type="datetimeFigureOut">
              <a:rPr lang="en-US" smtClean="0"/>
              <a:pPr/>
              <a:t>7/15/2013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085A8-8F02-4A58-8581-A77563D58A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6N_D63818zqmOM&amp;tbnid=HUeDCGmKBt_wGM:&amp;ved=0CAUQjRw&amp;url=http://www.pbase.com/csw62/image/52234769&amp;ei=CwziUbO1OMvryAHKh4G4Bw&amp;bvm=bv.48705608,d.aWc&amp;psig=AFQjCNExYialZ9kN84i-vZDxLktGv2Xjkg&amp;ust=1373855012708587"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m/url?sa=i&amp;rct=j&amp;q=&amp;esrc=s&amp;frm=1&amp;source=images&amp;cd=&amp;cad=rja&amp;docid=M6v-aTTDGavhqM&amp;tbnid=MUxyZLgKsm1ITM:&amp;ved=0CAUQjRw&amp;url=https://secure2.convio.net/psb/site/Ecommerce/1346968975?VIEW_PRODUCT=true&amp;product_id=9341&amp;store_id=1101&amp;ei=cAziUYeCHKHVyAGwmoHQBw&amp;bvm=bv.48705608,d.aWc&amp;psig=AFQjCNG-uTmXZvH7sfgTjvHfHWd20g6TzA&amp;ust=137385518471389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file:///C:\Documents%20and%20Settings\nauxac\Data\foxcenterlectureMay\MVI_5548obstacle.mpg" TargetMode="External"/><Relationship Id="rId6" Type="http://schemas.openxmlformats.org/officeDocument/2006/relationships/image" Target="../media/image19.png"/><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Zc4s6SNexiStXM&amp;tbnid=OwNrxFcfo9GlCM:&amp;ved=0CAUQjRw&amp;url=http://photo.net/portraits-and-fashion-photography-forum/006jhf&amp;ei=yQviUfqBMqLcyQGboYD4Cw&amp;bvm=bv.48705608,d.aWc&amp;psig=AFQjCNExYialZ9kN84i-vZDxLktGv2Xjkg&amp;ust=137385501270858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229600" cy="990600"/>
          </a:xfrm>
        </p:spPr>
        <p:txBody>
          <a:bodyPr>
            <a:normAutofit fontScale="90000"/>
          </a:bodyPr>
          <a:lstStyle/>
          <a:p>
            <a:r>
              <a:rPr lang="en-US" sz="4000" dirty="0" smtClean="0">
                <a:solidFill>
                  <a:srgbClr val="FFC000"/>
                </a:solidFill>
                <a:latin typeface="+mn-lt"/>
              </a:rPr>
              <a:t>Gaps </a:t>
            </a:r>
            <a:r>
              <a:rPr lang="en-US" sz="3600" dirty="0" smtClean="0">
                <a:solidFill>
                  <a:srgbClr val="FFC000"/>
                </a:solidFill>
                <a:latin typeface="+mn-lt"/>
              </a:rPr>
              <a:t>in AssistiveTechnology for the Blind: Understanding the Needs of the Disabled</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295400" y="3200400"/>
            <a:ext cx="6400800" cy="2286000"/>
          </a:xfrm>
        </p:spPr>
        <p:txBody>
          <a:bodyPr>
            <a:normAutofit/>
          </a:bodyPr>
          <a:lstStyle/>
          <a:p>
            <a:r>
              <a:rPr lang="en-US" b="1" dirty="0" smtClean="0">
                <a:solidFill>
                  <a:schemeClr val="tx1"/>
                </a:solidFill>
              </a:rPr>
              <a:t>Amy C. Nau, O.D., F.A.A.O</a:t>
            </a:r>
          </a:p>
          <a:p>
            <a:r>
              <a:rPr lang="en-US" sz="2200" b="1" dirty="0" smtClean="0"/>
              <a:t>University of Pittsburgh</a:t>
            </a:r>
          </a:p>
          <a:p>
            <a:r>
              <a:rPr lang="en-US" sz="2200" b="1" dirty="0" smtClean="0"/>
              <a:t>UPMC Eye Center</a:t>
            </a:r>
          </a:p>
          <a:p>
            <a:r>
              <a:rPr lang="en-US" sz="2200" b="1" dirty="0" smtClean="0"/>
              <a:t>McGowan Institute for Regenerative Medicine</a:t>
            </a:r>
          </a:p>
          <a:p>
            <a:r>
              <a:rPr lang="en-US" sz="2200" b="1" dirty="0" smtClean="0"/>
              <a:t>Fox Center for Vision Restoration</a:t>
            </a:r>
            <a:endParaRPr lang="en-US" sz="2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38200"/>
          </a:xfrm>
        </p:spPr>
        <p:txBody>
          <a:bodyPr/>
          <a:lstStyle/>
          <a:p>
            <a:r>
              <a:rPr lang="en-US" dirty="0" smtClean="0">
                <a:solidFill>
                  <a:srgbClr val="FFFF00"/>
                </a:solidFill>
              </a:rPr>
              <a:t>Methods</a:t>
            </a:r>
            <a:endParaRPr lang="en-US" dirty="0">
              <a:solidFill>
                <a:srgbClr val="FFFF00"/>
              </a:solidFill>
            </a:endParaRPr>
          </a:p>
        </p:txBody>
      </p:sp>
      <p:sp>
        <p:nvSpPr>
          <p:cNvPr id="3" name="Text Placeholder 2"/>
          <p:cNvSpPr>
            <a:spLocks noGrp="1"/>
          </p:cNvSpPr>
          <p:nvPr>
            <p:ph idx="1"/>
          </p:nvPr>
        </p:nvSpPr>
        <p:spPr>
          <a:xfrm>
            <a:off x="914400" y="838200"/>
            <a:ext cx="7772400" cy="4572000"/>
          </a:xfrm>
        </p:spPr>
        <p:txBody>
          <a:bodyPr>
            <a:normAutofit/>
          </a:bodyPr>
          <a:lstStyle/>
          <a:p>
            <a:r>
              <a:rPr lang="en-US" sz="2800" dirty="0" smtClean="0"/>
              <a:t>Single center, cross sectional telephone survey</a:t>
            </a:r>
          </a:p>
          <a:p>
            <a:r>
              <a:rPr lang="en-US" sz="2800" dirty="0" smtClean="0"/>
              <a:t>114 mixed, open ended questions</a:t>
            </a:r>
          </a:p>
          <a:p>
            <a:pPr>
              <a:buNone/>
            </a:pPr>
            <a:r>
              <a:rPr lang="en-US" b="1" dirty="0" smtClean="0"/>
              <a:t>                   </a:t>
            </a:r>
          </a:p>
          <a:p>
            <a:pPr>
              <a:buNone/>
            </a:pPr>
            <a:r>
              <a:rPr lang="en-US" dirty="0" smtClean="0"/>
              <a:t>	</a:t>
            </a:r>
            <a:endParaRPr lang="en-US" dirty="0"/>
          </a:p>
        </p:txBody>
      </p:sp>
      <p:sp>
        <p:nvSpPr>
          <p:cNvPr id="4" name="Rectangle 3"/>
          <p:cNvSpPr/>
          <p:nvPr/>
        </p:nvSpPr>
        <p:spPr>
          <a:xfrm>
            <a:off x="609600" y="2209800"/>
            <a:ext cx="3429000" cy="175260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Demographics</a:t>
            </a:r>
          </a:p>
          <a:p>
            <a:pPr algn="ctr"/>
            <a:r>
              <a:rPr lang="en-US" dirty="0" smtClean="0">
                <a:solidFill>
                  <a:schemeClr val="tx1"/>
                </a:solidFill>
              </a:rPr>
              <a:t>Nature of blindness</a:t>
            </a:r>
          </a:p>
          <a:p>
            <a:pPr algn="ctr"/>
            <a:r>
              <a:rPr lang="en-US" dirty="0" smtClean="0">
                <a:solidFill>
                  <a:schemeClr val="tx1"/>
                </a:solidFill>
              </a:rPr>
              <a:t>Education</a:t>
            </a:r>
          </a:p>
          <a:p>
            <a:pPr algn="ctr"/>
            <a:r>
              <a:rPr lang="en-US" dirty="0" smtClean="0">
                <a:solidFill>
                  <a:schemeClr val="tx1"/>
                </a:solidFill>
              </a:rPr>
              <a:t>Health status</a:t>
            </a:r>
          </a:p>
          <a:p>
            <a:pPr algn="ctr"/>
            <a:r>
              <a:rPr lang="en-US" dirty="0" smtClean="0">
                <a:solidFill>
                  <a:schemeClr val="tx1"/>
                </a:solidFill>
              </a:rPr>
              <a:t>Exercise status</a:t>
            </a:r>
          </a:p>
          <a:p>
            <a:pPr algn="ctr"/>
            <a:r>
              <a:rPr lang="en-US" dirty="0" smtClean="0">
                <a:solidFill>
                  <a:schemeClr val="tx1"/>
                </a:solidFill>
              </a:rPr>
              <a:t>Living situation</a:t>
            </a:r>
          </a:p>
        </p:txBody>
      </p:sp>
      <p:sp>
        <p:nvSpPr>
          <p:cNvPr id="5" name="Rectangle 4"/>
          <p:cNvSpPr/>
          <p:nvPr/>
        </p:nvSpPr>
        <p:spPr>
          <a:xfrm>
            <a:off x="685800" y="4572000"/>
            <a:ext cx="3429000" cy="1752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Adaptation to Blindness</a:t>
            </a:r>
          </a:p>
          <a:p>
            <a:pPr algn="ctr"/>
            <a:r>
              <a:rPr lang="en-US" sz="2000" dirty="0" smtClean="0">
                <a:solidFill>
                  <a:schemeClr val="tx1"/>
                </a:solidFill>
              </a:rPr>
              <a:t>Use of other senses</a:t>
            </a:r>
          </a:p>
          <a:p>
            <a:pPr algn="ctr"/>
            <a:r>
              <a:rPr lang="en-US" sz="2000" dirty="0" smtClean="0">
                <a:solidFill>
                  <a:schemeClr val="tx1"/>
                </a:solidFill>
              </a:rPr>
              <a:t>Methods to compensate</a:t>
            </a:r>
          </a:p>
          <a:p>
            <a:pPr algn="ctr"/>
            <a:r>
              <a:rPr lang="en-US" sz="2000" dirty="0" smtClean="0">
                <a:solidFill>
                  <a:schemeClr val="tx1"/>
                </a:solidFill>
              </a:rPr>
              <a:t>+/- aspects of AD </a:t>
            </a:r>
            <a:endParaRPr lang="en-US" sz="2000" dirty="0">
              <a:solidFill>
                <a:schemeClr val="tx1"/>
              </a:solidFill>
            </a:endParaRPr>
          </a:p>
        </p:txBody>
      </p:sp>
      <p:sp>
        <p:nvSpPr>
          <p:cNvPr id="6" name="Rectangle 5"/>
          <p:cNvSpPr/>
          <p:nvPr/>
        </p:nvSpPr>
        <p:spPr>
          <a:xfrm>
            <a:off x="4876800" y="4724400"/>
            <a:ext cx="3429000" cy="1752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Gaps in Current Technology</a:t>
            </a:r>
          </a:p>
          <a:p>
            <a:pPr algn="ctr"/>
            <a:r>
              <a:rPr lang="en-US" sz="2000" dirty="0" smtClean="0">
                <a:solidFill>
                  <a:schemeClr val="tx1"/>
                </a:solidFill>
              </a:rPr>
              <a:t>Ability to adapt to novel AD</a:t>
            </a:r>
          </a:p>
          <a:p>
            <a:pPr algn="ctr"/>
            <a:r>
              <a:rPr lang="en-US" sz="2000" dirty="0" smtClean="0">
                <a:solidFill>
                  <a:schemeClr val="tx1"/>
                </a:solidFill>
              </a:rPr>
              <a:t>Wish lists for future AD</a:t>
            </a:r>
          </a:p>
          <a:p>
            <a:pPr algn="ctr"/>
            <a:endParaRPr lang="en-US" dirty="0">
              <a:solidFill>
                <a:schemeClr val="tx1"/>
              </a:solidFill>
            </a:endParaRPr>
          </a:p>
        </p:txBody>
      </p:sp>
      <p:sp>
        <p:nvSpPr>
          <p:cNvPr id="7" name="Rectangle 6"/>
          <p:cNvSpPr/>
          <p:nvPr/>
        </p:nvSpPr>
        <p:spPr>
          <a:xfrm>
            <a:off x="4876800" y="2057400"/>
            <a:ext cx="3429000"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Activities of Daily Living</a:t>
            </a:r>
          </a:p>
          <a:p>
            <a:pPr algn="ctr"/>
            <a:r>
              <a:rPr lang="en-US" sz="2000" dirty="0" smtClean="0">
                <a:solidFill>
                  <a:schemeClr val="tx1"/>
                </a:solidFill>
              </a:rPr>
              <a:t>Ability to perform activities as relate to blindness</a:t>
            </a:r>
          </a:p>
          <a:p>
            <a:pPr algn="ctr"/>
            <a:r>
              <a:rPr lang="en-US" sz="2000" dirty="0" smtClean="0">
                <a:solidFill>
                  <a:schemeClr val="tx1"/>
                </a:solidFill>
              </a:rPr>
              <a:t>Self –reported level of </a:t>
            </a:r>
            <a:r>
              <a:rPr lang="en-US" dirty="0" smtClean="0">
                <a:solidFill>
                  <a:schemeClr val="tx1"/>
                </a:solidFill>
              </a:rPr>
              <a:t>independence</a:t>
            </a:r>
            <a:endParaRPr lang="en-US" sz="2000" dirty="0" smtClean="0">
              <a:solidFill>
                <a:schemeClr val="tx1"/>
              </a:solidFill>
            </a:endParaRPr>
          </a:p>
          <a:p>
            <a:pPr algn="ctr"/>
            <a:r>
              <a:rPr lang="en-US" sz="2000" dirty="0" smtClean="0">
                <a:solidFill>
                  <a:schemeClr val="tx1"/>
                </a:solidFill>
              </a:rPr>
              <a:t>Work/Recreation</a:t>
            </a:r>
          </a:p>
          <a:p>
            <a:pPr algn="ct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rPr>
              <a:t>Subjects</a:t>
            </a:r>
            <a:endParaRPr lang="en-US" sz="4400" dirty="0">
              <a:solidFill>
                <a:srgbClr val="FFFF00"/>
              </a:solidFill>
            </a:endParaRPr>
          </a:p>
        </p:txBody>
      </p:sp>
      <p:sp>
        <p:nvSpPr>
          <p:cNvPr id="3" name="Text Placeholder 2"/>
          <p:cNvSpPr>
            <a:spLocks noGrp="1"/>
          </p:cNvSpPr>
          <p:nvPr>
            <p:ph type="body" sz="half" idx="2"/>
          </p:nvPr>
        </p:nvSpPr>
        <p:spPr>
          <a:xfrm>
            <a:off x="533400" y="1600200"/>
            <a:ext cx="2895600" cy="4495800"/>
          </a:xfrm>
        </p:spPr>
        <p:txBody>
          <a:bodyPr>
            <a:normAutofit lnSpcReduction="10000"/>
          </a:bodyPr>
          <a:lstStyle/>
          <a:p>
            <a:r>
              <a:rPr lang="en-US" sz="2400" dirty="0" smtClean="0"/>
              <a:t>Recruited from SS Lab research registry</a:t>
            </a:r>
          </a:p>
          <a:p>
            <a:endParaRPr lang="en-US" sz="2400" dirty="0" smtClean="0"/>
          </a:p>
          <a:p>
            <a:r>
              <a:rPr lang="en-US" sz="2400" b="1" dirty="0" smtClean="0"/>
              <a:t>n=76</a:t>
            </a:r>
            <a:r>
              <a:rPr lang="en-US" sz="2400" dirty="0" smtClean="0"/>
              <a:t> blind male and female adult subjects (LP or worse bilaterally from any cause)</a:t>
            </a:r>
          </a:p>
          <a:p>
            <a:endParaRPr lang="en-US" sz="2400" dirty="0" smtClean="0"/>
          </a:p>
          <a:p>
            <a:r>
              <a:rPr lang="en-US" sz="2400" dirty="0" smtClean="0"/>
              <a:t>Average age 52.3years (range 20-80 years)</a:t>
            </a:r>
          </a:p>
          <a:p>
            <a:endParaRPr lang="en-US" sz="2000" dirty="0"/>
          </a:p>
        </p:txBody>
      </p:sp>
      <p:graphicFrame>
        <p:nvGraphicFramePr>
          <p:cNvPr id="4" name="Chart 3"/>
          <p:cNvGraphicFramePr/>
          <p:nvPr/>
        </p:nvGraphicFramePr>
        <p:xfrm>
          <a:off x="3276600" y="1371600"/>
          <a:ext cx="5334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Results  </a:t>
            </a:r>
            <a:br>
              <a:rPr lang="en-US" dirty="0" smtClean="0">
                <a:solidFill>
                  <a:srgbClr val="FFFF00"/>
                </a:solidFill>
              </a:rPr>
            </a:br>
            <a:r>
              <a:rPr lang="en-US" dirty="0" smtClean="0">
                <a:solidFill>
                  <a:srgbClr val="FFFF00"/>
                </a:solidFill>
              </a:rPr>
              <a:t>Educational Attainment</a:t>
            </a:r>
            <a:endParaRPr lang="en-US" dirty="0">
              <a:solidFill>
                <a:srgbClr val="FFFF00"/>
              </a:solidFill>
            </a:endParaRPr>
          </a:p>
        </p:txBody>
      </p:sp>
      <p:sp>
        <p:nvSpPr>
          <p:cNvPr id="3" name="Content Placeholder 2"/>
          <p:cNvSpPr>
            <a:spLocks noGrp="1"/>
          </p:cNvSpPr>
          <p:nvPr>
            <p:ph sz="half" idx="2"/>
          </p:nvPr>
        </p:nvSpPr>
        <p:spPr/>
        <p:txBody>
          <a:bodyPr>
            <a:normAutofit/>
          </a:bodyPr>
          <a:lstStyle/>
          <a:p>
            <a:endParaRPr lang="en-US" sz="11200" dirty="0" smtClean="0">
              <a:solidFill>
                <a:schemeClr val="bg2">
                  <a:lumMod val="25000"/>
                </a:schemeClr>
              </a:solidFill>
            </a:endParaRPr>
          </a:p>
          <a:p>
            <a:endParaRPr lang="en-US" sz="11200" dirty="0">
              <a:solidFill>
                <a:schemeClr val="bg2">
                  <a:lumMod val="25000"/>
                </a:schemeClr>
              </a:solidFill>
            </a:endParaRPr>
          </a:p>
          <a:p>
            <a:endParaRPr lang="en-US" sz="11200" dirty="0" smtClean="0">
              <a:solidFill>
                <a:schemeClr val="bg2">
                  <a:lumMod val="25000"/>
                </a:schemeClr>
              </a:solidFill>
            </a:endParaRPr>
          </a:p>
          <a:p>
            <a:endParaRPr lang="en-US" sz="11200" dirty="0">
              <a:solidFill>
                <a:schemeClr val="bg2">
                  <a:lumMod val="25000"/>
                </a:schemeClr>
              </a:solidFill>
            </a:endParaRPr>
          </a:p>
          <a:p>
            <a:endParaRPr lang="en-US" sz="11200" dirty="0" smtClean="0">
              <a:solidFill>
                <a:schemeClr val="bg2">
                  <a:lumMod val="25000"/>
                </a:schemeClr>
              </a:solidFill>
            </a:endParaRPr>
          </a:p>
          <a:p>
            <a:endParaRPr lang="en-US" sz="11200" dirty="0">
              <a:solidFill>
                <a:schemeClr val="bg2">
                  <a:lumMod val="25000"/>
                </a:schemeClr>
              </a:solidFill>
            </a:endParaRPr>
          </a:p>
          <a:p>
            <a:endParaRPr lang="en-US" sz="11200" dirty="0" smtClean="0">
              <a:solidFill>
                <a:schemeClr val="bg2">
                  <a:lumMod val="25000"/>
                </a:schemeClr>
              </a:solidFill>
            </a:endParaRPr>
          </a:p>
          <a:p>
            <a:endParaRPr lang="en-US" dirty="0" smtClean="0"/>
          </a:p>
          <a:p>
            <a:endParaRPr lang="en-US" dirty="0" smtClean="0"/>
          </a:p>
          <a:p>
            <a:endParaRPr lang="en-US" dirty="0"/>
          </a:p>
        </p:txBody>
      </p:sp>
      <p:sp>
        <p:nvSpPr>
          <p:cNvPr id="11" name="Content Placeholder 10"/>
          <p:cNvSpPr>
            <a:spLocks noGrp="1"/>
          </p:cNvSpPr>
          <p:nvPr>
            <p:ph sz="quarter" idx="4"/>
          </p:nvPr>
        </p:nvSpPr>
        <p:spPr/>
        <p:txBody>
          <a:bodyPr>
            <a:normAutofit fontScale="77500" lnSpcReduction="20000"/>
          </a:bodyPr>
          <a:lstStyle/>
          <a:p>
            <a:r>
              <a:rPr lang="en-US" sz="3300" dirty="0" smtClean="0">
                <a:solidFill>
                  <a:schemeClr val="tx1">
                    <a:lumMod val="95000"/>
                  </a:schemeClr>
                </a:solidFill>
              </a:rPr>
              <a:t>95% at least some high school</a:t>
            </a:r>
          </a:p>
          <a:p>
            <a:r>
              <a:rPr lang="en-US" sz="3300" dirty="0" smtClean="0">
                <a:solidFill>
                  <a:schemeClr val="tx1">
                    <a:lumMod val="95000"/>
                  </a:schemeClr>
                </a:solidFill>
              </a:rPr>
              <a:t>25% high school diploma</a:t>
            </a:r>
          </a:p>
          <a:p>
            <a:r>
              <a:rPr lang="en-US" sz="3300" dirty="0" smtClean="0">
                <a:solidFill>
                  <a:schemeClr val="tx1">
                    <a:lumMod val="95000"/>
                  </a:schemeClr>
                </a:solidFill>
              </a:rPr>
              <a:t>15% associates degree</a:t>
            </a:r>
          </a:p>
          <a:p>
            <a:r>
              <a:rPr lang="en-US" sz="3300" dirty="0" smtClean="0">
                <a:solidFill>
                  <a:schemeClr val="tx1">
                    <a:lumMod val="95000"/>
                  </a:schemeClr>
                </a:solidFill>
              </a:rPr>
              <a:t>12.5% bachelors degree</a:t>
            </a:r>
          </a:p>
          <a:p>
            <a:r>
              <a:rPr lang="en-US" sz="3300" dirty="0" smtClean="0">
                <a:solidFill>
                  <a:schemeClr val="tx1">
                    <a:lumMod val="95000"/>
                  </a:schemeClr>
                </a:solidFill>
              </a:rPr>
              <a:t>5% some grad school</a:t>
            </a:r>
          </a:p>
          <a:p>
            <a:r>
              <a:rPr lang="en-US" sz="3300" dirty="0" smtClean="0">
                <a:solidFill>
                  <a:schemeClr val="tx1">
                    <a:lumMod val="95000"/>
                  </a:schemeClr>
                </a:solidFill>
              </a:rPr>
              <a:t>7.5% master’s degree</a:t>
            </a:r>
          </a:p>
          <a:p>
            <a:r>
              <a:rPr lang="en-US" sz="3300" dirty="0" smtClean="0">
                <a:solidFill>
                  <a:schemeClr val="tx1">
                    <a:lumMod val="95000"/>
                  </a:schemeClr>
                </a:solidFill>
              </a:rPr>
              <a:t>10% doctorate degree</a:t>
            </a:r>
          </a:p>
          <a:p>
            <a:endParaRPr lang="en-US" sz="3300" dirty="0" smtClean="0">
              <a:solidFill>
                <a:schemeClr val="tx1">
                  <a:lumMod val="95000"/>
                </a:schemeClr>
              </a:solidFill>
            </a:endParaRPr>
          </a:p>
          <a:p>
            <a:r>
              <a:rPr lang="en-US" sz="3300" dirty="0" smtClean="0">
                <a:solidFill>
                  <a:schemeClr val="tx1">
                    <a:lumMod val="95000"/>
                  </a:schemeClr>
                </a:solidFill>
              </a:rPr>
              <a:t>60% Braille literate ***</a:t>
            </a:r>
          </a:p>
          <a:p>
            <a:endParaRPr lang="en-US" dirty="0"/>
          </a:p>
        </p:txBody>
      </p:sp>
      <p:pic>
        <p:nvPicPr>
          <p:cNvPr id="17410" name="Picture 2" descr="http://www.dosomething.org/files/pictures/MPj043940900001.jpg"/>
          <p:cNvPicPr>
            <a:picLocks noChangeAspect="1" noChangeArrowheads="1"/>
          </p:cNvPicPr>
          <p:nvPr/>
        </p:nvPicPr>
        <p:blipFill>
          <a:blip r:embed="rId3" cstate="print"/>
          <a:srcRect/>
          <a:stretch>
            <a:fillRect/>
          </a:stretch>
        </p:blipFill>
        <p:spPr bwMode="auto">
          <a:xfrm>
            <a:off x="838200" y="2514600"/>
            <a:ext cx="2810184" cy="2616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Results- Lifestyle</a:t>
            </a:r>
            <a:endParaRPr lang="en-US" dirty="0">
              <a:solidFill>
                <a:srgbClr val="FFFF00"/>
              </a:solidFill>
            </a:endParaRPr>
          </a:p>
        </p:txBody>
      </p:sp>
      <p:sp>
        <p:nvSpPr>
          <p:cNvPr id="3" name="Text Placeholder 2"/>
          <p:cNvSpPr>
            <a:spLocks noGrp="1"/>
          </p:cNvSpPr>
          <p:nvPr>
            <p:ph sz="half" idx="1"/>
          </p:nvPr>
        </p:nvSpPr>
        <p:spPr>
          <a:xfrm>
            <a:off x="609600" y="1447800"/>
            <a:ext cx="3749040" cy="5029200"/>
          </a:xfrm>
        </p:spPr>
        <p:txBody>
          <a:bodyPr>
            <a:normAutofit fontScale="40000" lnSpcReduction="20000"/>
          </a:bodyPr>
          <a:lstStyle/>
          <a:p>
            <a:pPr>
              <a:buNone/>
            </a:pPr>
            <a:endParaRPr lang="en-US" sz="3800" dirty="0" smtClean="0"/>
          </a:p>
          <a:p>
            <a:r>
              <a:rPr lang="en-US" sz="7000" dirty="0" smtClean="0">
                <a:solidFill>
                  <a:srgbClr val="FFC000"/>
                </a:solidFill>
              </a:rPr>
              <a:t>37% live alone</a:t>
            </a:r>
          </a:p>
          <a:p>
            <a:pPr lvl="1"/>
            <a:r>
              <a:rPr lang="en-US" sz="6000" dirty="0" smtClean="0"/>
              <a:t>13% of these receive daily assistance from caregiver</a:t>
            </a:r>
            <a:endParaRPr lang="en-US" sz="7000" dirty="0" smtClean="0"/>
          </a:p>
          <a:p>
            <a:r>
              <a:rPr lang="en-US" sz="7000" dirty="0" smtClean="0">
                <a:solidFill>
                  <a:srgbClr val="FFC000"/>
                </a:solidFill>
              </a:rPr>
              <a:t>87.% exercise regularly</a:t>
            </a:r>
          </a:p>
          <a:p>
            <a:pPr lvl="1"/>
            <a:r>
              <a:rPr lang="en-US" sz="6000" dirty="0" smtClean="0"/>
              <a:t>57.1% exercise outside the home</a:t>
            </a:r>
          </a:p>
          <a:p>
            <a:endParaRPr lang="en-US" sz="3800" dirty="0" smtClean="0"/>
          </a:p>
          <a:p>
            <a:r>
              <a:rPr lang="en-US" sz="5000" dirty="0" smtClean="0"/>
              <a:t>In 2001,  45.4% of adults in the general population of the United States engaged in activities consistent with physical activity recommendations  </a:t>
            </a:r>
          </a:p>
          <a:p>
            <a:endParaRPr lang="en-US" dirty="0"/>
          </a:p>
        </p:txBody>
      </p:sp>
      <p:graphicFrame>
        <p:nvGraphicFramePr>
          <p:cNvPr id="4" name="Chart 3"/>
          <p:cNvGraphicFramePr/>
          <p:nvPr/>
        </p:nvGraphicFramePr>
        <p:xfrm>
          <a:off x="4876800" y="1752600"/>
          <a:ext cx="38862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do they leave home?</a:t>
            </a:r>
            <a:endParaRPr lang="en-US" dirty="0"/>
          </a:p>
        </p:txBody>
      </p:sp>
      <p:sp>
        <p:nvSpPr>
          <p:cNvPr id="3" name="Rectangle 2"/>
          <p:cNvSpPr/>
          <p:nvPr/>
        </p:nvSpPr>
        <p:spPr>
          <a:xfrm>
            <a:off x="914400" y="1676400"/>
            <a:ext cx="6629400" cy="1815882"/>
          </a:xfrm>
          <a:prstGeom prst="rect">
            <a:avLst/>
          </a:prstGeom>
        </p:spPr>
        <p:txBody>
          <a:bodyPr wrap="square">
            <a:spAutoFit/>
          </a:bodyPr>
          <a:lstStyle/>
          <a:p>
            <a:r>
              <a:rPr lang="en-US" sz="2800" b="1" dirty="0" smtClean="0"/>
              <a:t>Leaving home (number of times per day)</a:t>
            </a:r>
          </a:p>
          <a:p>
            <a:pPr lvl="1"/>
            <a:r>
              <a:rPr lang="en-US" sz="2800" dirty="0" smtClean="0"/>
              <a:t>20% leave &lt; once</a:t>
            </a:r>
          </a:p>
          <a:p>
            <a:pPr lvl="1"/>
            <a:r>
              <a:rPr lang="en-US" sz="2800" dirty="0" smtClean="0"/>
              <a:t>40% leave once </a:t>
            </a:r>
          </a:p>
          <a:p>
            <a:pPr lvl="1"/>
            <a:r>
              <a:rPr lang="en-US" sz="2800" dirty="0" smtClean="0"/>
              <a:t>40% more than once</a:t>
            </a:r>
          </a:p>
        </p:txBody>
      </p:sp>
      <p:pic>
        <p:nvPicPr>
          <p:cNvPr id="28674" name="Picture 2" descr="http://m9.i.pbase.com/o2/89/475089/1/52234769.BlindPersonAreaClintonvillePA.jpg">
            <a:hlinkClick r:id="rId3"/>
          </p:cNvPr>
          <p:cNvPicPr>
            <a:picLocks noChangeAspect="1" noChangeArrowheads="1"/>
          </p:cNvPicPr>
          <p:nvPr/>
        </p:nvPicPr>
        <p:blipFill>
          <a:blip r:embed="rId4"/>
          <a:srcRect/>
          <a:stretch>
            <a:fillRect/>
          </a:stretch>
        </p:blipFill>
        <p:spPr bwMode="auto">
          <a:xfrm>
            <a:off x="4800600" y="3124200"/>
            <a:ext cx="3801034" cy="25050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85800"/>
          <a:ext cx="8077200" cy="5737543"/>
        </p:xfrm>
        <a:graphic>
          <a:graphicData uri="http://schemas.openxmlformats.org/drawingml/2006/table">
            <a:tbl>
              <a:tblPr>
                <a:tableStyleId>{8EC20E35-A176-4012-BC5E-935CFFF8708E}</a:tableStyleId>
              </a:tblPr>
              <a:tblGrid>
                <a:gridCol w="3336102"/>
                <a:gridCol w="1638066"/>
                <a:gridCol w="1685006"/>
                <a:gridCol w="1418026"/>
              </a:tblGrid>
              <a:tr h="474417">
                <a:tc>
                  <a:txBody>
                    <a:bodyPr/>
                    <a:lstStyle/>
                    <a:p>
                      <a:pPr marL="0" marR="11430">
                        <a:lnSpc>
                          <a:spcPct val="115000"/>
                        </a:lnSpc>
                        <a:spcBef>
                          <a:spcPts val="0"/>
                        </a:spcBef>
                        <a:spcAft>
                          <a:spcPts val="0"/>
                        </a:spcAft>
                      </a:pPr>
                      <a:r>
                        <a:rPr lang="en-US" sz="2400" b="1" dirty="0"/>
                        <a:t>Activity</a:t>
                      </a:r>
                      <a:endParaRPr lang="en-US" sz="1600" b="1" dirty="0">
                        <a:solidFill>
                          <a:schemeClr val="tx1"/>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totally independent</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somewhat independent</a:t>
                      </a:r>
                      <a:endParaRPr lang="en-US" sz="1100" b="1" dirty="0">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dependent</a:t>
                      </a:r>
                      <a:endParaRPr lang="en-US" sz="1100" b="1" dirty="0">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endParaRPr lang="en-US" sz="1600" b="1" dirty="0">
                        <a:solidFill>
                          <a:schemeClr val="tx1"/>
                        </a:solidFill>
                        <a:latin typeface="Arial"/>
                        <a:ea typeface="Calibri"/>
                        <a:cs typeface="Times New Roman"/>
                      </a:endParaRPr>
                    </a:p>
                  </a:txBody>
                  <a:tcPr marL="16733" marR="16733" marT="0" marB="0"/>
                </a:tc>
                <a:tc>
                  <a:txBody>
                    <a:bodyPr/>
                    <a:lstStyle/>
                    <a:p>
                      <a:pPr marL="0" marR="11430">
                        <a:lnSpc>
                          <a:spcPct val="115000"/>
                        </a:lnSpc>
                        <a:spcBef>
                          <a:spcPts val="0"/>
                        </a:spcBef>
                        <a:spcAft>
                          <a:spcPts val="0"/>
                        </a:spcAft>
                      </a:pPr>
                      <a:endParaRPr lang="en-US" sz="1600" b="1" dirty="0">
                        <a:solidFill>
                          <a:schemeClr val="tx1"/>
                        </a:solidFill>
                        <a:latin typeface="Arial"/>
                        <a:ea typeface="Calibri"/>
                        <a:cs typeface="Times New Roman"/>
                      </a:endParaRPr>
                    </a:p>
                  </a:txBody>
                  <a:tcPr marL="16733" marR="16733" marT="0" marB="0"/>
                </a:tc>
                <a:tc>
                  <a:txBody>
                    <a:bodyPr/>
                    <a:lstStyle/>
                    <a:p>
                      <a:pPr marL="0" marR="11430">
                        <a:lnSpc>
                          <a:spcPct val="115000"/>
                        </a:lnSpc>
                        <a:spcBef>
                          <a:spcPts val="0"/>
                        </a:spcBef>
                        <a:spcAft>
                          <a:spcPts val="0"/>
                        </a:spcAft>
                      </a:pPr>
                      <a:endParaRPr lang="en-US" sz="1600" b="1">
                        <a:solidFill>
                          <a:schemeClr val="tx1"/>
                        </a:solidFill>
                        <a:latin typeface="Arial"/>
                        <a:ea typeface="Calibri"/>
                        <a:cs typeface="Times New Roman"/>
                      </a:endParaRPr>
                    </a:p>
                  </a:txBody>
                  <a:tcPr marL="16733" marR="16733" marT="0" marB="0"/>
                </a:tc>
                <a:tc>
                  <a:txBody>
                    <a:bodyPr/>
                    <a:lstStyle/>
                    <a:p>
                      <a:pPr marL="0" marR="11430">
                        <a:lnSpc>
                          <a:spcPct val="115000"/>
                        </a:lnSpc>
                        <a:spcBef>
                          <a:spcPts val="0"/>
                        </a:spcBef>
                        <a:spcAft>
                          <a:spcPts val="0"/>
                        </a:spcAft>
                      </a:pPr>
                      <a:endParaRPr lang="en-US" sz="1600" b="1">
                        <a:solidFill>
                          <a:schemeClr val="tx1"/>
                        </a:solidFill>
                        <a:latin typeface="Arial"/>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dirty="0">
                          <a:solidFill>
                            <a:srgbClr val="66FF33"/>
                          </a:solidFill>
                        </a:rPr>
                        <a:t>Eat</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90.00%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10.00%</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0.00%</a:t>
                      </a:r>
                      <a:endParaRPr lang="en-US" sz="1100" b="1">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66FF33"/>
                          </a:solidFill>
                        </a:rPr>
                        <a:t>Bathe</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95.00%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2.50%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2.50%</a:t>
                      </a:r>
                      <a:endParaRPr lang="en-US" sz="1100" b="1">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66FF33"/>
                          </a:solidFill>
                        </a:rPr>
                        <a:t>Get dressed</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92.50%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7.50%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0.00%</a:t>
                      </a:r>
                      <a:endParaRPr lang="en-US" sz="1100" b="1">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66FF33"/>
                          </a:solidFill>
                        </a:rPr>
                        <a:t>Trim nails</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70.00%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17.50%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12.50%</a:t>
                      </a:r>
                      <a:endParaRPr lang="en-US" sz="1100" b="1" dirty="0">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dirty="0">
                          <a:solidFill>
                            <a:srgbClr val="66FF33"/>
                          </a:solidFill>
                        </a:rPr>
                        <a:t>Brush teeth</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97.50%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2.50%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0.00%</a:t>
                      </a:r>
                      <a:endParaRPr lang="en-US" sz="1100" b="1" dirty="0">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FFC000"/>
                          </a:solidFill>
                        </a:rPr>
                        <a:t>Distinguish medications</a:t>
                      </a:r>
                      <a:endParaRPr lang="en-US" sz="1100" b="1">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57.50%</a:t>
                      </a:r>
                      <a:endParaRPr lang="en-US" sz="1100" b="1" dirty="0">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C000"/>
                          </a:solidFill>
                        </a:rPr>
                        <a:t>32.50%</a:t>
                      </a:r>
                      <a:endParaRPr lang="en-US" sz="1100" b="1">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10.00%</a:t>
                      </a:r>
                      <a:endParaRPr lang="en-US" sz="1100" b="1" dirty="0">
                        <a:solidFill>
                          <a:srgbClr val="FFC000"/>
                        </a:solidFill>
                        <a:latin typeface="Calibri"/>
                        <a:ea typeface="Calibri"/>
                        <a:cs typeface="Times New Roman"/>
                      </a:endParaRPr>
                    </a:p>
                  </a:txBody>
                  <a:tcPr marL="16733" marR="16733" marT="0" marB="0"/>
                </a:tc>
              </a:tr>
              <a:tr h="346135">
                <a:tc>
                  <a:txBody>
                    <a:bodyPr/>
                    <a:lstStyle/>
                    <a:p>
                      <a:pPr marL="0" marR="11430">
                        <a:lnSpc>
                          <a:spcPct val="115000"/>
                        </a:lnSpc>
                        <a:spcBef>
                          <a:spcPts val="0"/>
                        </a:spcBef>
                        <a:spcAft>
                          <a:spcPts val="0"/>
                        </a:spcAft>
                      </a:pPr>
                      <a:r>
                        <a:rPr lang="en-US" sz="1600" dirty="0">
                          <a:solidFill>
                            <a:srgbClr val="FFC000"/>
                          </a:solidFill>
                        </a:rPr>
                        <a:t>Walk on sidewalk</a:t>
                      </a:r>
                      <a:endParaRPr lang="en-US" sz="1100" b="1" dirty="0">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60.00%</a:t>
                      </a:r>
                      <a:endParaRPr lang="en-US" sz="1100" b="1" dirty="0">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30.00%</a:t>
                      </a:r>
                      <a:endParaRPr lang="en-US" sz="1100" b="1" dirty="0">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10.00%</a:t>
                      </a:r>
                      <a:endParaRPr lang="en-US" sz="1100" b="1" dirty="0">
                        <a:solidFill>
                          <a:srgbClr val="FFC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b="1" dirty="0">
                          <a:solidFill>
                            <a:srgbClr val="FF0000"/>
                          </a:solidFill>
                        </a:rPr>
                        <a:t>Cross a street</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40.00%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27.50%</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32.50%</a:t>
                      </a:r>
                      <a:endParaRPr lang="en-US" sz="1100" b="1" dirty="0">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dirty="0">
                          <a:solidFill>
                            <a:srgbClr val="66FF33"/>
                          </a:solidFill>
                        </a:rPr>
                        <a:t>Navigate stairs</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92.50%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5.00%</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2.50%</a:t>
                      </a:r>
                      <a:endParaRPr lang="en-US" sz="1100" b="1" dirty="0">
                        <a:solidFill>
                          <a:srgbClr val="66FF33"/>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b="1" dirty="0">
                          <a:solidFill>
                            <a:srgbClr val="FF0000"/>
                          </a:solidFill>
                        </a:rPr>
                        <a:t>Find a building</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33.30%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43.60%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23.10%</a:t>
                      </a:r>
                      <a:endParaRPr lang="en-US" sz="1100" b="1">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b="1" dirty="0">
                          <a:solidFill>
                            <a:srgbClr val="FF0000"/>
                          </a:solidFill>
                        </a:rPr>
                        <a:t>Find a room within a building</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32.50%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45.00%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22.50%</a:t>
                      </a:r>
                      <a:endParaRPr lang="en-US" sz="1100" b="1" dirty="0">
                        <a:solidFill>
                          <a:srgbClr val="FF0000"/>
                        </a:solidFill>
                        <a:latin typeface="Calibri"/>
                        <a:ea typeface="Calibri"/>
                        <a:cs typeface="Times New Roman"/>
                      </a:endParaRPr>
                    </a:p>
                  </a:txBody>
                  <a:tcPr marL="16733" marR="16733" marT="0" marB="0"/>
                </a:tc>
              </a:tr>
              <a:tr h="343920">
                <a:tc>
                  <a:txBody>
                    <a:bodyPr/>
                    <a:lstStyle/>
                    <a:p>
                      <a:pPr marL="0" marR="11430">
                        <a:lnSpc>
                          <a:spcPct val="115000"/>
                        </a:lnSpc>
                        <a:spcBef>
                          <a:spcPts val="0"/>
                        </a:spcBef>
                        <a:spcAft>
                          <a:spcPts val="0"/>
                        </a:spcAft>
                      </a:pPr>
                      <a:r>
                        <a:rPr lang="en-US" sz="1600" b="1" dirty="0">
                          <a:solidFill>
                            <a:srgbClr val="FF0000"/>
                          </a:solidFill>
                        </a:rPr>
                        <a:t>Read directional/informational signs</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0.00%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2.60%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97.40%</a:t>
                      </a:r>
                      <a:endParaRPr lang="en-US" sz="1100" b="1" dirty="0">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b="1" dirty="0">
                          <a:solidFill>
                            <a:srgbClr val="FF0000"/>
                          </a:solidFill>
                        </a:rPr>
                        <a:t>Identify currency</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37.50%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40.00%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22.50%</a:t>
                      </a:r>
                      <a:endParaRPr lang="en-US" sz="1100" b="1" dirty="0">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b="1" dirty="0">
                          <a:solidFill>
                            <a:srgbClr val="FF0000"/>
                          </a:solidFill>
                        </a:rPr>
                        <a:t>Identify products</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0000"/>
                          </a:solidFill>
                        </a:rPr>
                        <a:t>32.50%</a:t>
                      </a:r>
                      <a:endParaRPr lang="en-US" sz="1100" b="1">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50.00%</a:t>
                      </a:r>
                      <a:endParaRPr lang="en-US" sz="1100" b="1" dirty="0">
                        <a:solidFill>
                          <a:srgbClr val="FF0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0000"/>
                          </a:solidFill>
                        </a:rPr>
                        <a:t>17.50%</a:t>
                      </a:r>
                      <a:endParaRPr lang="en-US" sz="1100" b="1" dirty="0">
                        <a:solidFill>
                          <a:srgbClr val="FF0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FFC000"/>
                          </a:solidFill>
                        </a:rPr>
                        <a:t>Use a computer</a:t>
                      </a:r>
                      <a:endParaRPr lang="en-US" sz="1100" b="1">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C000"/>
                          </a:solidFill>
                        </a:rPr>
                        <a:t>58.30%</a:t>
                      </a:r>
                      <a:endParaRPr lang="en-US" sz="1100" b="1">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FFC000"/>
                          </a:solidFill>
                        </a:rPr>
                        <a:t>22.20%</a:t>
                      </a:r>
                      <a:endParaRPr lang="en-US" sz="1100" b="1">
                        <a:solidFill>
                          <a:srgbClr val="FFC000"/>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FFC000"/>
                          </a:solidFill>
                        </a:rPr>
                        <a:t>19.40%</a:t>
                      </a:r>
                      <a:endParaRPr lang="en-US" sz="1100" b="1" dirty="0">
                        <a:solidFill>
                          <a:srgbClr val="FFC000"/>
                        </a:solidFill>
                        <a:latin typeface="Calibri"/>
                        <a:ea typeface="Calibri"/>
                        <a:cs typeface="Times New Roman"/>
                      </a:endParaRPr>
                    </a:p>
                  </a:txBody>
                  <a:tcPr marL="16733" marR="16733" marT="0" marB="0"/>
                </a:tc>
              </a:tr>
              <a:tr h="237208">
                <a:tc>
                  <a:txBody>
                    <a:bodyPr/>
                    <a:lstStyle/>
                    <a:p>
                      <a:pPr marL="0" marR="11430">
                        <a:lnSpc>
                          <a:spcPct val="115000"/>
                        </a:lnSpc>
                        <a:spcBef>
                          <a:spcPts val="0"/>
                        </a:spcBef>
                        <a:spcAft>
                          <a:spcPts val="0"/>
                        </a:spcAft>
                      </a:pPr>
                      <a:r>
                        <a:rPr lang="en-US" sz="1600">
                          <a:solidFill>
                            <a:srgbClr val="66FF33"/>
                          </a:solidFill>
                        </a:rPr>
                        <a:t>Reach for an object</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77.50%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17.50%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5.00%</a:t>
                      </a:r>
                      <a:endParaRPr lang="en-US" sz="1100" b="1" dirty="0">
                        <a:solidFill>
                          <a:srgbClr val="66FF33"/>
                        </a:solidFill>
                        <a:latin typeface="Calibri"/>
                        <a:ea typeface="Calibri"/>
                        <a:cs typeface="Times New Roman"/>
                      </a:endParaRPr>
                    </a:p>
                  </a:txBody>
                  <a:tcPr marL="16733" marR="16733" marT="0" marB="0"/>
                </a:tc>
              </a:tr>
              <a:tr h="270368">
                <a:tc>
                  <a:txBody>
                    <a:bodyPr/>
                    <a:lstStyle/>
                    <a:p>
                      <a:pPr marL="0" marR="11430">
                        <a:lnSpc>
                          <a:spcPct val="115000"/>
                        </a:lnSpc>
                        <a:spcBef>
                          <a:spcPts val="0"/>
                        </a:spcBef>
                        <a:spcAft>
                          <a:spcPts val="0"/>
                        </a:spcAft>
                      </a:pPr>
                      <a:r>
                        <a:rPr lang="en-US" sz="1600" dirty="0">
                          <a:solidFill>
                            <a:srgbClr val="66FF33"/>
                          </a:solidFill>
                        </a:rPr>
                        <a:t>L</a:t>
                      </a:r>
                      <a:r>
                        <a:rPr lang="en-US" sz="1600" dirty="0" smtClean="0">
                          <a:solidFill>
                            <a:srgbClr val="66FF33"/>
                          </a:solidFill>
                        </a:rPr>
                        <a:t>ocate </a:t>
                      </a:r>
                      <a:r>
                        <a:rPr lang="en-US" sz="1600" dirty="0">
                          <a:solidFill>
                            <a:srgbClr val="66FF33"/>
                          </a:solidFill>
                        </a:rPr>
                        <a:t>a person</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a:solidFill>
                            <a:srgbClr val="66FF33"/>
                          </a:solidFill>
                        </a:rPr>
                        <a:t>62.50%</a:t>
                      </a:r>
                      <a:endParaRPr lang="en-US" sz="1100" b="1">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32.50%</a:t>
                      </a:r>
                      <a:endParaRPr lang="en-US" sz="1100" b="1" dirty="0">
                        <a:solidFill>
                          <a:srgbClr val="66FF33"/>
                        </a:solidFill>
                        <a:latin typeface="Calibri"/>
                        <a:ea typeface="Calibri"/>
                        <a:cs typeface="Times New Roman"/>
                      </a:endParaRPr>
                    </a:p>
                  </a:txBody>
                  <a:tcPr marL="16733" marR="16733" marT="0" marB="0"/>
                </a:tc>
                <a:tc>
                  <a:txBody>
                    <a:bodyPr/>
                    <a:lstStyle/>
                    <a:p>
                      <a:pPr marL="0" marR="11430">
                        <a:lnSpc>
                          <a:spcPct val="115000"/>
                        </a:lnSpc>
                        <a:spcBef>
                          <a:spcPts val="0"/>
                        </a:spcBef>
                        <a:spcAft>
                          <a:spcPts val="0"/>
                        </a:spcAft>
                      </a:pPr>
                      <a:r>
                        <a:rPr lang="en-US" sz="1600" dirty="0">
                          <a:solidFill>
                            <a:srgbClr val="66FF33"/>
                          </a:solidFill>
                        </a:rPr>
                        <a:t>5.00%</a:t>
                      </a:r>
                      <a:endParaRPr lang="en-US" sz="1100" b="1" dirty="0">
                        <a:solidFill>
                          <a:srgbClr val="66FF33"/>
                        </a:solidFill>
                        <a:latin typeface="Calibri"/>
                        <a:ea typeface="Calibri"/>
                        <a:cs typeface="Times New Roman"/>
                      </a:endParaRPr>
                    </a:p>
                  </a:txBody>
                  <a:tcPr marL="16733" marR="16733" marT="0" marB="0"/>
                </a:tc>
              </a:tr>
            </a:tbl>
          </a:graphicData>
        </a:graphic>
      </p:graphicFrame>
      <p:sp>
        <p:nvSpPr>
          <p:cNvPr id="5121" name="Rectangle 1"/>
          <p:cNvSpPr>
            <a:spLocks noChangeArrowheads="1"/>
          </p:cNvSpPr>
          <p:nvPr/>
        </p:nvSpPr>
        <p:spPr bwMode="auto">
          <a:xfrm>
            <a:off x="838200" y="0"/>
            <a:ext cx="717375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b="1" i="0" u="none" strike="noStrike" cap="none" normalizeH="0" baseline="0" dirty="0">
                <a:ln>
                  <a:noFill/>
                </a:ln>
                <a:solidFill>
                  <a:schemeClr val="tx1"/>
                </a:solidFill>
                <a:effectLst/>
                <a:latin typeface="Arial" pitchFamily="34" charset="0"/>
                <a:ea typeface="Calibri" pitchFamily="34" charset="0"/>
                <a:cs typeface="Arial" pitchFamily="34" charset="0"/>
              </a:rPr>
              <a:t>D</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egree to which our respondents felt they were able to function</a:t>
            </a:r>
          </a:p>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independently for the listed activities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8645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solidFill>
                  <a:srgbClr val="FFC000"/>
                </a:solidFill>
              </a:rPr>
              <a:t>Results- Activities</a:t>
            </a:r>
            <a:endParaRPr lang="en-US" dirty="0">
              <a:solidFill>
                <a:srgbClr val="FFC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457200" y="1828800"/>
            <a:ext cx="8076801" cy="4724400"/>
          </a:xfrm>
          <a:prstGeom prst="rect">
            <a:avLst/>
          </a:prstGeom>
          <a:noFill/>
          <a:ln w="57150">
            <a:solidFill>
              <a:schemeClr val="accent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62075"/>
          </a:xfrm>
        </p:spPr>
        <p:txBody>
          <a:bodyPr>
            <a:normAutofit/>
          </a:bodyPr>
          <a:lstStyle/>
          <a:p>
            <a:r>
              <a:rPr lang="en-US" dirty="0" smtClean="0">
                <a:solidFill>
                  <a:srgbClr val="FFFF00"/>
                </a:solidFill>
              </a:rPr>
              <a:t>Results- </a:t>
            </a:r>
            <a:br>
              <a:rPr lang="en-US" dirty="0" smtClean="0">
                <a:solidFill>
                  <a:srgbClr val="FFFF00"/>
                </a:solidFill>
              </a:rPr>
            </a:br>
            <a:r>
              <a:rPr lang="en-US" dirty="0" smtClean="0">
                <a:solidFill>
                  <a:srgbClr val="FFFF00"/>
                </a:solidFill>
              </a:rPr>
              <a:t>Transportation</a:t>
            </a:r>
            <a:endParaRPr lang="en-US" dirty="0">
              <a:solidFill>
                <a:srgbClr val="FFFF00"/>
              </a:solidFill>
            </a:endParaRPr>
          </a:p>
        </p:txBody>
      </p:sp>
      <p:pic>
        <p:nvPicPr>
          <p:cNvPr id="2053" name="Picture 5"/>
          <p:cNvPicPr>
            <a:picLocks noChangeAspect="1" noChangeArrowheads="1"/>
          </p:cNvPicPr>
          <p:nvPr/>
        </p:nvPicPr>
        <p:blipFill>
          <a:blip r:embed="rId3" cstate="print"/>
          <a:srcRect/>
          <a:stretch>
            <a:fillRect/>
          </a:stretch>
        </p:blipFill>
        <p:spPr bwMode="auto">
          <a:xfrm>
            <a:off x="1371600" y="2743200"/>
            <a:ext cx="6172200" cy="3733800"/>
          </a:xfrm>
          <a:prstGeom prst="rect">
            <a:avLst/>
          </a:prstGeom>
          <a:noFill/>
          <a:ln w="76200">
            <a:solidFill>
              <a:schemeClr val="accent3"/>
            </a:solidFill>
            <a:miter lim="800000"/>
            <a:headEnd/>
            <a:tailEnd/>
          </a:ln>
        </p:spPr>
      </p:pic>
      <p:pic>
        <p:nvPicPr>
          <p:cNvPr id="15364" name="Picture 4" descr="http://caveofknowledge.com/wp-content/uploads/2011/03/subway.jpg"/>
          <p:cNvPicPr>
            <a:picLocks noChangeAspect="1" noChangeArrowheads="1"/>
          </p:cNvPicPr>
          <p:nvPr/>
        </p:nvPicPr>
        <p:blipFill>
          <a:blip r:embed="rId4" cstate="print"/>
          <a:srcRect/>
          <a:stretch>
            <a:fillRect/>
          </a:stretch>
        </p:blipFill>
        <p:spPr bwMode="auto">
          <a:xfrm>
            <a:off x="5486400" y="457200"/>
            <a:ext cx="2540000" cy="1600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Gaps in Mobility</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u="sng" dirty="0" smtClean="0">
                <a:solidFill>
                  <a:srgbClr val="FFC000"/>
                </a:solidFill>
              </a:rPr>
              <a:t>87.2% </a:t>
            </a:r>
            <a:r>
              <a:rPr lang="en-US" u="sng" dirty="0" smtClean="0"/>
              <a:t>rely on a cane for ambulation </a:t>
            </a:r>
          </a:p>
          <a:p>
            <a:r>
              <a:rPr lang="en-US" dirty="0" smtClean="0">
                <a:solidFill>
                  <a:srgbClr val="FFC000"/>
                </a:solidFill>
              </a:rPr>
              <a:t> 39% </a:t>
            </a:r>
            <a:r>
              <a:rPr lang="en-US" dirty="0" smtClean="0"/>
              <a:t>of those surveyed maintained that they walked as their main mode of transport. </a:t>
            </a:r>
          </a:p>
          <a:p>
            <a:r>
              <a:rPr lang="en-US" dirty="0" smtClean="0">
                <a:solidFill>
                  <a:srgbClr val="FFC000"/>
                </a:solidFill>
              </a:rPr>
              <a:t>9.9% </a:t>
            </a:r>
            <a:r>
              <a:rPr lang="en-US" dirty="0" smtClean="0"/>
              <a:t>of our respondents said their mobility device (i.e. cane) was their most useful technology</a:t>
            </a:r>
          </a:p>
          <a:p>
            <a:r>
              <a:rPr lang="en-US" dirty="0" smtClean="0">
                <a:solidFill>
                  <a:srgbClr val="FFC000"/>
                </a:solidFill>
              </a:rPr>
              <a:t>60% </a:t>
            </a:r>
            <a:r>
              <a:rPr lang="en-US" dirty="0" smtClean="0"/>
              <a:t>of our subjects cannot cross a street without assistance</a:t>
            </a:r>
          </a:p>
          <a:p>
            <a:r>
              <a:rPr lang="en-US" u="sng" dirty="0" smtClean="0">
                <a:solidFill>
                  <a:srgbClr val="FFC000"/>
                </a:solidFill>
              </a:rPr>
              <a:t>97.4% </a:t>
            </a:r>
            <a:r>
              <a:rPr lang="en-US" u="sng" dirty="0" smtClean="0"/>
              <a:t>are totally dependent on others to interpret directional or other signs</a:t>
            </a:r>
          </a:p>
          <a:p>
            <a:r>
              <a:rPr lang="en-US" dirty="0" smtClean="0">
                <a:solidFill>
                  <a:srgbClr val="FFC000"/>
                </a:solidFill>
              </a:rPr>
              <a:t>66.7% </a:t>
            </a:r>
            <a:r>
              <a:rPr lang="en-US" dirty="0" smtClean="0"/>
              <a:t>rely at least partially on others to find a building</a:t>
            </a:r>
          </a:p>
          <a:p>
            <a:r>
              <a:rPr lang="en-US" dirty="0" smtClean="0">
                <a:solidFill>
                  <a:srgbClr val="FFC000"/>
                </a:solidFill>
              </a:rPr>
              <a:t>17.4% </a:t>
            </a:r>
            <a:r>
              <a:rPr lang="en-US" dirty="0" smtClean="0"/>
              <a:t>reported that mobility was an issue inside the home</a:t>
            </a:r>
          </a:p>
          <a:p>
            <a:r>
              <a:rPr lang="en-US" dirty="0" smtClean="0">
                <a:solidFill>
                  <a:srgbClr val="FFC000"/>
                </a:solidFill>
              </a:rPr>
              <a:t>60.0% </a:t>
            </a:r>
            <a:r>
              <a:rPr lang="en-US" dirty="0" smtClean="0"/>
              <a:t>reported mobility problems outside the home.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219200"/>
            <a:ext cx="4611647" cy="646331"/>
          </a:xfrm>
          <a:prstGeom prst="rect">
            <a:avLst/>
          </a:prstGeom>
          <a:noFill/>
        </p:spPr>
        <p:txBody>
          <a:bodyPr wrap="none" rtlCol="0">
            <a:spAutoFit/>
          </a:bodyPr>
          <a:lstStyle/>
          <a:p>
            <a:r>
              <a:rPr lang="en-US" dirty="0" smtClean="0"/>
              <a:t>Insert video of blind person using the BrainPort</a:t>
            </a:r>
          </a:p>
          <a:p>
            <a:r>
              <a:rPr lang="en-US" dirty="0" smtClean="0"/>
              <a:t>(Lighthouse then Jose </a:t>
            </a:r>
            <a:r>
              <a:rPr lang="en-US" dirty="0" err="1" smtClean="0"/>
              <a:t>Neto</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guim.co.uk/sys-images/Technology/Pix/pictures/2008/03/28/Maze460x276.jpg"/>
          <p:cNvPicPr>
            <a:picLocks noChangeAspect="1" noChangeArrowheads="1"/>
          </p:cNvPicPr>
          <p:nvPr/>
        </p:nvPicPr>
        <p:blipFill>
          <a:blip r:embed="rId2" cstate="print"/>
          <a:srcRect/>
          <a:stretch>
            <a:fillRect/>
          </a:stretch>
        </p:blipFill>
        <p:spPr bwMode="auto">
          <a:xfrm>
            <a:off x="2286000" y="2057400"/>
            <a:ext cx="4381500" cy="2628900"/>
          </a:xfrm>
          <a:prstGeom prst="rect">
            <a:avLst/>
          </a:prstGeom>
          <a:noFill/>
        </p:spPr>
      </p:pic>
      <p:sp>
        <p:nvSpPr>
          <p:cNvPr id="3" name="TextBox 2"/>
          <p:cNvSpPr txBox="1"/>
          <p:nvPr/>
        </p:nvSpPr>
        <p:spPr>
          <a:xfrm>
            <a:off x="1600200" y="1066800"/>
            <a:ext cx="6114944" cy="523220"/>
          </a:xfrm>
          <a:prstGeom prst="rect">
            <a:avLst/>
          </a:prstGeom>
          <a:noFill/>
        </p:spPr>
        <p:txBody>
          <a:bodyPr wrap="none" rtlCol="0">
            <a:spAutoFit/>
          </a:bodyPr>
          <a:lstStyle/>
          <a:p>
            <a:r>
              <a:rPr lang="en-US" sz="2800" dirty="0" smtClean="0"/>
              <a:t>Technology provides endless possibilities</a:t>
            </a:r>
            <a:endParaRPr lang="en-US" sz="2800" dirty="0"/>
          </a:p>
        </p:txBody>
      </p:sp>
      <p:sp>
        <p:nvSpPr>
          <p:cNvPr id="4" name="Rectangle 3"/>
          <p:cNvSpPr/>
          <p:nvPr/>
        </p:nvSpPr>
        <p:spPr>
          <a:xfrm>
            <a:off x="1219200" y="5105400"/>
            <a:ext cx="7166577" cy="523220"/>
          </a:xfrm>
          <a:prstGeom prst="rect">
            <a:avLst/>
          </a:prstGeom>
        </p:spPr>
        <p:txBody>
          <a:bodyPr wrap="none">
            <a:spAutoFit/>
          </a:bodyPr>
          <a:lstStyle/>
          <a:p>
            <a:r>
              <a:rPr lang="en-US" sz="2800" dirty="0" smtClean="0"/>
              <a:t>for improving  the  lives of the  visually impaired</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Results- Employment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b="1" dirty="0" smtClean="0"/>
              <a:t>50% were employed</a:t>
            </a:r>
          </a:p>
          <a:p>
            <a:endParaRPr lang="en-US" dirty="0" smtClean="0"/>
          </a:p>
          <a:p>
            <a:pPr lvl="1"/>
            <a:r>
              <a:rPr lang="en-US" dirty="0" smtClean="0"/>
              <a:t>31 % office</a:t>
            </a:r>
          </a:p>
          <a:p>
            <a:pPr lvl="1"/>
            <a:r>
              <a:rPr lang="en-US" dirty="0" smtClean="0"/>
              <a:t>30% management</a:t>
            </a:r>
          </a:p>
          <a:p>
            <a:pPr lvl="1"/>
            <a:r>
              <a:rPr lang="en-US" dirty="0" smtClean="0"/>
              <a:t>15% professionals</a:t>
            </a:r>
          </a:p>
          <a:p>
            <a:pPr lvl="1"/>
            <a:r>
              <a:rPr lang="en-US" dirty="0" smtClean="0"/>
              <a:t>10% educators</a:t>
            </a:r>
          </a:p>
          <a:p>
            <a:pPr lvl="1"/>
            <a:r>
              <a:rPr lang="en-US" dirty="0" smtClean="0"/>
              <a:t>20% laborers</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715000" cy="1162050"/>
          </a:xfrm>
        </p:spPr>
        <p:txBody>
          <a:bodyPr>
            <a:noAutofit/>
          </a:bodyPr>
          <a:lstStyle/>
          <a:p>
            <a:r>
              <a:rPr lang="en-US" sz="4000" dirty="0" smtClean="0">
                <a:solidFill>
                  <a:srgbClr val="FFFF00"/>
                </a:solidFill>
              </a:rPr>
              <a:t>Results - Employment</a:t>
            </a:r>
            <a:endParaRPr lang="en-US" sz="4000" dirty="0">
              <a:solidFill>
                <a:srgbClr val="FFFF00"/>
              </a:solidFill>
            </a:endParaRPr>
          </a:p>
        </p:txBody>
      </p:sp>
      <p:sp>
        <p:nvSpPr>
          <p:cNvPr id="3" name="Text Placeholder 2"/>
          <p:cNvSpPr>
            <a:spLocks noGrp="1"/>
          </p:cNvSpPr>
          <p:nvPr>
            <p:ph type="body" sz="half" idx="2"/>
          </p:nvPr>
        </p:nvSpPr>
        <p:spPr>
          <a:xfrm>
            <a:off x="457200" y="1600200"/>
            <a:ext cx="2362200" cy="4495800"/>
          </a:xfrm>
        </p:spPr>
        <p:txBody>
          <a:bodyPr>
            <a:normAutofit/>
          </a:bodyPr>
          <a:lstStyle/>
          <a:p>
            <a:r>
              <a:rPr lang="en-US" sz="2800" b="1" dirty="0" smtClean="0"/>
              <a:t>33%  reported no  problems at work because of blindness</a:t>
            </a:r>
          </a:p>
          <a:p>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3552264" y="2209800"/>
            <a:ext cx="5591736" cy="4191000"/>
          </a:xfrm>
          <a:prstGeom prst="rect">
            <a:avLst/>
          </a:prstGeom>
          <a:noFill/>
          <a:ln w="57150">
            <a:solidFill>
              <a:schemeClr val="accent1"/>
            </a:solidFill>
            <a:miter lim="800000"/>
            <a:headEnd/>
            <a:tailEnd/>
          </a:ln>
        </p:spPr>
      </p:pic>
      <p:sp>
        <p:nvSpPr>
          <p:cNvPr id="6" name="TextBox 5"/>
          <p:cNvSpPr txBox="1"/>
          <p:nvPr/>
        </p:nvSpPr>
        <p:spPr>
          <a:xfrm>
            <a:off x="3505200" y="1752600"/>
            <a:ext cx="5447645" cy="369332"/>
          </a:xfrm>
          <a:prstGeom prst="rect">
            <a:avLst/>
          </a:prstGeom>
          <a:noFill/>
        </p:spPr>
        <p:txBody>
          <a:bodyPr wrap="none" rtlCol="0">
            <a:spAutoFit/>
          </a:bodyPr>
          <a:lstStyle/>
          <a:p>
            <a:r>
              <a:rPr lang="en-US" b="1" dirty="0" smtClean="0"/>
              <a:t>EMPLOYEMENT PROBLEMS RELATED TO BLINDNESS</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019800" cy="717550"/>
          </a:xfrm>
        </p:spPr>
        <p:txBody>
          <a:bodyPr>
            <a:noAutofit/>
          </a:bodyPr>
          <a:lstStyle/>
          <a:p>
            <a:r>
              <a:rPr lang="en-US" sz="3200" dirty="0" smtClean="0">
                <a:solidFill>
                  <a:srgbClr val="FFFF00"/>
                </a:solidFill>
              </a:rPr>
              <a:t>Results Device Usage/Adaptation</a:t>
            </a:r>
            <a:endParaRPr lang="en-US" sz="3200" dirty="0">
              <a:solidFill>
                <a:srgbClr val="FFFF00"/>
              </a:solidFill>
            </a:endParaRPr>
          </a:p>
        </p:txBody>
      </p:sp>
      <p:sp>
        <p:nvSpPr>
          <p:cNvPr id="4" name="Content Placeholder 3"/>
          <p:cNvSpPr>
            <a:spLocks noGrp="1"/>
          </p:cNvSpPr>
          <p:nvPr>
            <p:ph idx="1"/>
          </p:nvPr>
        </p:nvSpPr>
        <p:spPr>
          <a:xfrm>
            <a:off x="4267200" y="1600200"/>
            <a:ext cx="4419600" cy="4495800"/>
          </a:xfrm>
        </p:spPr>
        <p:txBody>
          <a:bodyPr>
            <a:normAutofit fontScale="70000" lnSpcReduction="20000"/>
          </a:bodyPr>
          <a:lstStyle/>
          <a:p>
            <a:pPr>
              <a:buNone/>
            </a:pPr>
            <a:r>
              <a:rPr lang="en-US" b="1" dirty="0" smtClean="0">
                <a:solidFill>
                  <a:srgbClr val="FFC000"/>
                </a:solidFill>
              </a:rPr>
              <a:t>How do you identify objects?</a:t>
            </a:r>
          </a:p>
          <a:p>
            <a:pPr>
              <a:buNone/>
            </a:pPr>
            <a:r>
              <a:rPr lang="en-US" dirty="0" smtClean="0"/>
              <a:t>Touch 97.5%</a:t>
            </a:r>
          </a:p>
          <a:p>
            <a:pPr>
              <a:buNone/>
            </a:pPr>
            <a:r>
              <a:rPr lang="en-US" dirty="0" smtClean="0"/>
              <a:t>Smell 20%</a:t>
            </a:r>
          </a:p>
          <a:p>
            <a:pPr>
              <a:buNone/>
            </a:pPr>
            <a:r>
              <a:rPr lang="en-US" dirty="0" smtClean="0"/>
              <a:t>Sound 15% </a:t>
            </a:r>
          </a:p>
          <a:p>
            <a:endParaRPr lang="en-US" dirty="0" smtClean="0"/>
          </a:p>
          <a:p>
            <a:pPr>
              <a:buNone/>
            </a:pPr>
            <a:r>
              <a:rPr lang="en-US" b="1" dirty="0" smtClean="0">
                <a:solidFill>
                  <a:srgbClr val="FFC000"/>
                </a:solidFill>
              </a:rPr>
              <a:t>How do you identify people?</a:t>
            </a:r>
          </a:p>
          <a:p>
            <a:pPr>
              <a:buNone/>
            </a:pPr>
            <a:r>
              <a:rPr lang="en-US" dirty="0" smtClean="0"/>
              <a:t>vocal cues 97.5%</a:t>
            </a:r>
          </a:p>
          <a:p>
            <a:pPr>
              <a:buNone/>
            </a:pPr>
            <a:r>
              <a:rPr lang="en-US" dirty="0" smtClean="0"/>
              <a:t>Smell 20%</a:t>
            </a:r>
          </a:p>
          <a:p>
            <a:pPr>
              <a:buNone/>
            </a:pPr>
            <a:endParaRPr lang="en-US" dirty="0" smtClean="0"/>
          </a:p>
          <a:p>
            <a:pPr>
              <a:buNone/>
            </a:pPr>
            <a:r>
              <a:rPr lang="en-US" b="1" dirty="0" smtClean="0">
                <a:solidFill>
                  <a:srgbClr val="FFC000"/>
                </a:solidFill>
              </a:rPr>
              <a:t>How do you identify places?</a:t>
            </a:r>
          </a:p>
          <a:p>
            <a:pPr>
              <a:buNone/>
            </a:pPr>
            <a:r>
              <a:rPr lang="en-US" dirty="0" smtClean="0"/>
              <a:t>Sound 56.2%</a:t>
            </a:r>
          </a:p>
          <a:p>
            <a:pPr>
              <a:buNone/>
            </a:pPr>
            <a:r>
              <a:rPr lang="en-US" dirty="0" smtClean="0"/>
              <a:t>Touch 28%</a:t>
            </a:r>
          </a:p>
          <a:p>
            <a:pPr>
              <a:buNone/>
            </a:pPr>
            <a:r>
              <a:rPr lang="en-US" dirty="0" smtClean="0"/>
              <a:t>Smell 28%</a:t>
            </a:r>
            <a:endParaRPr lang="en-US" dirty="0"/>
          </a:p>
        </p:txBody>
      </p:sp>
      <p:sp>
        <p:nvSpPr>
          <p:cNvPr id="3" name="Text Placeholder 2"/>
          <p:cNvSpPr>
            <a:spLocks noGrp="1"/>
          </p:cNvSpPr>
          <p:nvPr>
            <p:ph type="body" sz="half" idx="2"/>
          </p:nvPr>
        </p:nvSpPr>
        <p:spPr/>
        <p:txBody>
          <a:bodyPr>
            <a:normAutofit/>
          </a:bodyPr>
          <a:lstStyle/>
          <a:p>
            <a:r>
              <a:rPr lang="en-US" sz="2400" b="1" dirty="0" smtClean="0">
                <a:solidFill>
                  <a:srgbClr val="FFC000"/>
                </a:solidFill>
              </a:rPr>
              <a:t>Would you sacrifice an intact sense?</a:t>
            </a:r>
          </a:p>
          <a:p>
            <a:r>
              <a:rPr lang="en-US" sz="2400" dirty="0" smtClean="0"/>
              <a:t>50% yes</a:t>
            </a:r>
          </a:p>
          <a:p>
            <a:r>
              <a:rPr lang="en-US" sz="2400" dirty="0" smtClean="0"/>
              <a:t>21% no</a:t>
            </a:r>
          </a:p>
          <a:p>
            <a:r>
              <a:rPr lang="en-US" sz="2400" dirty="0" smtClean="0"/>
              <a:t>29%  not sure</a:t>
            </a:r>
            <a:endParaRPr lang="en-US" sz="2400" dirty="0"/>
          </a:p>
        </p:txBody>
      </p:sp>
      <p:pic>
        <p:nvPicPr>
          <p:cNvPr id="12290" name="Picture 2" descr="http://popsci.typepad.com/photos/uncategorized/2007/11/26/smell.jpg"/>
          <p:cNvPicPr>
            <a:picLocks noChangeAspect="1" noChangeArrowheads="1"/>
          </p:cNvPicPr>
          <p:nvPr/>
        </p:nvPicPr>
        <p:blipFill>
          <a:blip r:embed="rId2" cstate="print"/>
          <a:srcRect/>
          <a:stretch>
            <a:fillRect/>
          </a:stretch>
        </p:blipFill>
        <p:spPr bwMode="auto">
          <a:xfrm>
            <a:off x="2362200" y="3962400"/>
            <a:ext cx="1473966" cy="1600200"/>
          </a:xfrm>
          <a:prstGeom prst="rect">
            <a:avLst/>
          </a:prstGeom>
          <a:noFill/>
        </p:spPr>
      </p:pic>
      <p:pic>
        <p:nvPicPr>
          <p:cNvPr id="12296" name="Picture 8" descr="http://www.sci.utah.edu/~wald/animrep/generated/hand.jpg"/>
          <p:cNvPicPr>
            <a:picLocks noChangeAspect="1" noChangeArrowheads="1"/>
          </p:cNvPicPr>
          <p:nvPr/>
        </p:nvPicPr>
        <p:blipFill>
          <a:blip r:embed="rId3" cstate="print"/>
          <a:srcRect/>
          <a:stretch>
            <a:fillRect/>
          </a:stretch>
        </p:blipFill>
        <p:spPr bwMode="auto">
          <a:xfrm>
            <a:off x="228600" y="3810000"/>
            <a:ext cx="1590675" cy="1590675"/>
          </a:xfrm>
          <a:prstGeom prst="rect">
            <a:avLst/>
          </a:prstGeom>
          <a:noFill/>
        </p:spPr>
      </p:pic>
      <p:pic>
        <p:nvPicPr>
          <p:cNvPr id="12294" name="Picture 6" descr="http://upload.wikimedia.org/wikipedia/commons/b/b8/Ear.jpg"/>
          <p:cNvPicPr>
            <a:picLocks noChangeAspect="1" noChangeArrowheads="1"/>
          </p:cNvPicPr>
          <p:nvPr/>
        </p:nvPicPr>
        <p:blipFill>
          <a:blip r:embed="rId4" cstate="print"/>
          <a:srcRect/>
          <a:stretch>
            <a:fillRect/>
          </a:stretch>
        </p:blipFill>
        <p:spPr bwMode="auto">
          <a:xfrm>
            <a:off x="1219200" y="5029200"/>
            <a:ext cx="1020689" cy="160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Attitudes towards Technology</a:t>
            </a:r>
            <a:endParaRPr lang="en-US" dirty="0">
              <a:solidFill>
                <a:srgbClr val="FFFF00"/>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solidFill>
                  <a:srgbClr val="FFC000"/>
                </a:solidFill>
              </a:rPr>
              <a:t>60.0% </a:t>
            </a:r>
            <a:r>
              <a:rPr lang="en-US" dirty="0" smtClean="0"/>
              <a:t>of respondents use text to speech </a:t>
            </a:r>
          </a:p>
          <a:p>
            <a:r>
              <a:rPr lang="en-US" dirty="0" smtClean="0">
                <a:solidFill>
                  <a:srgbClr val="FFC000"/>
                </a:solidFill>
              </a:rPr>
              <a:t>12.5% </a:t>
            </a:r>
            <a:r>
              <a:rPr lang="en-US" dirty="0" smtClean="0"/>
              <a:t>use a cell phone or </a:t>
            </a:r>
            <a:r>
              <a:rPr lang="en-US" dirty="0" err="1" smtClean="0"/>
              <a:t>smartphone</a:t>
            </a:r>
            <a:endParaRPr lang="en-US" dirty="0" smtClean="0"/>
          </a:p>
          <a:p>
            <a:r>
              <a:rPr lang="en-US" dirty="0" smtClean="0">
                <a:solidFill>
                  <a:srgbClr val="FFC000"/>
                </a:solidFill>
              </a:rPr>
              <a:t>56.4% </a:t>
            </a:r>
            <a:r>
              <a:rPr lang="en-US" dirty="0" smtClean="0"/>
              <a:t>denied that technology makes them nervous or apprehensive </a:t>
            </a:r>
          </a:p>
          <a:p>
            <a:r>
              <a:rPr lang="en-US" dirty="0" smtClean="0">
                <a:solidFill>
                  <a:srgbClr val="FFC000"/>
                </a:solidFill>
              </a:rPr>
              <a:t>23.1% </a:t>
            </a:r>
            <a:r>
              <a:rPr lang="en-US" dirty="0" smtClean="0"/>
              <a:t>reported being uncomfortable with technology.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Is it better to have one device </a:t>
            </a:r>
            <a:br>
              <a:rPr lang="en-US" dirty="0" smtClean="0"/>
            </a:br>
            <a:r>
              <a:rPr lang="en-US" dirty="0" smtClean="0"/>
              <a:t>or many devices?</a:t>
            </a:r>
            <a:endParaRPr lang="en-US" dirty="0"/>
          </a:p>
        </p:txBody>
      </p:sp>
      <p:sp>
        <p:nvSpPr>
          <p:cNvPr id="3" name="Text Placeholder 2"/>
          <p:cNvSpPr>
            <a:spLocks noGrp="1"/>
          </p:cNvSpPr>
          <p:nvPr>
            <p:ph idx="1"/>
          </p:nvPr>
        </p:nvSpPr>
        <p:spPr>
          <a:xfrm>
            <a:off x="381000" y="2895600"/>
            <a:ext cx="8229600" cy="4525963"/>
          </a:xfrm>
        </p:spPr>
        <p:txBody>
          <a:bodyPr>
            <a:normAutofit/>
          </a:bodyPr>
          <a:lstStyle/>
          <a:p>
            <a:r>
              <a:rPr lang="en-US" sz="2800" dirty="0" smtClean="0">
                <a:solidFill>
                  <a:srgbClr val="FFC000"/>
                </a:solidFill>
              </a:rPr>
              <a:t>General Use 42.4%- </a:t>
            </a:r>
            <a:r>
              <a:rPr lang="en-US" sz="2800" dirty="0" smtClean="0"/>
              <a:t>more versatile, less expensive </a:t>
            </a:r>
            <a:r>
              <a:rPr lang="en-US" sz="2800" dirty="0" smtClean="0"/>
              <a:t>fewer </a:t>
            </a:r>
            <a:r>
              <a:rPr lang="en-US" sz="2800" dirty="0" smtClean="0"/>
              <a:t>devices</a:t>
            </a:r>
          </a:p>
          <a:p>
            <a:r>
              <a:rPr lang="en-US" sz="2800" dirty="0" smtClean="0">
                <a:solidFill>
                  <a:srgbClr val="FFC000"/>
                </a:solidFill>
              </a:rPr>
              <a:t>Special purpose 36.4%- </a:t>
            </a:r>
            <a:r>
              <a:rPr lang="en-US" sz="2800" dirty="0" smtClean="0"/>
              <a:t>best performance, less superfluous functionality</a:t>
            </a:r>
          </a:p>
          <a:p>
            <a:r>
              <a:rPr lang="en-US" sz="2800" dirty="0" smtClean="0">
                <a:solidFill>
                  <a:srgbClr val="FFC000"/>
                </a:solidFill>
              </a:rPr>
              <a:t>No preference 21.2%</a:t>
            </a:r>
          </a:p>
          <a:p>
            <a:r>
              <a:rPr lang="en-US" sz="2800" dirty="0" smtClean="0">
                <a:solidFill>
                  <a:srgbClr val="FFC000"/>
                </a:solidFill>
              </a:rPr>
              <a:t>53.8% </a:t>
            </a:r>
            <a:r>
              <a:rPr lang="en-US" sz="2800" dirty="0" smtClean="0"/>
              <a:t>claimed that the number of tasks a device could be used for was “very important”.</a:t>
            </a:r>
          </a:p>
          <a:p>
            <a:endParaRPr lang="en-US" dirty="0" smtClean="0"/>
          </a:p>
          <a:p>
            <a:endParaRPr lang="en-US" dirty="0"/>
          </a:p>
        </p:txBody>
      </p:sp>
      <p:pic>
        <p:nvPicPr>
          <p:cNvPr id="4" name="Picture 2" descr="http://www.better-vision.zeiss.com/uploads/tx_t3webzeissbettervision/ZEISS-G-25-TTL-teleloupe-system-plus-LED-with_saphiro.jpg"/>
          <p:cNvPicPr>
            <a:picLocks noChangeAspect="1" noChangeArrowheads="1"/>
          </p:cNvPicPr>
          <p:nvPr/>
        </p:nvPicPr>
        <p:blipFill>
          <a:blip r:embed="rId3" cstate="print"/>
          <a:srcRect/>
          <a:stretch>
            <a:fillRect/>
          </a:stretch>
        </p:blipFill>
        <p:spPr bwMode="auto">
          <a:xfrm>
            <a:off x="7162800" y="914400"/>
            <a:ext cx="1819608" cy="1317396"/>
          </a:xfrm>
          <a:prstGeom prst="rect">
            <a:avLst/>
          </a:prstGeom>
          <a:noFill/>
        </p:spPr>
      </p:pic>
      <p:pic>
        <p:nvPicPr>
          <p:cNvPr id="15362" name="Picture 2" descr="https://secure2.convio.net/psb/images/donation_icons/premium_images/1732669039.custom.jpg">
            <a:hlinkClick r:id="rId4"/>
          </p:cNvPr>
          <p:cNvPicPr>
            <a:picLocks noChangeAspect="1" noChangeArrowheads="1"/>
          </p:cNvPicPr>
          <p:nvPr/>
        </p:nvPicPr>
        <p:blipFill>
          <a:blip r:embed="rId5"/>
          <a:srcRect/>
          <a:stretch>
            <a:fillRect/>
          </a:stretch>
        </p:blipFill>
        <p:spPr bwMode="auto">
          <a:xfrm>
            <a:off x="5715000" y="1828800"/>
            <a:ext cx="1239825" cy="10001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9" name="AutoShape 13"/>
          <p:cNvSpPr>
            <a:spLocks noChangeAspect="1" noChangeArrowheads="1" noTextEdit="1"/>
          </p:cNvSpPr>
          <p:nvPr/>
        </p:nvSpPr>
        <p:spPr bwMode="auto">
          <a:xfrm>
            <a:off x="498507" y="381000"/>
            <a:ext cx="8645493" cy="51894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8" name="Text Box 12"/>
          <p:cNvSpPr txBox="1">
            <a:spLocks noChangeArrowheads="1"/>
          </p:cNvSpPr>
          <p:nvPr/>
        </p:nvSpPr>
        <p:spPr bwMode="auto">
          <a:xfrm>
            <a:off x="6096000" y="3429000"/>
            <a:ext cx="1981200" cy="1752599"/>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Interface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Not tailored to blind</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Inaccuracy</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Not portable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Technical Issues</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Battery life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Other</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4587" name="Text Box 11"/>
          <p:cNvSpPr txBox="1">
            <a:spLocks noChangeArrowheads="1"/>
          </p:cNvSpPr>
          <p:nvPr/>
        </p:nvSpPr>
        <p:spPr bwMode="auto">
          <a:xfrm>
            <a:off x="3505200" y="3429000"/>
            <a:ext cx="1569397" cy="1259256"/>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Smaller</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Consistency</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Reliability</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Interface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Other</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4586" name="Text Box 10"/>
          <p:cNvSpPr txBox="1">
            <a:spLocks noChangeArrowheads="1"/>
          </p:cNvSpPr>
          <p:nvPr/>
        </p:nvSpPr>
        <p:spPr bwMode="auto">
          <a:xfrm>
            <a:off x="762000" y="3429000"/>
            <a:ext cx="1659454" cy="1752600"/>
          </a:xfrm>
          <a:prstGeom prst="rect">
            <a:avLst/>
          </a:prstGeom>
          <a:solidFill>
            <a:srgbClr val="D6E3BC"/>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Literacy</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Communication</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Recreation</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Other</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Object </a:t>
            </a:r>
            <a:r>
              <a:rPr lang="en-US" sz="1400" b="1" dirty="0" smtClean="0">
                <a:solidFill>
                  <a:schemeClr val="bg1"/>
                </a:solidFill>
                <a:latin typeface="Arial" pitchFamily="34" charset="0"/>
                <a:ea typeface="Calibri" pitchFamily="34" charset="0"/>
                <a:cs typeface="Arial" pitchFamily="34" charset="0"/>
              </a:rPr>
              <a:t> ID</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interface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Portable</a:t>
            </a:r>
            <a:endParaRPr kumimoji="0" lang="en-US" sz="14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4584" name="Oval 8"/>
          <p:cNvSpPr>
            <a:spLocks noChangeArrowheads="1"/>
          </p:cNvSpPr>
          <p:nvPr/>
        </p:nvSpPr>
        <p:spPr bwMode="auto">
          <a:xfrm>
            <a:off x="3128178" y="1828800"/>
            <a:ext cx="2282022" cy="1279588"/>
          </a:xfrm>
          <a:prstGeom prst="ellipse">
            <a:avLst/>
          </a:prstGeom>
          <a:solidFill>
            <a:srgbClr val="76923C">
              <a:alpha val="71001"/>
            </a:srgbClr>
          </a:solidFill>
          <a:ln w="9525">
            <a:noFill/>
            <a:round/>
            <a:headEnd/>
            <a:tailEnd/>
          </a:ln>
          <a:effectLst>
            <a:prstShdw prst="shdw17" dist="17961" dir="2700000">
              <a:srgbClr val="76923C">
                <a:gamma/>
                <a:shade val="60000"/>
                <a:invGamma/>
              </a:srgbClr>
            </a:prstShdw>
          </a:effectLst>
        </p:spPr>
        <p:txBody>
          <a:bodyPr vert="horz" wrap="square" lIns="91440" tIns="45720" rIns="91440" bIns="45720" numCol="1" anchor="t" anchorCtr="0" compatLnSpc="1">
            <a:prstTxWarp prst="textNoShape">
              <a:avLst/>
            </a:prstTxWarp>
          </a:bodyPr>
          <a:lstStyle/>
          <a:p>
            <a:endParaRPr lang="en-US"/>
          </a:p>
        </p:txBody>
      </p:sp>
      <p:sp>
        <p:nvSpPr>
          <p:cNvPr id="24583" name="Oval 7"/>
          <p:cNvSpPr>
            <a:spLocks noChangeArrowheads="1"/>
          </p:cNvSpPr>
          <p:nvPr/>
        </p:nvSpPr>
        <p:spPr bwMode="auto">
          <a:xfrm>
            <a:off x="5715000" y="1676400"/>
            <a:ext cx="2209800" cy="1371600"/>
          </a:xfrm>
          <a:prstGeom prst="ellipse">
            <a:avLst/>
          </a:prstGeom>
          <a:solidFill>
            <a:srgbClr val="76923C">
              <a:alpha val="71001"/>
            </a:srgbClr>
          </a:solidFill>
          <a:ln w="9525">
            <a:noFill/>
            <a:round/>
            <a:headEnd/>
            <a:tailEnd/>
          </a:ln>
          <a:effectLst>
            <a:prstShdw prst="shdw17" dist="28398" dir="3806097">
              <a:srgbClr val="76923C">
                <a:gamma/>
                <a:shade val="60000"/>
                <a:invGamma/>
              </a:srgbClr>
            </a:prstShdw>
          </a:effectLst>
        </p:spPr>
        <p:txBody>
          <a:bodyPr vert="horz" wrap="square" lIns="91440" tIns="45720" rIns="91440" bIns="45720" numCol="1" anchor="t" anchorCtr="0" compatLnSpc="1">
            <a:prstTxWarp prst="textNoShape">
              <a:avLst/>
            </a:prstTxWarp>
          </a:bodyPr>
          <a:lstStyle/>
          <a:p>
            <a:endParaRPr lang="en-US"/>
          </a:p>
        </p:txBody>
      </p:sp>
      <p:sp>
        <p:nvSpPr>
          <p:cNvPr id="24582" name="Oval 6"/>
          <p:cNvSpPr>
            <a:spLocks noChangeArrowheads="1"/>
          </p:cNvSpPr>
          <p:nvPr/>
        </p:nvSpPr>
        <p:spPr bwMode="auto">
          <a:xfrm>
            <a:off x="457200" y="1676400"/>
            <a:ext cx="2285999" cy="1434389"/>
          </a:xfrm>
          <a:prstGeom prst="ellipse">
            <a:avLst/>
          </a:prstGeom>
          <a:solidFill>
            <a:srgbClr val="76923C">
              <a:alpha val="71001"/>
            </a:srgbClr>
          </a:solidFill>
          <a:ln w="9525">
            <a:noFill/>
            <a:round/>
            <a:headEnd/>
            <a:tailEnd/>
          </a:ln>
          <a:effectLst>
            <a:prstShdw prst="shdw17" dist="28398" dir="3806097">
              <a:srgbClr val="76923C">
                <a:gamma/>
                <a:shade val="60000"/>
                <a:invGamma/>
              </a:srgbClr>
            </a:prstShdw>
          </a:effectLst>
        </p:spPr>
        <p:txBody>
          <a:bodyPr vert="horz" wrap="square" lIns="91440" tIns="45720" rIns="91440" bIns="45720" numCol="1" anchor="t" anchorCtr="0" compatLnSpc="1">
            <a:prstTxWarp prst="textNoShape">
              <a:avLst/>
            </a:prstTxWarp>
          </a:bodyPr>
          <a:lstStyle/>
          <a:p>
            <a:endParaRPr lang="en-US"/>
          </a:p>
        </p:txBody>
      </p:sp>
      <p:sp>
        <p:nvSpPr>
          <p:cNvPr id="24581" name="Text Box 5"/>
          <p:cNvSpPr txBox="1">
            <a:spLocks noChangeArrowheads="1"/>
          </p:cNvSpPr>
          <p:nvPr/>
        </p:nvSpPr>
        <p:spPr bwMode="auto">
          <a:xfrm>
            <a:off x="533400" y="2133600"/>
            <a:ext cx="1991980" cy="470570"/>
          </a:xfrm>
          <a:prstGeom prst="rect">
            <a:avLst/>
          </a:prstGeom>
          <a:solidFill>
            <a:srgbClr val="76923C"/>
          </a:solidFill>
          <a:ln w="31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Advantages</a:t>
            </a:r>
            <a:endParaRPr kumimoji="0" lang="en-US" sz="3200" b="1" i="0" u="none" strike="noStrike" cap="none" normalizeH="0" baseline="0" dirty="0" smtClean="0">
              <a:ln>
                <a:noFill/>
              </a:ln>
              <a:solidFill>
                <a:schemeClr val="tx1"/>
              </a:solidFill>
              <a:effectLst/>
              <a:latin typeface="Arial" pitchFamily="34" charset="0"/>
            </a:endParaRPr>
          </a:p>
        </p:txBody>
      </p:sp>
      <p:sp>
        <p:nvSpPr>
          <p:cNvPr id="24580" name="Text Box 4"/>
          <p:cNvSpPr txBox="1">
            <a:spLocks noChangeArrowheads="1"/>
          </p:cNvSpPr>
          <p:nvPr/>
        </p:nvSpPr>
        <p:spPr bwMode="auto">
          <a:xfrm>
            <a:off x="3321501" y="2176851"/>
            <a:ext cx="1860099" cy="470570"/>
          </a:xfrm>
          <a:prstGeom prst="rect">
            <a:avLst/>
          </a:prstGeom>
          <a:solidFill>
            <a:srgbClr val="76923C"/>
          </a:solidFill>
          <a:ln w="762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Arial" pitchFamily="34" charset="0"/>
                <a:ea typeface="Calibri" pitchFamily="34" charset="0"/>
                <a:cs typeface="Arial" pitchFamily="34" charset="0"/>
              </a:rPr>
              <a:t>Desired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Improvements</a:t>
            </a:r>
            <a:endParaRPr kumimoji="0" lang="en-US" sz="2800" b="1" i="0" u="none" strike="noStrike" cap="none" normalizeH="0" baseline="0" dirty="0" smtClean="0">
              <a:ln>
                <a:noFill/>
              </a:ln>
              <a:solidFill>
                <a:schemeClr val="tx1"/>
              </a:solidFill>
              <a:effectLst/>
              <a:latin typeface="Arial" pitchFamily="34" charset="0"/>
            </a:endParaRPr>
          </a:p>
        </p:txBody>
      </p:sp>
      <p:sp>
        <p:nvSpPr>
          <p:cNvPr id="24579" name="Text Box 3"/>
          <p:cNvSpPr txBox="1">
            <a:spLocks noChangeArrowheads="1"/>
          </p:cNvSpPr>
          <p:nvPr/>
        </p:nvSpPr>
        <p:spPr bwMode="auto">
          <a:xfrm>
            <a:off x="5867400" y="2209800"/>
            <a:ext cx="1905000" cy="470570"/>
          </a:xfrm>
          <a:prstGeom prst="rect">
            <a:avLst/>
          </a:prstGeom>
          <a:solidFill>
            <a:srgbClr val="76923C"/>
          </a:solidFill>
          <a:ln w="571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Disadvantages</a:t>
            </a:r>
            <a:endParaRPr kumimoji="0" lang="en-US" sz="2800" b="1" i="0" u="none" strike="noStrike" cap="none" normalizeH="0" baseline="0" dirty="0" smtClean="0">
              <a:ln>
                <a:noFill/>
              </a:ln>
              <a:solidFill>
                <a:schemeClr val="tx1"/>
              </a:solidFill>
              <a:effectLst/>
              <a:latin typeface="Arial" pitchFamily="34" charset="0"/>
            </a:endParaRPr>
          </a:p>
        </p:txBody>
      </p:sp>
      <p:sp>
        <p:nvSpPr>
          <p:cNvPr id="24578" name="Text Box 2"/>
          <p:cNvSpPr txBox="1">
            <a:spLocks noChangeArrowheads="1"/>
          </p:cNvSpPr>
          <p:nvPr/>
        </p:nvSpPr>
        <p:spPr bwMode="auto">
          <a:xfrm>
            <a:off x="3048000" y="685800"/>
            <a:ext cx="2317299" cy="990600"/>
          </a:xfrm>
          <a:prstGeom prst="rect">
            <a:avLst/>
          </a:prstGeom>
          <a:gradFill rotWithShape="1">
            <a:gsLst>
              <a:gs pos="0">
                <a:srgbClr val="00CC99"/>
              </a:gs>
              <a:gs pos="100000">
                <a:srgbClr val="00CC99">
                  <a:gamma/>
                  <a:shade val="86275"/>
                  <a:invGamma/>
                </a:srgbClr>
              </a:gs>
            </a:gsLst>
            <a:lin ang="5400000" scaled="1"/>
          </a:gradFill>
          <a:ln w="762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Technology</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533400" y="5562600"/>
            <a:ext cx="84296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Method for determining type, functionality, advantages, disadvantages and possible </a:t>
            </a:r>
          </a:p>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improvements for devices that respondents were currently using.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81000" y="227857"/>
            <a:ext cx="4677306"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lang="en-US" b="1" dirty="0" smtClean="0">
                <a:latin typeface="Arial" pitchFamily="34" charset="0"/>
                <a:ea typeface="Calibri" pitchFamily="34" charset="0"/>
                <a:cs typeface="Arial" pitchFamily="34" charset="0"/>
              </a:rPr>
              <a:t>Advantages of Current Assistive Devices</a:t>
            </a: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886450" algn="l"/>
              </a:tabLst>
            </a:pPr>
            <a:endParaRPr kumimoji="0" lang="en-US" sz="2800" b="0" i="0" u="none" strike="noStrike" cap="none" normalizeH="0" baseline="0" dirty="0" smtClean="0">
              <a:ln>
                <a:noFill/>
              </a:ln>
              <a:solidFill>
                <a:schemeClr val="tx1"/>
              </a:solidFill>
              <a:effectLst/>
              <a:latin typeface="Arial" pitchFamily="34" charset="0"/>
            </a:endParaRPr>
          </a:p>
        </p:txBody>
      </p:sp>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533400" y="3368933"/>
            <a:ext cx="32252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7" name="Chart 6"/>
          <p:cNvGraphicFramePr/>
          <p:nvPr/>
        </p:nvGraphicFramePr>
        <p:xfrm>
          <a:off x="228600" y="762000"/>
          <a:ext cx="89154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Disadvantages</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t>Not user friendly</a:t>
            </a:r>
          </a:p>
          <a:p>
            <a:r>
              <a:rPr lang="en-US" dirty="0" smtClean="0"/>
              <a:t>Too hard to learn</a:t>
            </a:r>
          </a:p>
          <a:p>
            <a:r>
              <a:rPr lang="en-US" dirty="0" smtClean="0"/>
              <a:t>Unreliable</a:t>
            </a:r>
          </a:p>
          <a:p>
            <a:r>
              <a:rPr lang="en-US" dirty="0" smtClean="0"/>
              <a:t>Cost</a:t>
            </a:r>
          </a:p>
          <a:p>
            <a:r>
              <a:rPr lang="en-US" dirty="0" smtClean="0"/>
              <a:t>Cosmetically unacceptable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914400" y="381000"/>
            <a:ext cx="7063225" cy="4244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762000"/>
          <a:ext cx="8077199" cy="6155727"/>
        </p:xfrm>
        <a:graphic>
          <a:graphicData uri="http://schemas.openxmlformats.org/drawingml/2006/table">
            <a:tbl>
              <a:tblPr>
                <a:tableStyleId>{3C2FFA5D-87B4-456A-9821-1D502468CF0F}</a:tableStyleId>
              </a:tblPr>
              <a:tblGrid>
                <a:gridCol w="1752600"/>
                <a:gridCol w="991788"/>
                <a:gridCol w="1332313"/>
                <a:gridCol w="1533451"/>
                <a:gridCol w="1348332"/>
                <a:gridCol w="1118715"/>
              </a:tblGrid>
              <a:tr h="1018721">
                <a:tc>
                  <a:txBody>
                    <a:bodyPr/>
                    <a:lstStyle/>
                    <a:p>
                      <a:pPr marL="0" marR="11430">
                        <a:lnSpc>
                          <a:spcPct val="115000"/>
                        </a:lnSpc>
                        <a:spcBef>
                          <a:spcPts val="0"/>
                        </a:spcBef>
                        <a:spcAft>
                          <a:spcPts val="0"/>
                        </a:spcAft>
                      </a:pP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600" b="1" dirty="0"/>
                        <a:t>Not at all important</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600" b="1" dirty="0"/>
                        <a:t>Somewhat unimportant</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600" b="1" dirty="0"/>
                        <a:t>Neither unimportant nor important</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600" b="1" dirty="0"/>
                        <a:t>Somewhat important</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600" b="1" dirty="0"/>
                        <a:t>Very important</a:t>
                      </a:r>
                      <a:endParaRPr lang="en-US" sz="1400" b="1" dirty="0">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a:solidFill>
                            <a:srgbClr val="FF0000"/>
                          </a:solidFill>
                        </a:rPr>
                        <a:t>How well technology meets needs</a:t>
                      </a:r>
                      <a:endParaRPr lang="en-US" sz="1400" b="1" dirty="0">
                        <a:solidFill>
                          <a:srgbClr val="FF000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FF0000"/>
                          </a:solidFill>
                        </a:rPr>
                        <a:t>0.00%</a:t>
                      </a:r>
                      <a:endParaRPr lang="en-US" sz="1600">
                        <a:solidFill>
                          <a:srgbClr val="FF000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solidFill>
                            <a:srgbClr val="FF0000"/>
                          </a:solidFill>
                        </a:rPr>
                        <a:t>0.00%</a:t>
                      </a:r>
                      <a:endParaRPr lang="en-US" sz="1600" dirty="0">
                        <a:solidFill>
                          <a:srgbClr val="FF000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3.10%</a:t>
                      </a: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9.40%</a:t>
                      </a: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rgbClr val="FF0000"/>
                          </a:solidFill>
                        </a:rPr>
                        <a:t>87.50%</a:t>
                      </a:r>
                      <a:endParaRPr lang="en-US" sz="1600" b="1" dirty="0">
                        <a:solidFill>
                          <a:srgbClr val="FF0000"/>
                        </a:solidFill>
                        <a:latin typeface="Calibri"/>
                        <a:ea typeface="Calibri"/>
                        <a:cs typeface="Times New Roman"/>
                      </a:endParaRPr>
                    </a:p>
                  </a:txBody>
                  <a:tcPr marL="13147" marR="13147" marT="0" marB="0"/>
                </a:tc>
              </a:tr>
              <a:tr h="365760">
                <a:tc>
                  <a:txBody>
                    <a:bodyPr/>
                    <a:lstStyle/>
                    <a:p>
                      <a:pPr marL="0" marR="11430">
                        <a:lnSpc>
                          <a:spcPct val="100000"/>
                        </a:lnSpc>
                        <a:spcBef>
                          <a:spcPts val="0"/>
                        </a:spcBef>
                        <a:spcAft>
                          <a:spcPts val="0"/>
                        </a:spcAft>
                      </a:pPr>
                      <a:r>
                        <a:rPr lang="en-US" sz="1600" b="1" dirty="0" smtClean="0"/>
                        <a:t>Versatility</a:t>
                      </a:r>
                      <a:endParaRPr lang="en-US" sz="1400" b="1" dirty="0">
                        <a:solidFill>
                          <a:schemeClr val="accent1">
                            <a:lumMod val="75000"/>
                          </a:schemeClr>
                        </a:solidFill>
                        <a:latin typeface="Calibri"/>
                        <a:ea typeface="Calibri"/>
                        <a:cs typeface="Times New Roman"/>
                      </a:endParaRPr>
                    </a:p>
                  </a:txBody>
                  <a:tcPr marL="13147" marR="13147" marT="0" marB="0"/>
                </a:tc>
                <a:tc>
                  <a:txBody>
                    <a:bodyPr/>
                    <a:lstStyle/>
                    <a:p>
                      <a:pPr marL="0" marR="11430">
                        <a:lnSpc>
                          <a:spcPct val="100000"/>
                        </a:lnSpc>
                        <a:spcBef>
                          <a:spcPts val="0"/>
                        </a:spcBef>
                        <a:spcAft>
                          <a:spcPts val="0"/>
                        </a:spcAft>
                      </a:pPr>
                      <a:r>
                        <a:rPr lang="en-US" sz="1800" dirty="0"/>
                        <a:t>0.00%</a:t>
                      </a:r>
                      <a:endParaRPr lang="en-US" sz="1600" dirty="0">
                        <a:latin typeface="Calibri"/>
                        <a:ea typeface="Calibri"/>
                        <a:cs typeface="Times New Roman"/>
                      </a:endParaRPr>
                    </a:p>
                  </a:txBody>
                  <a:tcPr marL="13147" marR="13147" marT="0" marB="0"/>
                </a:tc>
                <a:tc>
                  <a:txBody>
                    <a:bodyPr/>
                    <a:lstStyle/>
                    <a:p>
                      <a:pPr marL="0" marR="11430">
                        <a:lnSpc>
                          <a:spcPct val="100000"/>
                        </a:lnSpc>
                        <a:spcBef>
                          <a:spcPts val="0"/>
                        </a:spcBef>
                        <a:spcAft>
                          <a:spcPts val="0"/>
                        </a:spcAft>
                      </a:pPr>
                      <a:r>
                        <a:rPr lang="en-US" sz="1800" dirty="0"/>
                        <a:t>3.10%</a:t>
                      </a:r>
                      <a:endParaRPr lang="en-US" sz="1600" dirty="0">
                        <a:latin typeface="Calibri"/>
                        <a:ea typeface="Calibri"/>
                        <a:cs typeface="Times New Roman"/>
                      </a:endParaRPr>
                    </a:p>
                  </a:txBody>
                  <a:tcPr marL="13147" marR="13147" marT="0" marB="0"/>
                </a:tc>
                <a:tc>
                  <a:txBody>
                    <a:bodyPr/>
                    <a:lstStyle/>
                    <a:p>
                      <a:pPr marL="0" marR="11430">
                        <a:lnSpc>
                          <a:spcPct val="100000"/>
                        </a:lnSpc>
                        <a:spcBef>
                          <a:spcPts val="0"/>
                        </a:spcBef>
                        <a:spcAft>
                          <a:spcPts val="0"/>
                        </a:spcAft>
                      </a:pPr>
                      <a:r>
                        <a:rPr lang="en-US" sz="1800" dirty="0"/>
                        <a:t>21.90%</a:t>
                      </a:r>
                      <a:endParaRPr lang="en-US" sz="1600" dirty="0">
                        <a:latin typeface="Calibri"/>
                        <a:ea typeface="Calibri"/>
                        <a:cs typeface="Times New Roman"/>
                      </a:endParaRPr>
                    </a:p>
                  </a:txBody>
                  <a:tcPr marL="13147" marR="13147" marT="0" marB="0"/>
                </a:tc>
                <a:tc>
                  <a:txBody>
                    <a:bodyPr/>
                    <a:lstStyle/>
                    <a:p>
                      <a:pPr marL="0" marR="11430">
                        <a:lnSpc>
                          <a:spcPct val="100000"/>
                        </a:lnSpc>
                        <a:spcBef>
                          <a:spcPts val="0"/>
                        </a:spcBef>
                        <a:spcAft>
                          <a:spcPts val="0"/>
                        </a:spcAft>
                      </a:pPr>
                      <a:r>
                        <a:rPr lang="en-US" sz="1800" dirty="0"/>
                        <a:t>18.80%</a:t>
                      </a:r>
                      <a:endParaRPr lang="en-US" sz="1600" dirty="0">
                        <a:solidFill>
                          <a:schemeClr val="accent1">
                            <a:lumMod val="75000"/>
                          </a:schemeClr>
                        </a:solidFill>
                        <a:latin typeface="Calibri"/>
                        <a:ea typeface="Calibri"/>
                        <a:cs typeface="Times New Roman"/>
                      </a:endParaRPr>
                    </a:p>
                  </a:txBody>
                  <a:tcPr marL="13147" marR="13147" marT="0" marB="0"/>
                </a:tc>
                <a:tc>
                  <a:txBody>
                    <a:bodyPr/>
                    <a:lstStyle/>
                    <a:p>
                      <a:pPr marL="0" marR="11430">
                        <a:lnSpc>
                          <a:spcPct val="100000"/>
                        </a:lnSpc>
                        <a:spcBef>
                          <a:spcPts val="0"/>
                        </a:spcBef>
                        <a:spcAft>
                          <a:spcPts val="0"/>
                        </a:spcAft>
                      </a:pPr>
                      <a:r>
                        <a:rPr lang="en-US" sz="1800" dirty="0"/>
                        <a:t>56.20%</a:t>
                      </a:r>
                      <a:endParaRPr lang="en-US" sz="1600" dirty="0">
                        <a:solidFill>
                          <a:schemeClr val="accent1">
                            <a:lumMod val="75000"/>
                          </a:schemeClr>
                        </a:solidFill>
                        <a:latin typeface="Calibri"/>
                        <a:ea typeface="Calibri"/>
                        <a:cs typeface="Times New Roman"/>
                      </a:endParaRPr>
                    </a:p>
                  </a:txBody>
                  <a:tcPr marL="13147" marR="13147" marT="0" marB="0"/>
                </a:tc>
              </a:tr>
              <a:tr h="178707">
                <a:tc>
                  <a:txBody>
                    <a:bodyPr/>
                    <a:lstStyle/>
                    <a:p>
                      <a:pPr marL="0" marR="11430">
                        <a:lnSpc>
                          <a:spcPct val="115000"/>
                        </a:lnSpc>
                        <a:spcBef>
                          <a:spcPts val="0"/>
                        </a:spcBef>
                        <a:spcAft>
                          <a:spcPts val="0"/>
                        </a:spcAft>
                      </a:pPr>
                      <a:r>
                        <a:rPr lang="en-US" sz="1600" b="1" dirty="0"/>
                        <a:t>Ease of use</a:t>
                      </a:r>
                      <a:endParaRPr lang="en-US" sz="1400" b="1" dirty="0">
                        <a:solidFill>
                          <a:schemeClr val="accent1">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6.20%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3.10%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21.90%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15.60%</a:t>
                      </a:r>
                      <a:endParaRPr lang="en-US" sz="1600">
                        <a:solidFill>
                          <a:schemeClr val="accent1">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53.10%</a:t>
                      </a:r>
                      <a:endParaRPr lang="en-US" sz="1600" dirty="0">
                        <a:solidFill>
                          <a:schemeClr val="accent1">
                            <a:lumMod val="75000"/>
                          </a:schemeClr>
                        </a:solidFill>
                        <a:latin typeface="Calibri"/>
                        <a:ea typeface="Calibri"/>
                        <a:cs typeface="Times New Roman"/>
                      </a:endParaRPr>
                    </a:p>
                  </a:txBody>
                  <a:tcPr marL="13147" marR="13147" marT="0" marB="0"/>
                </a:tc>
              </a:tr>
              <a:tr h="178707">
                <a:tc>
                  <a:txBody>
                    <a:bodyPr/>
                    <a:lstStyle/>
                    <a:p>
                      <a:pPr marL="0" marR="11430">
                        <a:lnSpc>
                          <a:spcPct val="115000"/>
                        </a:lnSpc>
                        <a:spcBef>
                          <a:spcPts val="0"/>
                        </a:spcBef>
                        <a:spcAft>
                          <a:spcPts val="0"/>
                        </a:spcAft>
                      </a:pPr>
                      <a:r>
                        <a:rPr lang="en-US" sz="1600" b="1" dirty="0"/>
                        <a:t>Cost</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15.60%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6.20%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34.40%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a:t>9.40%</a:t>
                      </a:r>
                      <a:endParaRPr lang="en-US" sz="1600" b="1">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t>34.40%</a:t>
                      </a:r>
                      <a:endParaRPr lang="en-US" sz="1600" b="1" dirty="0">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smtClean="0">
                          <a:solidFill>
                            <a:srgbClr val="002060"/>
                          </a:solidFill>
                        </a:rPr>
                        <a:t>Attractiveness</a:t>
                      </a:r>
                      <a:endParaRPr lang="en-US" sz="1400" b="1" dirty="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25.00%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18.80%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40.60%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a:solidFill>
                            <a:srgbClr val="002060"/>
                          </a:solidFill>
                        </a:rPr>
                        <a:t>9.40%</a:t>
                      </a:r>
                      <a:endParaRPr lang="en-US" sz="1600" b="1">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rgbClr val="002060"/>
                          </a:solidFill>
                        </a:rPr>
                        <a:t>6.20%</a:t>
                      </a:r>
                      <a:endParaRPr lang="en-US" sz="1600" b="1" dirty="0">
                        <a:solidFill>
                          <a:srgbClr val="002060"/>
                        </a:solidFill>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smtClean="0">
                          <a:solidFill>
                            <a:srgbClr val="002060"/>
                          </a:solidFill>
                        </a:rPr>
                        <a:t>Noticeable</a:t>
                      </a:r>
                      <a:endParaRPr lang="en-US" sz="1400" b="1" dirty="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25.00%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18.80%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solidFill>
                            <a:srgbClr val="002060"/>
                          </a:solidFill>
                        </a:rPr>
                        <a:t>34.40%</a:t>
                      </a:r>
                      <a:endParaRPr lang="en-US" sz="1600">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a:solidFill>
                            <a:srgbClr val="002060"/>
                          </a:solidFill>
                        </a:rPr>
                        <a:t>12.50%</a:t>
                      </a:r>
                      <a:endParaRPr lang="en-US" sz="1600" b="1">
                        <a:solidFill>
                          <a:srgbClr val="002060"/>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rgbClr val="002060"/>
                          </a:solidFill>
                        </a:rPr>
                        <a:t>9.40%</a:t>
                      </a:r>
                      <a:endParaRPr lang="en-US" sz="1600" b="1" dirty="0">
                        <a:solidFill>
                          <a:srgbClr val="002060"/>
                        </a:solidFill>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a:solidFill>
                            <a:schemeClr val="accent2">
                              <a:lumMod val="75000"/>
                            </a:schemeClr>
                          </a:solidFill>
                        </a:rPr>
                        <a:t>How hard it is to learn to use</a:t>
                      </a:r>
                      <a:endParaRPr lang="en-US" sz="1400" b="1" dirty="0">
                        <a:solidFill>
                          <a:schemeClr val="accent2">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solidFill>
                            <a:schemeClr val="accent2">
                              <a:lumMod val="75000"/>
                            </a:schemeClr>
                          </a:solidFill>
                        </a:rPr>
                        <a:t>25.00%</a:t>
                      </a:r>
                      <a:endParaRPr lang="en-US" sz="1600" dirty="0">
                        <a:solidFill>
                          <a:schemeClr val="accent2">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solidFill>
                            <a:schemeClr val="accent2">
                              <a:lumMod val="75000"/>
                            </a:schemeClr>
                          </a:solidFill>
                        </a:rPr>
                        <a:t>18.80%</a:t>
                      </a:r>
                      <a:endParaRPr lang="en-US" sz="1600" dirty="0">
                        <a:solidFill>
                          <a:schemeClr val="accent2">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solidFill>
                            <a:schemeClr val="accent2">
                              <a:lumMod val="75000"/>
                            </a:schemeClr>
                          </a:solidFill>
                        </a:rPr>
                        <a:t>25.00%</a:t>
                      </a:r>
                      <a:endParaRPr lang="en-US" sz="1600" dirty="0">
                        <a:solidFill>
                          <a:schemeClr val="accent2">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chemeClr val="accent2">
                              <a:lumMod val="75000"/>
                            </a:schemeClr>
                          </a:solidFill>
                        </a:rPr>
                        <a:t>9.40%</a:t>
                      </a:r>
                      <a:endParaRPr lang="en-US" sz="1600" b="1" dirty="0">
                        <a:solidFill>
                          <a:schemeClr val="accent2">
                            <a:lumMod val="75000"/>
                          </a:schemeClr>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chemeClr val="accent2">
                              <a:lumMod val="75000"/>
                            </a:schemeClr>
                          </a:solidFill>
                        </a:rPr>
                        <a:t>21.90%</a:t>
                      </a:r>
                      <a:endParaRPr lang="en-US" sz="1600" b="1" dirty="0">
                        <a:solidFill>
                          <a:schemeClr val="accent2">
                            <a:lumMod val="75000"/>
                          </a:schemeClr>
                        </a:solidFill>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a:t>Frequency of personal maintenance</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28.10%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6.20%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a:t>12.50%</a:t>
                      </a:r>
                      <a:endParaRPr lang="en-US" sz="160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chemeClr val="bg1"/>
                          </a:solidFill>
                        </a:rPr>
                        <a:t>12.50%</a:t>
                      </a:r>
                      <a:endParaRPr lang="en-US" sz="1600" b="1" dirty="0">
                        <a:solidFill>
                          <a:schemeClr val="bg1"/>
                        </a:solidFill>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solidFill>
                            <a:schemeClr val="bg1"/>
                          </a:solidFill>
                        </a:rPr>
                        <a:t>40.60%</a:t>
                      </a:r>
                      <a:endParaRPr lang="en-US" sz="1600" b="1" dirty="0">
                        <a:solidFill>
                          <a:schemeClr val="bg1"/>
                        </a:solidFill>
                        <a:latin typeface="Calibri"/>
                        <a:ea typeface="Calibri"/>
                        <a:cs typeface="Times New Roman"/>
                      </a:endParaRPr>
                    </a:p>
                  </a:txBody>
                  <a:tcPr marL="13147" marR="13147" marT="0" marB="0"/>
                </a:tc>
              </a:tr>
              <a:tr h="536122">
                <a:tc>
                  <a:txBody>
                    <a:bodyPr/>
                    <a:lstStyle/>
                    <a:p>
                      <a:pPr marL="0" marR="11430">
                        <a:lnSpc>
                          <a:spcPct val="115000"/>
                        </a:lnSpc>
                        <a:spcBef>
                          <a:spcPts val="0"/>
                        </a:spcBef>
                        <a:spcAft>
                          <a:spcPts val="0"/>
                        </a:spcAft>
                      </a:pPr>
                      <a:r>
                        <a:rPr lang="en-US" sz="1600" b="1" dirty="0"/>
                        <a:t>Frequency of </a:t>
                      </a:r>
                      <a:endParaRPr lang="en-US" sz="1600" b="1" dirty="0" smtClean="0"/>
                    </a:p>
                    <a:p>
                      <a:pPr marL="0" marR="11430">
                        <a:lnSpc>
                          <a:spcPct val="115000"/>
                        </a:lnSpc>
                        <a:spcBef>
                          <a:spcPts val="0"/>
                        </a:spcBef>
                        <a:spcAft>
                          <a:spcPts val="0"/>
                        </a:spcAft>
                      </a:pPr>
                      <a:r>
                        <a:rPr lang="en-US" sz="1600" b="1" dirty="0" smtClean="0"/>
                        <a:t>Professional</a:t>
                      </a:r>
                      <a:r>
                        <a:rPr lang="en-US" sz="1600" b="1" baseline="0" dirty="0" smtClean="0"/>
                        <a:t> </a:t>
                      </a:r>
                      <a:r>
                        <a:rPr lang="en-US" sz="1600" b="1" dirty="0" smtClean="0"/>
                        <a:t>maintenance</a:t>
                      </a:r>
                      <a:endParaRPr lang="en-US" sz="14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21.90%</a:t>
                      </a: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6.20%</a:t>
                      </a: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dirty="0"/>
                        <a:t>25.00%</a:t>
                      </a:r>
                      <a:endParaRPr lang="en-US" sz="1600"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t>12.50%</a:t>
                      </a:r>
                      <a:endParaRPr lang="en-US" sz="1600" b="1" dirty="0">
                        <a:latin typeface="Calibri"/>
                        <a:ea typeface="Calibri"/>
                        <a:cs typeface="Times New Roman"/>
                      </a:endParaRPr>
                    </a:p>
                  </a:txBody>
                  <a:tcPr marL="13147" marR="13147" marT="0" marB="0"/>
                </a:tc>
                <a:tc>
                  <a:txBody>
                    <a:bodyPr/>
                    <a:lstStyle/>
                    <a:p>
                      <a:pPr marL="0" marR="11430">
                        <a:lnSpc>
                          <a:spcPct val="115000"/>
                        </a:lnSpc>
                        <a:spcBef>
                          <a:spcPts val="0"/>
                        </a:spcBef>
                        <a:spcAft>
                          <a:spcPts val="0"/>
                        </a:spcAft>
                      </a:pPr>
                      <a:r>
                        <a:rPr lang="en-US" sz="1800" b="1" dirty="0"/>
                        <a:t>34.40%</a:t>
                      </a:r>
                      <a:endParaRPr lang="en-US" sz="1600" b="1" dirty="0">
                        <a:latin typeface="Calibri"/>
                        <a:ea typeface="Calibri"/>
                        <a:cs typeface="Times New Roman"/>
                      </a:endParaRPr>
                    </a:p>
                  </a:txBody>
                  <a:tcPr marL="13147" marR="13147" marT="0" marB="0"/>
                </a:tc>
              </a:tr>
            </a:tbl>
          </a:graphicData>
        </a:graphic>
      </p:graphicFrame>
      <p:sp>
        <p:nvSpPr>
          <p:cNvPr id="30721" name="Rectangle 1"/>
          <p:cNvSpPr>
            <a:spLocks noChangeArrowheads="1"/>
          </p:cNvSpPr>
          <p:nvPr/>
        </p:nvSpPr>
        <p:spPr bwMode="auto">
          <a:xfrm>
            <a:off x="0" y="304800"/>
            <a:ext cx="9191940"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Describes more subtle features of a device that might lead to commercial success or failure.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8645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gilaberttax.com/wp/wp-content/uploads/2013/04/Target.jpg"/>
          <p:cNvPicPr>
            <a:picLocks noChangeAspect="1" noChangeArrowheads="1"/>
          </p:cNvPicPr>
          <p:nvPr/>
        </p:nvPicPr>
        <p:blipFill>
          <a:blip r:embed="rId2" cstate="print"/>
          <a:srcRect/>
          <a:stretch>
            <a:fillRect/>
          </a:stretch>
        </p:blipFill>
        <p:spPr bwMode="auto">
          <a:xfrm>
            <a:off x="3200400" y="3276600"/>
            <a:ext cx="2520950" cy="2520950"/>
          </a:xfrm>
          <a:prstGeom prst="rect">
            <a:avLst/>
          </a:prstGeom>
          <a:noFill/>
        </p:spPr>
      </p:pic>
      <p:sp>
        <p:nvSpPr>
          <p:cNvPr id="4" name="TextBox 3"/>
          <p:cNvSpPr txBox="1"/>
          <p:nvPr/>
        </p:nvSpPr>
        <p:spPr>
          <a:xfrm>
            <a:off x="838200" y="381000"/>
            <a:ext cx="8093754" cy="2646878"/>
          </a:xfrm>
          <a:prstGeom prst="rect">
            <a:avLst/>
          </a:prstGeom>
          <a:noFill/>
        </p:spPr>
        <p:txBody>
          <a:bodyPr wrap="none" rtlCol="0">
            <a:spAutoFit/>
          </a:bodyPr>
          <a:lstStyle/>
          <a:p>
            <a:endParaRPr lang="en-US" dirty="0" smtClean="0"/>
          </a:p>
          <a:p>
            <a:r>
              <a:rPr lang="en-US" sz="2800" dirty="0" smtClean="0"/>
              <a:t>BUT…</a:t>
            </a:r>
          </a:p>
          <a:p>
            <a:r>
              <a:rPr lang="en-US" sz="2800" dirty="0" smtClean="0"/>
              <a:t>Hitting the mark and actually serving  the needs of the</a:t>
            </a:r>
          </a:p>
          <a:p>
            <a:r>
              <a:rPr lang="en-US" sz="2800" dirty="0" smtClean="0"/>
              <a:t> blind requires ------</a:t>
            </a:r>
          </a:p>
          <a:p>
            <a:r>
              <a:rPr lang="en-US" sz="2800" dirty="0" smtClean="0"/>
              <a:t>that you understand the stakeholders.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7800" y="1295400"/>
          <a:ext cx="5791200" cy="5059680"/>
        </p:xfrm>
        <a:graphic>
          <a:graphicData uri="http://schemas.openxmlformats.org/drawingml/2006/table">
            <a:tbl>
              <a:tblPr/>
              <a:tblGrid>
                <a:gridCol w="533400"/>
                <a:gridCol w="2840602"/>
                <a:gridCol w="1208599"/>
                <a:gridCol w="1208599"/>
              </a:tblGrid>
              <a:tr h="990600">
                <a:tc>
                  <a:txBody>
                    <a:bodyPr/>
                    <a:lstStyle/>
                    <a:p>
                      <a:pPr marL="0" marR="11430">
                        <a:lnSpc>
                          <a:spcPct val="115000"/>
                        </a:lnSpc>
                        <a:spcBef>
                          <a:spcPts val="0"/>
                        </a:spcBef>
                        <a:spcAft>
                          <a:spcPts val="0"/>
                        </a:spcAft>
                      </a:pPr>
                      <a:endParaRPr lang="en-US" sz="2000" dirty="0">
                        <a:latin typeface="Arial"/>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ct val="115000"/>
                        </a:lnSpc>
                        <a:spcBef>
                          <a:spcPts val="0"/>
                        </a:spcBef>
                        <a:spcAft>
                          <a:spcPts val="0"/>
                        </a:spcAft>
                      </a:pPr>
                      <a:r>
                        <a:rPr lang="en-US" sz="2400" dirty="0">
                          <a:solidFill>
                            <a:schemeClr val="bg1"/>
                          </a:solidFill>
                          <a:latin typeface="Arial"/>
                          <a:ea typeface="Calibri"/>
                          <a:cs typeface="Times New Roman"/>
                        </a:rPr>
                        <a:t>Function of </a:t>
                      </a:r>
                      <a:r>
                        <a:rPr lang="en-US" sz="2400" dirty="0" smtClean="0">
                          <a:solidFill>
                            <a:schemeClr val="bg1"/>
                          </a:solidFill>
                          <a:latin typeface="Arial"/>
                          <a:ea typeface="Calibri"/>
                          <a:cs typeface="Times New Roman"/>
                        </a:rPr>
                        <a:t>Device</a:t>
                      </a:r>
                    </a:p>
                    <a:p>
                      <a:pPr marL="0" marR="11430">
                        <a:lnSpc>
                          <a:spcPct val="115000"/>
                        </a:lnSpc>
                        <a:spcBef>
                          <a:spcPts val="0"/>
                        </a:spcBef>
                        <a:spcAft>
                          <a:spcPts val="0"/>
                        </a:spcAft>
                      </a:pPr>
                      <a:r>
                        <a:rPr lang="en-US" sz="2400" dirty="0" smtClean="0">
                          <a:solidFill>
                            <a:schemeClr val="bg1"/>
                          </a:solidFill>
                          <a:latin typeface="Arial"/>
                          <a:ea typeface="Calibri"/>
                          <a:cs typeface="Times New Roman"/>
                        </a:rPr>
                        <a:t>How useful is</a:t>
                      </a:r>
                      <a:r>
                        <a:rPr lang="en-US" sz="2400" baseline="0" dirty="0" smtClean="0">
                          <a:solidFill>
                            <a:schemeClr val="bg1"/>
                          </a:solidFill>
                          <a:latin typeface="Arial"/>
                          <a:ea typeface="Calibri"/>
                          <a:cs typeface="Times New Roman"/>
                        </a:rPr>
                        <a:t> it?</a:t>
                      </a:r>
                      <a:endParaRPr lang="en-US" sz="2400" dirty="0">
                        <a:solidFill>
                          <a:schemeClr val="bg1"/>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ts val="1600"/>
                        </a:lnSpc>
                        <a:spcBef>
                          <a:spcPts val="0"/>
                        </a:spcBef>
                        <a:spcAft>
                          <a:spcPts val="0"/>
                        </a:spcAft>
                      </a:pPr>
                      <a:r>
                        <a:rPr lang="en-US" sz="2400" dirty="0">
                          <a:solidFill>
                            <a:srgbClr val="000000"/>
                          </a:solidFill>
                          <a:latin typeface="Arial"/>
                          <a:ea typeface="Calibri"/>
                          <a:cs typeface="Times New Roman"/>
                        </a:rPr>
                        <a:t>Current Device</a:t>
                      </a:r>
                      <a:endParaRPr lang="en-US" sz="2400" dirty="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ts val="1600"/>
                        </a:lnSpc>
                        <a:spcBef>
                          <a:spcPts val="0"/>
                        </a:spcBef>
                        <a:spcAft>
                          <a:spcPts val="0"/>
                        </a:spcAft>
                      </a:pPr>
                      <a:r>
                        <a:rPr lang="en-US" sz="2400">
                          <a:solidFill>
                            <a:srgbClr val="000000"/>
                          </a:solidFill>
                          <a:latin typeface="Arial"/>
                          <a:ea typeface="Calibri"/>
                          <a:cs typeface="Times New Roman"/>
                        </a:rPr>
                        <a:t>Any Device Used</a:t>
                      </a:r>
                      <a:endParaRPr lang="en-US" sz="24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65377">
                <a:tc rowSpan="6">
                  <a:txBody>
                    <a:bodyPr/>
                    <a:lstStyle/>
                    <a:p>
                      <a:pPr marL="0" marR="11430">
                        <a:lnSpc>
                          <a:spcPts val="1600"/>
                        </a:lnSpc>
                        <a:spcBef>
                          <a:spcPts val="0"/>
                        </a:spcBef>
                        <a:spcAft>
                          <a:spcPts val="0"/>
                        </a:spcAft>
                      </a:pPr>
                      <a:endParaRPr lang="en-US" sz="2000" dirty="0">
                        <a:solidFill>
                          <a:srgbClr val="000000"/>
                        </a:solidFill>
                        <a:latin typeface="Arial"/>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ct val="150000"/>
                        </a:lnSpc>
                        <a:spcBef>
                          <a:spcPts val="0"/>
                        </a:spcBef>
                        <a:spcAft>
                          <a:spcPts val="0"/>
                        </a:spcAft>
                      </a:pPr>
                      <a:r>
                        <a:rPr lang="en-US" sz="2400" dirty="0">
                          <a:solidFill>
                            <a:srgbClr val="66FF33"/>
                          </a:solidFill>
                          <a:latin typeface="Arial"/>
                          <a:ea typeface="Calibri"/>
                          <a:cs typeface="Times New Roman"/>
                        </a:rPr>
                        <a:t>text identification</a:t>
                      </a:r>
                      <a:endParaRPr lang="en-US" sz="2400" dirty="0">
                        <a:solidFill>
                          <a:srgbClr val="66FF33"/>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11430">
                        <a:lnSpc>
                          <a:spcPts val="1600"/>
                        </a:lnSpc>
                        <a:spcBef>
                          <a:spcPts val="0"/>
                        </a:spcBef>
                        <a:spcAft>
                          <a:spcPts val="0"/>
                        </a:spcAft>
                      </a:pPr>
                      <a:r>
                        <a:rPr lang="en-US" sz="2400" dirty="0">
                          <a:solidFill>
                            <a:srgbClr val="66FF33"/>
                          </a:solidFill>
                          <a:latin typeface="Arial"/>
                          <a:ea typeface="Calibri"/>
                          <a:cs typeface="Times New Roman"/>
                        </a:rPr>
                        <a:t>80.0%</a:t>
                      </a:r>
                      <a:endParaRPr lang="en-US" sz="2400" dirty="0">
                        <a:solidFill>
                          <a:srgbClr val="66FF33"/>
                        </a:solidFill>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11430">
                        <a:lnSpc>
                          <a:spcPts val="1600"/>
                        </a:lnSpc>
                        <a:spcBef>
                          <a:spcPts val="0"/>
                        </a:spcBef>
                        <a:spcAft>
                          <a:spcPts val="0"/>
                        </a:spcAft>
                      </a:pPr>
                      <a:r>
                        <a:rPr lang="en-US" sz="2400" dirty="0">
                          <a:solidFill>
                            <a:srgbClr val="66FF33"/>
                          </a:solidFill>
                          <a:latin typeface="Arial"/>
                          <a:ea typeface="Calibri"/>
                          <a:cs typeface="Times New Roman"/>
                        </a:rPr>
                        <a:t>45.1%</a:t>
                      </a:r>
                      <a:endParaRPr lang="en-US" sz="2400" dirty="0">
                        <a:solidFill>
                          <a:srgbClr val="66FF33"/>
                        </a:solidFill>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641785">
                <a:tc vMerge="1">
                  <a:txBody>
                    <a:bodyPr/>
                    <a:lstStyle/>
                    <a:p>
                      <a:endParaRPr lang="en-US"/>
                    </a:p>
                  </a:txBody>
                  <a:tcPr/>
                </a:tc>
                <a:tc>
                  <a:txBody>
                    <a:bodyPr/>
                    <a:lstStyle/>
                    <a:p>
                      <a:pPr marL="0" marR="11430">
                        <a:lnSpc>
                          <a:spcPct val="150000"/>
                        </a:lnSpc>
                        <a:spcBef>
                          <a:spcPts val="0"/>
                        </a:spcBef>
                        <a:spcAft>
                          <a:spcPts val="0"/>
                        </a:spcAft>
                      </a:pPr>
                      <a:r>
                        <a:rPr lang="en-US" sz="2400" dirty="0">
                          <a:solidFill>
                            <a:srgbClr val="FF0000"/>
                          </a:solidFill>
                          <a:latin typeface="Arial"/>
                          <a:ea typeface="Calibri"/>
                          <a:cs typeface="Times New Roman"/>
                        </a:rPr>
                        <a:t>non-text identification</a:t>
                      </a:r>
                      <a:endParaRPr lang="en-US" sz="2400" dirty="0">
                        <a:solidFill>
                          <a:srgbClr val="FF0000"/>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0000"/>
                          </a:solidFill>
                          <a:latin typeface="Arial"/>
                          <a:ea typeface="Calibri"/>
                          <a:cs typeface="Times New Roman"/>
                        </a:rPr>
                        <a:t>15.0%</a:t>
                      </a:r>
                      <a:endParaRPr lang="en-US" sz="2400" dirty="0">
                        <a:solidFill>
                          <a:srgbClr val="FF0000"/>
                        </a:solidFill>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0000"/>
                          </a:solidFill>
                          <a:latin typeface="Arial"/>
                          <a:ea typeface="Calibri"/>
                          <a:cs typeface="Times New Roman"/>
                        </a:rPr>
                        <a:t>8.5%</a:t>
                      </a:r>
                      <a:endParaRPr lang="en-US" sz="2400" dirty="0">
                        <a:solidFill>
                          <a:srgbClr val="FF0000"/>
                        </a:solidFill>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5377">
                <a:tc vMerge="1">
                  <a:txBody>
                    <a:bodyPr/>
                    <a:lstStyle/>
                    <a:p>
                      <a:endParaRPr lang="en-US"/>
                    </a:p>
                  </a:txBody>
                  <a:tcPr/>
                </a:tc>
                <a:tc>
                  <a:txBody>
                    <a:bodyPr/>
                    <a:lstStyle/>
                    <a:p>
                      <a:pPr marL="0" marR="11430">
                        <a:lnSpc>
                          <a:spcPct val="150000"/>
                        </a:lnSpc>
                        <a:spcBef>
                          <a:spcPts val="0"/>
                        </a:spcBef>
                        <a:spcAft>
                          <a:spcPts val="0"/>
                        </a:spcAft>
                      </a:pPr>
                      <a:r>
                        <a:rPr lang="en-US" sz="2400" dirty="0">
                          <a:solidFill>
                            <a:srgbClr val="FFC000"/>
                          </a:solidFill>
                          <a:latin typeface="Arial"/>
                          <a:ea typeface="Calibri"/>
                          <a:cs typeface="Times New Roman"/>
                        </a:rPr>
                        <a:t>communication</a:t>
                      </a:r>
                      <a:endParaRPr lang="en-US" sz="2400" dirty="0">
                        <a:solidFill>
                          <a:srgbClr val="FFC000"/>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C000"/>
                          </a:solidFill>
                          <a:latin typeface="Arial"/>
                          <a:ea typeface="Calibri"/>
                          <a:cs typeface="Times New Roman"/>
                        </a:rPr>
                        <a:t>35.0%</a:t>
                      </a:r>
                      <a:endParaRPr lang="en-US" sz="2400" dirty="0">
                        <a:solidFill>
                          <a:srgbClr val="FFC000"/>
                        </a:solidFill>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C000"/>
                          </a:solidFill>
                          <a:latin typeface="Arial"/>
                          <a:ea typeface="Calibri"/>
                          <a:cs typeface="Times New Roman"/>
                        </a:rPr>
                        <a:t>19.7%</a:t>
                      </a:r>
                      <a:endParaRPr lang="en-US" sz="2400" dirty="0">
                        <a:solidFill>
                          <a:srgbClr val="FFC000"/>
                        </a:solidFill>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5377">
                <a:tc vMerge="1">
                  <a:txBody>
                    <a:bodyPr/>
                    <a:lstStyle/>
                    <a:p>
                      <a:endParaRPr lang="en-US"/>
                    </a:p>
                  </a:txBody>
                  <a:tcPr/>
                </a:tc>
                <a:tc>
                  <a:txBody>
                    <a:bodyPr/>
                    <a:lstStyle/>
                    <a:p>
                      <a:pPr marL="0" marR="11430">
                        <a:lnSpc>
                          <a:spcPct val="150000"/>
                        </a:lnSpc>
                        <a:spcBef>
                          <a:spcPts val="0"/>
                        </a:spcBef>
                        <a:spcAft>
                          <a:spcPts val="0"/>
                        </a:spcAft>
                      </a:pPr>
                      <a:r>
                        <a:rPr lang="en-US" sz="2400" dirty="0">
                          <a:solidFill>
                            <a:srgbClr val="FF0000"/>
                          </a:solidFill>
                          <a:latin typeface="Arial"/>
                          <a:ea typeface="Calibri"/>
                          <a:cs typeface="Times New Roman"/>
                        </a:rPr>
                        <a:t>mobility</a:t>
                      </a:r>
                      <a:endParaRPr lang="en-US" sz="2400" dirty="0">
                        <a:solidFill>
                          <a:srgbClr val="FF0000"/>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a:solidFill>
                            <a:srgbClr val="FF0000"/>
                          </a:solidFill>
                          <a:latin typeface="Arial"/>
                          <a:ea typeface="Calibri"/>
                          <a:cs typeface="Times New Roman"/>
                        </a:rPr>
                        <a:t>17.5%</a:t>
                      </a:r>
                      <a:endParaRPr lang="en-US" sz="2400">
                        <a:solidFill>
                          <a:srgbClr val="FF0000"/>
                        </a:solidFill>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0000"/>
                          </a:solidFill>
                          <a:latin typeface="Arial"/>
                          <a:ea typeface="Calibri"/>
                          <a:cs typeface="Times New Roman"/>
                        </a:rPr>
                        <a:t>9.9%</a:t>
                      </a:r>
                      <a:endParaRPr lang="en-US" sz="2400" dirty="0">
                        <a:solidFill>
                          <a:srgbClr val="FF0000"/>
                        </a:solidFill>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5377">
                <a:tc vMerge="1">
                  <a:txBody>
                    <a:bodyPr/>
                    <a:lstStyle/>
                    <a:p>
                      <a:endParaRPr lang="en-US"/>
                    </a:p>
                  </a:txBody>
                  <a:tcPr/>
                </a:tc>
                <a:tc>
                  <a:txBody>
                    <a:bodyPr/>
                    <a:lstStyle/>
                    <a:p>
                      <a:pPr marL="0" marR="11430">
                        <a:lnSpc>
                          <a:spcPct val="150000"/>
                        </a:lnSpc>
                        <a:spcBef>
                          <a:spcPts val="0"/>
                        </a:spcBef>
                        <a:spcAft>
                          <a:spcPts val="0"/>
                        </a:spcAft>
                      </a:pPr>
                      <a:r>
                        <a:rPr lang="en-US" sz="2400">
                          <a:solidFill>
                            <a:srgbClr val="FF0000"/>
                          </a:solidFill>
                          <a:latin typeface="Arial"/>
                          <a:ea typeface="Calibri"/>
                          <a:cs typeface="Times New Roman"/>
                        </a:rPr>
                        <a:t>recreation</a:t>
                      </a:r>
                      <a:endParaRPr lang="en-US" sz="2400">
                        <a:solidFill>
                          <a:srgbClr val="FF0000"/>
                        </a:solidFill>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a:solidFill>
                            <a:srgbClr val="FF0000"/>
                          </a:solidFill>
                          <a:latin typeface="Arial"/>
                          <a:ea typeface="Calibri"/>
                          <a:cs typeface="Times New Roman"/>
                        </a:rPr>
                        <a:t>12.5%</a:t>
                      </a:r>
                      <a:endParaRPr lang="en-US" sz="2400">
                        <a:solidFill>
                          <a:srgbClr val="FF0000"/>
                        </a:solidFill>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11430">
                        <a:lnSpc>
                          <a:spcPts val="1600"/>
                        </a:lnSpc>
                        <a:spcBef>
                          <a:spcPts val="0"/>
                        </a:spcBef>
                        <a:spcAft>
                          <a:spcPts val="0"/>
                        </a:spcAft>
                      </a:pPr>
                      <a:r>
                        <a:rPr lang="en-US" sz="2400" dirty="0">
                          <a:solidFill>
                            <a:srgbClr val="FF0000"/>
                          </a:solidFill>
                          <a:latin typeface="Arial"/>
                          <a:ea typeface="Calibri"/>
                          <a:cs typeface="Times New Roman"/>
                        </a:rPr>
                        <a:t>7.0%</a:t>
                      </a:r>
                      <a:endParaRPr lang="en-US" sz="2400" dirty="0">
                        <a:solidFill>
                          <a:srgbClr val="FF0000"/>
                        </a:solidFill>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5377">
                <a:tc vMerge="1">
                  <a:txBody>
                    <a:bodyPr/>
                    <a:lstStyle/>
                    <a:p>
                      <a:endParaRPr lang="en-US"/>
                    </a:p>
                  </a:txBody>
                  <a:tcPr/>
                </a:tc>
                <a:tc>
                  <a:txBody>
                    <a:bodyPr/>
                    <a:lstStyle/>
                    <a:p>
                      <a:pPr marL="0" marR="11430">
                        <a:lnSpc>
                          <a:spcPct val="150000"/>
                        </a:lnSpc>
                        <a:spcBef>
                          <a:spcPts val="0"/>
                        </a:spcBef>
                        <a:spcAft>
                          <a:spcPts val="0"/>
                        </a:spcAft>
                      </a:pPr>
                      <a:r>
                        <a:rPr lang="en-US" sz="2400" dirty="0">
                          <a:solidFill>
                            <a:srgbClr val="000000"/>
                          </a:solidFill>
                          <a:latin typeface="Arial"/>
                          <a:ea typeface="Calibri"/>
                          <a:cs typeface="Times New Roman"/>
                        </a:rPr>
                        <a:t>other</a:t>
                      </a:r>
                      <a:endParaRPr lang="en-US" sz="24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ts val="1600"/>
                        </a:lnSpc>
                        <a:spcBef>
                          <a:spcPts val="0"/>
                        </a:spcBef>
                        <a:spcAft>
                          <a:spcPts val="0"/>
                        </a:spcAft>
                      </a:pPr>
                      <a:r>
                        <a:rPr lang="en-US" sz="2400">
                          <a:solidFill>
                            <a:srgbClr val="000000"/>
                          </a:solidFill>
                          <a:latin typeface="Arial"/>
                          <a:ea typeface="Calibri"/>
                          <a:cs typeface="Times New Roman"/>
                        </a:rPr>
                        <a:t>17.5%</a:t>
                      </a:r>
                      <a:endParaRPr lang="en-US" sz="24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11430">
                        <a:lnSpc>
                          <a:spcPts val="1600"/>
                        </a:lnSpc>
                        <a:spcBef>
                          <a:spcPts val="0"/>
                        </a:spcBef>
                        <a:spcAft>
                          <a:spcPts val="0"/>
                        </a:spcAft>
                      </a:pPr>
                      <a:r>
                        <a:rPr lang="en-US" sz="2400" dirty="0">
                          <a:solidFill>
                            <a:srgbClr val="000000"/>
                          </a:solidFill>
                          <a:latin typeface="Arial"/>
                          <a:ea typeface="Calibri"/>
                          <a:cs typeface="Times New Roman"/>
                        </a:rPr>
                        <a:t>9.9%</a:t>
                      </a:r>
                      <a:endParaRPr lang="en-US" sz="24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32769" name="Rectangle 1"/>
          <p:cNvSpPr>
            <a:spLocks noChangeArrowheads="1"/>
          </p:cNvSpPr>
          <p:nvPr/>
        </p:nvSpPr>
        <p:spPr bwMode="auto">
          <a:xfrm>
            <a:off x="228600" y="685800"/>
            <a:ext cx="867096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86450" algn="l"/>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specific functions of devices according to their perceived usefulness </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962400" y="3452648"/>
          <a:ext cx="5181600" cy="3405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0" y="1371600"/>
          <a:ext cx="5638800" cy="3215163"/>
        </p:xfrm>
        <a:graphic>
          <a:graphicData uri="http://schemas.openxmlformats.org/drawingml/2006/chart">
            <c:chart xmlns:c="http://schemas.openxmlformats.org/drawingml/2006/chart" xmlns:r="http://schemas.openxmlformats.org/officeDocument/2006/relationships" r:id="rId5"/>
          </a:graphicData>
        </a:graphic>
      </p:graphicFrame>
      <p:sp>
        <p:nvSpPr>
          <p:cNvPr id="24580" name="Title 7"/>
          <p:cNvSpPr>
            <a:spLocks noGrp="1"/>
          </p:cNvSpPr>
          <p:nvPr>
            <p:ph type="title"/>
          </p:nvPr>
        </p:nvSpPr>
        <p:spPr/>
        <p:txBody>
          <a:bodyPr>
            <a:normAutofit/>
          </a:bodyPr>
          <a:lstStyle/>
          <a:p>
            <a:pPr eaLnBrk="1" hangingPunct="1">
              <a:defRPr/>
            </a:pPr>
            <a:r>
              <a:rPr lang="en-US" dirty="0" smtClean="0">
                <a:solidFill>
                  <a:srgbClr val="FFC000"/>
                </a:solidFill>
                <a:effectLst>
                  <a:outerShdw blurRad="38100" dist="38100" dir="2700000" algn="tl">
                    <a:srgbClr val="000000">
                      <a:alpha val="43137"/>
                    </a:srgbClr>
                  </a:outerShdw>
                </a:effectLst>
              </a:rPr>
              <a:t>Training- began in earnest in 2011</a:t>
            </a:r>
            <a:endParaRPr lang="en-US" b="1" dirty="0" smtClean="0">
              <a:solidFill>
                <a:srgbClr val="FFC000"/>
              </a:solidFill>
              <a:effectLst>
                <a:outerShdw blurRad="38100" dist="38100" dir="2700000" algn="tl">
                  <a:srgbClr val="000000">
                    <a:alpha val="43137"/>
                  </a:srgbClr>
                </a:outerShdw>
              </a:effectLst>
            </a:endParaRPr>
          </a:p>
        </p:txBody>
      </p:sp>
      <p:pic>
        <p:nvPicPr>
          <p:cNvPr id="5" name="MVI_5548obstacle.mpg">
            <a:hlinkClick r:id="" action="ppaction://media"/>
          </p:cNvPr>
          <p:cNvPicPr>
            <a:picLocks noRot="1" noChangeAspect="1"/>
          </p:cNvPicPr>
          <p:nvPr>
            <a:videoFile r:link="rId1"/>
          </p:nvPr>
        </p:nvPicPr>
        <p:blipFill>
          <a:blip r:embed="rId6" cstate="print"/>
          <a:stretch>
            <a:fillRect/>
          </a:stretch>
        </p:blipFill>
        <p:spPr>
          <a:xfrm>
            <a:off x="457200" y="4572000"/>
            <a:ext cx="2819400" cy="2114550"/>
          </a:xfrm>
          <a:prstGeom prst="rect">
            <a:avLst/>
          </a:prstGeom>
        </p:spPr>
      </p:pic>
      <p:sp>
        <p:nvSpPr>
          <p:cNvPr id="8" name="TextBox 7"/>
          <p:cNvSpPr txBox="1"/>
          <p:nvPr/>
        </p:nvSpPr>
        <p:spPr>
          <a:xfrm>
            <a:off x="5029200" y="1828800"/>
            <a:ext cx="3811236" cy="523220"/>
          </a:xfrm>
          <a:prstGeom prst="rect">
            <a:avLst/>
          </a:prstGeom>
          <a:noFill/>
        </p:spPr>
        <p:txBody>
          <a:bodyPr wrap="none" rtlCol="0">
            <a:spAutoFit/>
          </a:bodyPr>
          <a:lstStyle/>
          <a:p>
            <a:r>
              <a:rPr lang="en-US" sz="2800" b="1" dirty="0" smtClean="0">
                <a:solidFill>
                  <a:srgbClr val="FF0000"/>
                </a:solidFill>
              </a:rPr>
              <a:t>20</a:t>
            </a:r>
            <a:r>
              <a:rPr lang="en-US" sz="2800" b="1" dirty="0" smtClean="0">
                <a:solidFill>
                  <a:srgbClr val="FF0000"/>
                </a:solidFill>
              </a:rPr>
              <a:t> </a:t>
            </a:r>
            <a:r>
              <a:rPr lang="en-US" sz="2800" b="1" dirty="0" smtClean="0">
                <a:solidFill>
                  <a:srgbClr val="FF0000"/>
                </a:solidFill>
              </a:rPr>
              <a:t>hours –NOT ENOUGH</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Month f/u--Lessons </a:t>
            </a:r>
            <a:r>
              <a:rPr lang="en-US" dirty="0" smtClean="0"/>
              <a:t>Learned</a:t>
            </a:r>
            <a:endParaRPr lang="en-US" dirty="0"/>
          </a:p>
        </p:txBody>
      </p:sp>
      <p:sp>
        <p:nvSpPr>
          <p:cNvPr id="4" name="Content Placeholder 3"/>
          <p:cNvSpPr>
            <a:spLocks noGrp="1"/>
          </p:cNvSpPr>
          <p:nvPr>
            <p:ph sz="half" idx="2"/>
          </p:nvPr>
        </p:nvSpPr>
        <p:spPr/>
        <p:txBody>
          <a:bodyPr>
            <a:normAutofit/>
          </a:bodyPr>
          <a:lstStyle/>
          <a:p>
            <a:pPr>
              <a:buNone/>
            </a:pPr>
            <a:r>
              <a:rPr lang="en-US" sz="3200" b="1" dirty="0" smtClean="0">
                <a:solidFill>
                  <a:srgbClr val="FF0000"/>
                </a:solidFill>
              </a:rPr>
              <a:t>=</a:t>
            </a:r>
          </a:p>
          <a:p>
            <a:pPr>
              <a:buNone/>
            </a:pPr>
            <a:r>
              <a:rPr lang="en-US" sz="3200" b="1" dirty="0" smtClean="0">
                <a:solidFill>
                  <a:srgbClr val="FF0000"/>
                </a:solidFill>
              </a:rPr>
              <a:t>Loss of interest</a:t>
            </a:r>
          </a:p>
          <a:p>
            <a:pPr>
              <a:buNone/>
            </a:pPr>
            <a:r>
              <a:rPr lang="en-US" sz="3200" b="1" dirty="0" smtClean="0">
                <a:solidFill>
                  <a:srgbClr val="FF0000"/>
                </a:solidFill>
              </a:rPr>
              <a:t>Device abandonment</a:t>
            </a:r>
          </a:p>
          <a:p>
            <a:pPr>
              <a:buNone/>
            </a:pPr>
            <a:endParaRPr lang="en-US" dirty="0" smtClean="0"/>
          </a:p>
          <a:p>
            <a:pPr>
              <a:buNone/>
            </a:pPr>
            <a:endParaRPr lang="en-US" dirty="0" smtClean="0"/>
          </a:p>
        </p:txBody>
      </p:sp>
      <p:sp>
        <p:nvSpPr>
          <p:cNvPr id="5" name="Content Placeholder 3"/>
          <p:cNvSpPr>
            <a:spLocks noGrp="1"/>
          </p:cNvSpPr>
          <p:nvPr>
            <p:ph sz="half" idx="1"/>
          </p:nvPr>
        </p:nvSpPr>
        <p:spPr/>
        <p:txBody>
          <a:bodyPr>
            <a:normAutofit/>
          </a:bodyPr>
          <a:lstStyle/>
          <a:p>
            <a:r>
              <a:rPr lang="en-US" dirty="0" smtClean="0">
                <a:solidFill>
                  <a:srgbClr val="FFC000"/>
                </a:solidFill>
              </a:rPr>
              <a:t>Once they get home…..</a:t>
            </a:r>
          </a:p>
          <a:p>
            <a:pPr lvl="1"/>
            <a:r>
              <a:rPr lang="en-US" dirty="0" smtClean="0"/>
              <a:t>Core skills acquired are quickly forgotten</a:t>
            </a:r>
          </a:p>
          <a:p>
            <a:pPr lvl="1"/>
            <a:r>
              <a:rPr lang="en-US" dirty="0" smtClean="0"/>
              <a:t>Intimidation</a:t>
            </a:r>
          </a:p>
          <a:p>
            <a:pPr lvl="1"/>
            <a:r>
              <a:rPr lang="en-US" dirty="0" smtClean="0"/>
              <a:t>Boredom</a:t>
            </a:r>
          </a:p>
          <a:p>
            <a:pPr lvl="1"/>
            <a:r>
              <a:rPr lang="en-US" dirty="0" smtClean="0"/>
              <a:t>Transportation / access is the barrier to returning for additional rehab training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FFFF00"/>
                </a:solidFill>
              </a:rPr>
              <a:t>Barriers to Follow up</a:t>
            </a:r>
            <a:endParaRPr lang="en-US" dirty="0">
              <a:solidFill>
                <a:srgbClr val="FFFF00"/>
              </a:solidFill>
            </a:endParaRPr>
          </a:p>
        </p:txBody>
      </p:sp>
      <p:sp>
        <p:nvSpPr>
          <p:cNvPr id="4" name="Content Placeholder 3"/>
          <p:cNvSpPr>
            <a:spLocks noGrp="1"/>
          </p:cNvSpPr>
          <p:nvPr>
            <p:ph idx="1"/>
          </p:nvPr>
        </p:nvSpPr>
        <p:spPr>
          <a:xfrm>
            <a:off x="304800" y="1447800"/>
            <a:ext cx="8229600" cy="4953000"/>
          </a:xfrm>
        </p:spPr>
        <p:txBody>
          <a:bodyPr>
            <a:normAutofit fontScale="47500" lnSpcReduction="20000"/>
          </a:bodyPr>
          <a:lstStyle/>
          <a:p>
            <a:pPr>
              <a:buNone/>
            </a:pPr>
            <a:endParaRPr lang="en-US" dirty="0" smtClean="0"/>
          </a:p>
          <a:p>
            <a:r>
              <a:rPr lang="en-US" sz="6000" b="1" dirty="0" smtClean="0">
                <a:solidFill>
                  <a:srgbClr val="FFC000"/>
                </a:solidFill>
              </a:rPr>
              <a:t>Capacity</a:t>
            </a:r>
          </a:p>
          <a:p>
            <a:pPr lvl="1"/>
            <a:r>
              <a:rPr lang="en-US" sz="6000" dirty="0" smtClean="0"/>
              <a:t>-not enough LVOT  or providers to provide ongoing rehab sessions</a:t>
            </a:r>
          </a:p>
          <a:p>
            <a:r>
              <a:rPr lang="en-US" sz="6000" b="1" dirty="0" smtClean="0">
                <a:solidFill>
                  <a:srgbClr val="FFC000"/>
                </a:solidFill>
              </a:rPr>
              <a:t>Transportation </a:t>
            </a:r>
            <a:r>
              <a:rPr lang="en-US" sz="6000" dirty="0" smtClean="0"/>
              <a:t>and reliance on others to get to appointments</a:t>
            </a:r>
          </a:p>
          <a:p>
            <a:r>
              <a:rPr lang="en-US" sz="6000" dirty="0" smtClean="0"/>
              <a:t>Perceived failure of devices due to </a:t>
            </a:r>
            <a:r>
              <a:rPr lang="en-US" sz="6000" dirty="0" smtClean="0">
                <a:solidFill>
                  <a:srgbClr val="FFC000"/>
                </a:solidFill>
              </a:rPr>
              <a:t>confusion</a:t>
            </a:r>
          </a:p>
          <a:p>
            <a:r>
              <a:rPr lang="en-US" sz="6000" dirty="0" smtClean="0">
                <a:solidFill>
                  <a:srgbClr val="FFC000"/>
                </a:solidFill>
              </a:rPr>
              <a:t>Geographic barriers</a:t>
            </a:r>
          </a:p>
          <a:p>
            <a:r>
              <a:rPr lang="en-US" sz="6000" dirty="0" smtClean="0"/>
              <a:t>It is often not known by the clinician whether the patient accepts the recommendations and/or correctly implements them in their home environment. </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252538"/>
          </a:xfrm>
        </p:spPr>
        <p:txBody>
          <a:bodyPr/>
          <a:lstStyle/>
          <a:p>
            <a:r>
              <a:rPr lang="en-US" dirty="0" smtClean="0">
                <a:solidFill>
                  <a:srgbClr val="FFFF00"/>
                </a:solidFill>
              </a:rPr>
              <a:t>Telerehabilitation – A solution??</a:t>
            </a:r>
            <a:endParaRPr lang="en-US" dirty="0">
              <a:solidFill>
                <a:srgbClr val="FFFF00"/>
              </a:solidFill>
            </a:endParaRPr>
          </a:p>
        </p:txBody>
      </p:sp>
      <p:pic>
        <p:nvPicPr>
          <p:cNvPr id="6" name="Picture 34"/>
          <p:cNvPicPr>
            <a:picLocks noChangeAspect="1" noChangeArrowheads="1"/>
          </p:cNvPicPr>
          <p:nvPr/>
        </p:nvPicPr>
        <p:blipFill>
          <a:blip r:embed="rId3" cstate="print"/>
          <a:srcRect/>
          <a:stretch>
            <a:fillRect/>
          </a:stretch>
        </p:blipFill>
        <p:spPr bwMode="auto">
          <a:xfrm>
            <a:off x="304800" y="1752600"/>
            <a:ext cx="4191000" cy="3276600"/>
          </a:xfrm>
          <a:prstGeom prst="rect">
            <a:avLst/>
          </a:prstGeom>
          <a:noFill/>
          <a:ln w="9525">
            <a:noFill/>
            <a:miter lim="800000"/>
            <a:headEnd/>
            <a:tailEnd/>
          </a:ln>
        </p:spPr>
      </p:pic>
      <p:pic>
        <p:nvPicPr>
          <p:cNvPr id="7" name="Picture 33"/>
          <p:cNvPicPr>
            <a:picLocks noChangeAspect="1" noChangeArrowheads="1"/>
          </p:cNvPicPr>
          <p:nvPr/>
        </p:nvPicPr>
        <p:blipFill>
          <a:blip r:embed="rId4" cstate="print"/>
          <a:srcRect/>
          <a:stretch>
            <a:fillRect/>
          </a:stretch>
        </p:blipFill>
        <p:spPr bwMode="auto">
          <a:xfrm>
            <a:off x="4572000" y="1676400"/>
            <a:ext cx="4191000" cy="3505200"/>
          </a:xfrm>
          <a:prstGeom prst="rect">
            <a:avLst/>
          </a:prstGeom>
          <a:noFill/>
          <a:ln w="9525">
            <a:noFill/>
            <a:miter lim="800000"/>
            <a:headEnd/>
            <a:tailEnd/>
          </a:ln>
        </p:spPr>
      </p:pic>
      <p:sp>
        <p:nvSpPr>
          <p:cNvPr id="5" name="Rectangle 4"/>
          <p:cNvSpPr/>
          <p:nvPr/>
        </p:nvSpPr>
        <p:spPr>
          <a:xfrm>
            <a:off x="533400" y="5181600"/>
            <a:ext cx="7696200" cy="1200329"/>
          </a:xfrm>
          <a:prstGeom prst="rect">
            <a:avLst/>
          </a:prstGeom>
        </p:spPr>
        <p:txBody>
          <a:bodyPr wrap="square">
            <a:spAutoFit/>
          </a:bodyPr>
          <a:lstStyle/>
          <a:p>
            <a:r>
              <a:rPr lang="en-US" dirty="0" smtClean="0"/>
              <a:t>TR refers to the delivery of rehabilitation services via information and communication technologies . Rehabilitation services include assessment, monitoring, prevention, intervention, supervision, education, </a:t>
            </a:r>
          </a:p>
          <a:p>
            <a:r>
              <a:rPr lang="en-US" dirty="0" smtClean="0"/>
              <a:t>consultation, and counseling.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447800"/>
          <a:ext cx="6166550" cy="4464614"/>
        </p:xfrm>
        <a:graphic>
          <a:graphicData uri="http://schemas.openxmlformats.org/drawingml/2006/table">
            <a:tbl>
              <a:tblPr>
                <a:tableStyleId>{69CF1AB2-1976-4502-BF36-3FF5EA218861}</a:tableStyleId>
              </a:tblPr>
              <a:tblGrid>
                <a:gridCol w="2425786"/>
                <a:gridCol w="2287315"/>
                <a:gridCol w="1453449"/>
              </a:tblGrid>
              <a:tr h="428630">
                <a:tc rowSpan="3">
                  <a:txBody>
                    <a:bodyPr/>
                    <a:lstStyle/>
                    <a:p>
                      <a:pPr marL="0" marR="11430">
                        <a:lnSpc>
                          <a:spcPts val="1600"/>
                        </a:lnSpc>
                        <a:spcBef>
                          <a:spcPts val="0"/>
                        </a:spcBef>
                        <a:spcAft>
                          <a:spcPts val="0"/>
                        </a:spcAft>
                      </a:pPr>
                      <a:endParaRPr lang="en-US" sz="2400" b="1" dirty="0" smtClean="0">
                        <a:ln>
                          <a:solidFill>
                            <a:schemeClr val="tx1"/>
                          </a:solidFill>
                        </a:ln>
                        <a:solidFill>
                          <a:schemeClr val="bg1"/>
                        </a:solidFill>
                        <a:effectLst/>
                        <a:latin typeface="Arial" pitchFamily="34" charset="0"/>
                        <a:cs typeface="Arial" pitchFamily="34" charset="0"/>
                      </a:endParaRPr>
                    </a:p>
                    <a:p>
                      <a:pPr marL="0" marR="11430">
                        <a:lnSpc>
                          <a:spcPts val="1600"/>
                        </a:lnSpc>
                        <a:spcBef>
                          <a:spcPts val="0"/>
                        </a:spcBef>
                        <a:spcAft>
                          <a:spcPts val="0"/>
                        </a:spcAft>
                      </a:pPr>
                      <a:r>
                        <a:rPr lang="en-US" sz="2400" b="1" dirty="0" smtClean="0">
                          <a:ln>
                            <a:solidFill>
                              <a:schemeClr val="tx1"/>
                            </a:solidFill>
                          </a:ln>
                          <a:solidFill>
                            <a:schemeClr val="bg1"/>
                          </a:solidFill>
                          <a:effectLst/>
                          <a:latin typeface="Arial" pitchFamily="34" charset="0"/>
                          <a:cs typeface="Arial" pitchFamily="34" charset="0"/>
                        </a:rPr>
                        <a:t>Would  you pay </a:t>
                      </a:r>
                      <a:r>
                        <a:rPr lang="en-US" sz="2400" b="1" dirty="0">
                          <a:ln>
                            <a:solidFill>
                              <a:schemeClr val="tx1"/>
                            </a:solidFill>
                          </a:ln>
                          <a:solidFill>
                            <a:schemeClr val="bg1"/>
                          </a:solidFill>
                          <a:effectLst/>
                          <a:latin typeface="Arial" pitchFamily="34" charset="0"/>
                          <a:cs typeface="Arial" pitchFamily="34" charset="0"/>
                        </a:rPr>
                        <a:t>for </a:t>
                      </a:r>
                      <a:r>
                        <a:rPr lang="en-US" sz="2400" b="1" dirty="0" smtClean="0">
                          <a:ln>
                            <a:solidFill>
                              <a:schemeClr val="tx1"/>
                            </a:solidFill>
                          </a:ln>
                          <a:solidFill>
                            <a:schemeClr val="bg1"/>
                          </a:solidFill>
                          <a:effectLst/>
                          <a:latin typeface="Arial" pitchFamily="34" charset="0"/>
                          <a:cs typeface="Arial" pitchFamily="34" charset="0"/>
                        </a:rPr>
                        <a:t>an AD?</a:t>
                      </a:r>
                      <a:endParaRPr lang="en-US" sz="16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no</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5.3%</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yes</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2400" b="1" dirty="0">
                          <a:ln>
                            <a:solidFill>
                              <a:schemeClr val="tx1"/>
                            </a:solidFill>
                          </a:ln>
                          <a:solidFill>
                            <a:schemeClr val="bg1"/>
                          </a:solidFill>
                          <a:effectLst/>
                          <a:latin typeface="Arial" pitchFamily="34" charset="0"/>
                          <a:cs typeface="Arial" pitchFamily="34" charset="0"/>
                        </a:rPr>
                        <a:t>89.5%</a:t>
                      </a:r>
                      <a:endParaRPr lang="en-US" sz="16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unsure</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5.3%</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rowSpan="6">
                  <a:txBody>
                    <a:bodyPr/>
                    <a:lstStyle/>
                    <a:p>
                      <a:pPr marL="0" marR="11430">
                        <a:lnSpc>
                          <a:spcPts val="1600"/>
                        </a:lnSpc>
                        <a:spcBef>
                          <a:spcPts val="0"/>
                        </a:spcBef>
                        <a:spcAft>
                          <a:spcPts val="0"/>
                        </a:spcAft>
                      </a:pPr>
                      <a:endParaRPr lang="en-US" sz="2400" b="1" dirty="0" smtClean="0">
                        <a:ln>
                          <a:solidFill>
                            <a:schemeClr val="tx1"/>
                          </a:solidFill>
                        </a:ln>
                        <a:solidFill>
                          <a:schemeClr val="bg1"/>
                        </a:solidFill>
                        <a:effectLst/>
                        <a:latin typeface="Arial" pitchFamily="34" charset="0"/>
                        <a:cs typeface="Arial" pitchFamily="34" charset="0"/>
                      </a:endParaRPr>
                    </a:p>
                    <a:p>
                      <a:pPr marL="0" marR="11430">
                        <a:lnSpc>
                          <a:spcPts val="1600"/>
                        </a:lnSpc>
                        <a:spcBef>
                          <a:spcPts val="0"/>
                        </a:spcBef>
                        <a:spcAft>
                          <a:spcPts val="0"/>
                        </a:spcAft>
                      </a:pPr>
                      <a:endParaRPr lang="en-US" sz="2400" b="1" dirty="0" smtClean="0">
                        <a:ln>
                          <a:solidFill>
                            <a:schemeClr val="tx1"/>
                          </a:solidFill>
                        </a:ln>
                        <a:solidFill>
                          <a:schemeClr val="bg1"/>
                        </a:solidFill>
                        <a:effectLst/>
                        <a:latin typeface="Arial" pitchFamily="34" charset="0"/>
                        <a:cs typeface="Arial" pitchFamily="34" charset="0"/>
                      </a:endParaRPr>
                    </a:p>
                    <a:p>
                      <a:pPr marL="0" marR="11430">
                        <a:lnSpc>
                          <a:spcPts val="1600"/>
                        </a:lnSpc>
                        <a:spcBef>
                          <a:spcPts val="0"/>
                        </a:spcBef>
                        <a:spcAft>
                          <a:spcPts val="0"/>
                        </a:spcAft>
                      </a:pPr>
                      <a:r>
                        <a:rPr lang="en-US" sz="2400" b="1" dirty="0" smtClean="0">
                          <a:ln>
                            <a:solidFill>
                              <a:schemeClr val="tx1"/>
                            </a:solidFill>
                          </a:ln>
                          <a:solidFill>
                            <a:schemeClr val="bg1"/>
                          </a:solidFill>
                          <a:effectLst/>
                          <a:latin typeface="Arial" pitchFamily="34" charset="0"/>
                          <a:cs typeface="Arial" pitchFamily="34" charset="0"/>
                        </a:rPr>
                        <a:t>Amount </a:t>
                      </a:r>
                      <a:r>
                        <a:rPr lang="en-US" sz="2400" b="1" dirty="0">
                          <a:ln>
                            <a:solidFill>
                              <a:schemeClr val="tx1"/>
                            </a:solidFill>
                          </a:ln>
                          <a:solidFill>
                            <a:schemeClr val="bg1"/>
                          </a:solidFill>
                          <a:effectLst/>
                          <a:latin typeface="Arial" pitchFamily="34" charset="0"/>
                          <a:cs typeface="Arial" pitchFamily="34" charset="0"/>
                        </a:rPr>
                        <a:t>would pay for </a:t>
                      </a:r>
                      <a:r>
                        <a:rPr lang="en-US" sz="2400" b="1" dirty="0" smtClean="0">
                          <a:ln>
                            <a:solidFill>
                              <a:schemeClr val="tx1"/>
                            </a:solidFill>
                          </a:ln>
                          <a:solidFill>
                            <a:schemeClr val="bg1"/>
                          </a:solidFill>
                          <a:effectLst/>
                          <a:latin typeface="Arial" pitchFamily="34" charset="0"/>
                          <a:cs typeface="Arial" pitchFamily="34" charset="0"/>
                        </a:rPr>
                        <a:t>an AD?</a:t>
                      </a:r>
                      <a:endParaRPr lang="en-US" sz="16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0 - 100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101 - 1000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5.6%</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1001 - 10000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428630">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10000+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.0%</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789582">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as much as could afford</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11.1%</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r h="674622">
                <a:tc vMerge="1">
                  <a:txBody>
                    <a:bodyPr/>
                    <a:lstStyle/>
                    <a:p>
                      <a:endParaRPr lang="en-US"/>
                    </a:p>
                  </a:txBody>
                  <a:tcPr/>
                </a:tc>
                <a:tc>
                  <a:txBody>
                    <a:bodyPr/>
                    <a:lstStyle/>
                    <a:p>
                      <a:pPr marL="0" marR="11430">
                        <a:lnSpc>
                          <a:spcPts val="1600"/>
                        </a:lnSpc>
                        <a:spcBef>
                          <a:spcPts val="0"/>
                        </a:spcBef>
                        <a:spcAft>
                          <a:spcPts val="0"/>
                        </a:spcAft>
                      </a:pPr>
                      <a:r>
                        <a:rPr lang="en-US" sz="1800" b="1" dirty="0">
                          <a:ln>
                            <a:solidFill>
                              <a:schemeClr val="tx1"/>
                            </a:solidFill>
                          </a:ln>
                          <a:solidFill>
                            <a:schemeClr val="bg1"/>
                          </a:solidFill>
                          <a:effectLst/>
                          <a:latin typeface="Arial" pitchFamily="34" charset="0"/>
                          <a:cs typeface="Arial" pitchFamily="34" charset="0"/>
                        </a:rPr>
                        <a:t>unsure/budget</a:t>
                      </a:r>
                      <a:endParaRPr lang="en-US" sz="12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tc>
                <a:tc>
                  <a:txBody>
                    <a:bodyPr/>
                    <a:lstStyle/>
                    <a:p>
                      <a:pPr marL="0" marR="11430">
                        <a:lnSpc>
                          <a:spcPts val="1600"/>
                        </a:lnSpc>
                        <a:spcBef>
                          <a:spcPts val="0"/>
                        </a:spcBef>
                        <a:spcAft>
                          <a:spcPts val="0"/>
                        </a:spcAft>
                      </a:pPr>
                      <a:r>
                        <a:rPr lang="en-US" sz="2800" b="1" dirty="0">
                          <a:ln>
                            <a:solidFill>
                              <a:schemeClr val="tx1"/>
                            </a:solidFill>
                          </a:ln>
                          <a:solidFill>
                            <a:schemeClr val="bg1"/>
                          </a:solidFill>
                          <a:effectLst/>
                          <a:latin typeface="Arial" pitchFamily="34" charset="0"/>
                          <a:cs typeface="Arial" pitchFamily="34" charset="0"/>
                        </a:rPr>
                        <a:t>8</a:t>
                      </a:r>
                      <a:r>
                        <a:rPr lang="en-US" sz="2800" b="1" dirty="0" smtClean="0">
                          <a:ln>
                            <a:solidFill>
                              <a:schemeClr val="tx1"/>
                            </a:solidFill>
                          </a:ln>
                          <a:solidFill>
                            <a:schemeClr val="bg1"/>
                          </a:solidFill>
                          <a:effectLst/>
                          <a:latin typeface="Arial" pitchFamily="34" charset="0"/>
                          <a:cs typeface="Arial" pitchFamily="34" charset="0"/>
                        </a:rPr>
                        <a:t>3.3</a:t>
                      </a:r>
                      <a:r>
                        <a:rPr lang="en-US" sz="2800" b="1" dirty="0">
                          <a:ln>
                            <a:solidFill>
                              <a:schemeClr val="tx1"/>
                            </a:solidFill>
                          </a:ln>
                          <a:solidFill>
                            <a:schemeClr val="bg1"/>
                          </a:solidFill>
                          <a:effectLst/>
                          <a:latin typeface="Arial" pitchFamily="34" charset="0"/>
                          <a:cs typeface="Arial" pitchFamily="34" charset="0"/>
                        </a:rPr>
                        <a:t>%</a:t>
                      </a:r>
                      <a:endParaRPr lang="en-US" sz="1800" b="1" dirty="0">
                        <a:ln>
                          <a:solidFill>
                            <a:schemeClr val="tx1"/>
                          </a:solidFill>
                        </a:ln>
                        <a:solidFill>
                          <a:schemeClr val="bg1"/>
                        </a:solidFill>
                        <a:effectLst/>
                        <a:latin typeface="Arial" pitchFamily="34" charset="0"/>
                        <a:ea typeface="Calibri"/>
                        <a:cs typeface="Arial" pitchFamily="34" charset="0"/>
                      </a:endParaRPr>
                    </a:p>
                  </a:txBody>
                  <a:tcPr marL="19050" marR="19050" marT="19050" marB="19050" anchor="ctr"/>
                </a:tc>
              </a:tr>
            </a:tbl>
          </a:graphicData>
        </a:graphic>
      </p:graphicFrame>
      <p:sp>
        <p:nvSpPr>
          <p:cNvPr id="4" name="Title 3"/>
          <p:cNvSpPr>
            <a:spLocks noGrp="1"/>
          </p:cNvSpPr>
          <p:nvPr>
            <p:ph type="title"/>
          </p:nvPr>
        </p:nvSpPr>
        <p:spPr>
          <a:xfrm>
            <a:off x="609600" y="228600"/>
            <a:ext cx="8229600" cy="1143000"/>
          </a:xfrm>
        </p:spPr>
        <p:txBody>
          <a:bodyPr/>
          <a:lstStyle/>
          <a:p>
            <a:r>
              <a:rPr lang="en-US" dirty="0" smtClean="0">
                <a:solidFill>
                  <a:srgbClr val="FFFF00"/>
                </a:solidFill>
              </a:rPr>
              <a:t>Cost Considerations</a:t>
            </a:r>
            <a:endParaRPr lang="en-US"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Summary</a:t>
            </a:r>
            <a:endParaRPr lang="en-US" dirty="0">
              <a:solidFill>
                <a:srgbClr val="FFFF00"/>
              </a:solidFill>
            </a:endParaRPr>
          </a:p>
        </p:txBody>
      </p:sp>
      <p:sp>
        <p:nvSpPr>
          <p:cNvPr id="4" name="Content Placeholder 3"/>
          <p:cNvSpPr>
            <a:spLocks noGrp="1"/>
          </p:cNvSpPr>
          <p:nvPr>
            <p:ph idx="1"/>
          </p:nvPr>
        </p:nvSpPr>
        <p:spPr/>
        <p:txBody>
          <a:bodyPr>
            <a:normAutofit/>
          </a:bodyPr>
          <a:lstStyle/>
          <a:p>
            <a:r>
              <a:rPr lang="en-US" dirty="0" smtClean="0"/>
              <a:t>Current assistive devices do a fairly good job at facilitating literacy</a:t>
            </a:r>
          </a:p>
          <a:p>
            <a:r>
              <a:rPr lang="en-US" dirty="0" smtClean="0"/>
              <a:t>enhancing mobility or interpretation of the environment (i.e. signs) are a huge gap.  </a:t>
            </a:r>
          </a:p>
          <a:p>
            <a:r>
              <a:rPr lang="en-US" dirty="0" smtClean="0"/>
              <a:t>The blind  seek devices that are tailored to their needs, reliable, easy to use and are not prohibitively expensive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Summary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C000"/>
                </a:solidFill>
              </a:rPr>
              <a:t>Engage</a:t>
            </a:r>
            <a:r>
              <a:rPr lang="en-US" dirty="0" smtClean="0"/>
              <a:t> with the blind community</a:t>
            </a:r>
          </a:p>
          <a:p>
            <a:r>
              <a:rPr lang="en-US" dirty="0" smtClean="0">
                <a:solidFill>
                  <a:srgbClr val="FFC000"/>
                </a:solidFill>
              </a:rPr>
              <a:t>Each stakeholder plays a vital role </a:t>
            </a:r>
            <a:r>
              <a:rPr lang="en-US" dirty="0" smtClean="0"/>
              <a:t>in the success of your project</a:t>
            </a:r>
          </a:p>
          <a:p>
            <a:r>
              <a:rPr lang="en-US" dirty="0" smtClean="0">
                <a:solidFill>
                  <a:srgbClr val="FFC000"/>
                </a:solidFill>
              </a:rPr>
              <a:t>Get continuous feedback from everyone all the time</a:t>
            </a:r>
          </a:p>
          <a:p>
            <a:r>
              <a:rPr lang="en-US" dirty="0" smtClean="0">
                <a:solidFill>
                  <a:srgbClr val="FFC000"/>
                </a:solidFill>
              </a:rPr>
              <a:t>You want to hear </a:t>
            </a:r>
            <a:r>
              <a:rPr lang="en-US" dirty="0" smtClean="0"/>
              <a:t>that you </a:t>
            </a:r>
            <a:r>
              <a:rPr lang="en-US" dirty="0" smtClean="0"/>
              <a:t>are wrong!!</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85800"/>
            <a:ext cx="3429000" cy="5022914"/>
          </a:xfrm>
          <a:prstGeom prst="rect">
            <a:avLst/>
          </a:prstGeom>
        </p:spPr>
        <p:txBody>
          <a:bodyPr wrap="square">
            <a:spAutoFit/>
          </a:bodyPr>
          <a:lstStyle/>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Joel Schuman</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Kevin Chan</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Chrissie Pintar</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Christopher Fisher</a:t>
            </a:r>
          </a:p>
          <a:p>
            <a:pPr marL="273050" indent="-273050">
              <a:spcBef>
                <a:spcPct val="20000"/>
              </a:spcBef>
              <a:buClr>
                <a:schemeClr val="accent1"/>
              </a:buClr>
              <a:buSzPct val="85000"/>
              <a:buFont typeface="Wingdings 2" pitchFamily="18" charset="2"/>
              <a:buChar char=""/>
            </a:pPr>
            <a:r>
              <a:rPr lang="en-US" dirty="0" err="1" smtClean="0">
                <a:solidFill>
                  <a:schemeClr val="tx1">
                    <a:lumMod val="75000"/>
                  </a:schemeClr>
                </a:solidFill>
                <a:latin typeface="Arial" pitchFamily="34" charset="0"/>
                <a:cs typeface="Arial" pitchFamily="34" charset="0"/>
              </a:rPr>
              <a:t>Jacki</a:t>
            </a:r>
            <a:r>
              <a:rPr lang="en-US" dirty="0" smtClean="0">
                <a:solidFill>
                  <a:schemeClr val="tx1">
                    <a:lumMod val="75000"/>
                  </a:schemeClr>
                </a:solidFill>
                <a:latin typeface="Arial" pitchFamily="34" charset="0"/>
                <a:cs typeface="Arial" pitchFamily="34" charset="0"/>
              </a:rPr>
              <a:t> Fisher</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Valeria fu</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Dongsheng Yang</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Rich Hertle</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Aimee Arnoldussen</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Rich Hogle</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Charles Laymon</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Vincent Lee</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Matthew Murphy</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Yaser Sheikh</a:t>
            </a:r>
          </a:p>
          <a:p>
            <a:pPr marL="273050" indent="-273050">
              <a:spcBef>
                <a:spcPct val="20000"/>
              </a:spcBef>
              <a:buClr>
                <a:schemeClr val="accent1"/>
              </a:buClr>
              <a:buSzPct val="85000"/>
              <a:buFont typeface="Wingdings 2" pitchFamily="18" charset="2"/>
              <a:buChar char=""/>
            </a:pPr>
            <a:r>
              <a:rPr lang="en-US" dirty="0" smtClean="0">
                <a:solidFill>
                  <a:schemeClr val="tx1">
                    <a:lumMod val="75000"/>
                  </a:schemeClr>
                </a:solidFill>
                <a:latin typeface="Arial" pitchFamily="34" charset="0"/>
                <a:cs typeface="Arial" pitchFamily="34" charset="0"/>
              </a:rPr>
              <a:t>Yair Movshovitz-Attias </a:t>
            </a:r>
          </a:p>
        </p:txBody>
      </p:sp>
      <p:sp>
        <p:nvSpPr>
          <p:cNvPr id="6" name="Rectangle 5"/>
          <p:cNvSpPr/>
          <p:nvPr/>
        </p:nvSpPr>
        <p:spPr>
          <a:xfrm>
            <a:off x="5181600" y="685800"/>
            <a:ext cx="3429000" cy="5078313"/>
          </a:xfrm>
          <a:prstGeom prst="rect">
            <a:avLst/>
          </a:prstGeom>
        </p:spPr>
        <p:txBody>
          <a:bodyPr wrap="square">
            <a:spAutoFit/>
          </a:bodyPr>
          <a:lstStyle/>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Amy Rebovich</a:t>
            </a: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Ken </a:t>
            </a:r>
            <a:r>
              <a:rPr lang="en-US" dirty="0" err="1" smtClean="0">
                <a:solidFill>
                  <a:schemeClr val="accent2">
                    <a:lumMod val="40000"/>
                    <a:lumOff val="60000"/>
                  </a:schemeClr>
                </a:solidFill>
                <a:latin typeface="Arial" pitchFamily="34" charset="0"/>
                <a:cs typeface="Arial" pitchFamily="34" charset="0"/>
              </a:rPr>
              <a:t>Wojznik</a:t>
            </a:r>
            <a:endParaRPr lang="en-US" dirty="0" smtClean="0">
              <a:solidFill>
                <a:schemeClr val="accent2">
                  <a:lumMod val="40000"/>
                  <a:lumOff val="60000"/>
                </a:schemeClr>
              </a:solidFill>
              <a:latin typeface="Arial" pitchFamily="34" charset="0"/>
              <a:cs typeface="Arial" pitchFamily="34" charset="0"/>
            </a:endParaRP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Mark </a:t>
            </a:r>
            <a:r>
              <a:rPr lang="en-US" dirty="0" err="1" smtClean="0">
                <a:solidFill>
                  <a:schemeClr val="accent2">
                    <a:lumMod val="40000"/>
                    <a:lumOff val="60000"/>
                  </a:schemeClr>
                </a:solidFill>
                <a:latin typeface="Arial" pitchFamily="34" charset="0"/>
                <a:cs typeface="Arial" pitchFamily="34" charset="0"/>
              </a:rPr>
              <a:t>Kislan</a:t>
            </a:r>
            <a:endParaRPr lang="en-US" dirty="0" smtClean="0">
              <a:solidFill>
                <a:schemeClr val="accent2">
                  <a:lumMod val="40000"/>
                  <a:lumOff val="60000"/>
                </a:schemeClr>
              </a:solidFill>
              <a:latin typeface="Arial" pitchFamily="34" charset="0"/>
              <a:cs typeface="Arial" pitchFamily="34" charset="0"/>
            </a:endParaRP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Deborah Fenton</a:t>
            </a: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Pam Howe</a:t>
            </a: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Melissa </a:t>
            </a:r>
            <a:r>
              <a:rPr lang="en-US" dirty="0" err="1" smtClean="0">
                <a:solidFill>
                  <a:schemeClr val="accent2">
                    <a:lumMod val="40000"/>
                    <a:lumOff val="60000"/>
                  </a:schemeClr>
                </a:solidFill>
                <a:latin typeface="Arial" pitchFamily="34" charset="0"/>
                <a:cs typeface="Arial" pitchFamily="34" charset="0"/>
              </a:rPr>
              <a:t>Lowalkowski</a:t>
            </a:r>
            <a:endParaRPr lang="en-US" dirty="0" smtClean="0">
              <a:solidFill>
                <a:schemeClr val="accent2">
                  <a:lumMod val="40000"/>
                  <a:lumOff val="60000"/>
                </a:schemeClr>
              </a:solidFill>
              <a:latin typeface="Arial" pitchFamily="34" charset="0"/>
              <a:cs typeface="Arial" pitchFamily="34" charset="0"/>
            </a:endParaRPr>
          </a:p>
          <a:p>
            <a:pPr marL="273050" indent="-273050">
              <a:buFont typeface="Wingdings 2" pitchFamily="18" charset="2"/>
              <a:buChar char=""/>
            </a:pPr>
            <a:r>
              <a:rPr lang="en-US" dirty="0" smtClean="0">
                <a:solidFill>
                  <a:schemeClr val="accent2">
                    <a:lumMod val="40000"/>
                    <a:lumOff val="60000"/>
                  </a:schemeClr>
                </a:solidFill>
                <a:latin typeface="Arial" pitchFamily="34" charset="0"/>
                <a:cs typeface="Arial" pitchFamily="34" charset="0"/>
              </a:rPr>
              <a:t>Judith Shanahan</a:t>
            </a:r>
          </a:p>
          <a:p>
            <a:pPr marL="273050" indent="-273050">
              <a:buFont typeface="Wingdings 2" pitchFamily="18" charset="2"/>
              <a:buChar char=""/>
            </a:pPr>
            <a:r>
              <a:rPr lang="en-US" dirty="0" smtClean="0">
                <a:latin typeface="Arial" pitchFamily="34" charset="0"/>
                <a:cs typeface="Arial" pitchFamily="34" charset="0"/>
              </a:rPr>
              <a:t>Wendy Chen</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Tobin </a:t>
            </a:r>
            <a:r>
              <a:rPr lang="en-US" dirty="0" err="1" smtClean="0">
                <a:latin typeface="Arial" pitchFamily="34" charset="0"/>
                <a:cs typeface="Arial" pitchFamily="34" charset="0"/>
              </a:rPr>
              <a:t>Vijayin</a:t>
            </a:r>
            <a:endParaRPr lang="en-US" dirty="0" smtClean="0">
              <a:latin typeface="Arial" pitchFamily="34" charset="0"/>
              <a:cs typeface="Arial" pitchFamily="34" charset="0"/>
            </a:endParaRP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Jenna </a:t>
            </a:r>
            <a:r>
              <a:rPr lang="en-US" dirty="0" err="1" smtClean="0">
                <a:latin typeface="Arial" pitchFamily="34" charset="0"/>
                <a:cs typeface="Arial" pitchFamily="34" charset="0"/>
              </a:rPr>
              <a:t>Sembrat</a:t>
            </a:r>
            <a:endParaRPr lang="en-US" dirty="0" smtClean="0">
              <a:latin typeface="Arial" pitchFamily="34" charset="0"/>
              <a:cs typeface="Arial" pitchFamily="34" charset="0"/>
            </a:endParaRP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Julie Steinbrink</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Alex </a:t>
            </a:r>
            <a:r>
              <a:rPr lang="en-US" dirty="0" err="1" smtClean="0">
                <a:latin typeface="Arial" pitchFamily="34" charset="0"/>
                <a:cs typeface="Arial" pitchFamily="34" charset="0"/>
              </a:rPr>
              <a:t>Keifer</a:t>
            </a:r>
            <a:endParaRPr lang="en-US" dirty="0" smtClean="0">
              <a:latin typeface="Arial" pitchFamily="34" charset="0"/>
              <a:cs typeface="Arial" pitchFamily="34" charset="0"/>
            </a:endParaRP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Cody Wolfe</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Kathleen </a:t>
            </a:r>
            <a:r>
              <a:rPr lang="en-US" dirty="0" err="1" smtClean="0">
                <a:latin typeface="Arial" pitchFamily="34" charset="0"/>
                <a:cs typeface="Arial" pitchFamily="34" charset="0"/>
              </a:rPr>
              <a:t>Janesco</a:t>
            </a:r>
            <a:endParaRPr lang="en-US" dirty="0" smtClean="0">
              <a:latin typeface="Arial" pitchFamily="34" charset="0"/>
              <a:cs typeface="Arial" pitchFamily="34" charset="0"/>
            </a:endParaRP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David Moffa</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Myles Nightingale</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Courtney Elvin</a:t>
            </a:r>
          </a:p>
          <a:p>
            <a:pPr marL="273050" indent="-273050">
              <a:buClr>
                <a:schemeClr val="accent1"/>
              </a:buClr>
              <a:buSzPct val="85000"/>
              <a:buFont typeface="Wingdings 2" pitchFamily="18" charset="2"/>
              <a:buChar char=""/>
            </a:pPr>
            <a:r>
              <a:rPr lang="en-US" dirty="0" smtClean="0">
                <a:latin typeface="Arial" pitchFamily="34" charset="0"/>
                <a:cs typeface="Arial" pitchFamily="34" charset="0"/>
              </a:rPr>
              <a:t>Daniel Chen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solidFill>
                  <a:srgbClr val="FFC000"/>
                </a:solidFill>
                <a:latin typeface="Times" pitchFamily="18" charset="0"/>
              </a:rPr>
              <a:t>Acknowledgments</a:t>
            </a:r>
          </a:p>
        </p:txBody>
      </p:sp>
      <p:sp>
        <p:nvSpPr>
          <p:cNvPr id="31747" name="Content Placeholder 2"/>
          <p:cNvSpPr>
            <a:spLocks noGrp="1"/>
          </p:cNvSpPr>
          <p:nvPr>
            <p:ph idx="1"/>
          </p:nvPr>
        </p:nvSpPr>
        <p:spPr>
          <a:xfrm>
            <a:off x="457200" y="1600200"/>
            <a:ext cx="8686800" cy="4525963"/>
          </a:xfrm>
        </p:spPr>
        <p:txBody>
          <a:bodyPr>
            <a:normAutofit/>
          </a:bodyPr>
          <a:lstStyle/>
          <a:p>
            <a:pPr>
              <a:buNone/>
            </a:pPr>
            <a:r>
              <a:rPr lang="en-US" sz="1600" dirty="0" smtClean="0">
                <a:solidFill>
                  <a:srgbClr val="FFFF00"/>
                </a:solidFill>
                <a:latin typeface="Arial" pitchFamily="34" charset="0"/>
                <a:cs typeface="Arial" pitchFamily="34" charset="0"/>
              </a:rPr>
              <a:t>National Institutes of Health CORE Grant P30 EY008098</a:t>
            </a:r>
          </a:p>
          <a:p>
            <a:pPr>
              <a:buNone/>
            </a:pPr>
            <a:r>
              <a:rPr lang="en-US" sz="1600" dirty="0" smtClean="0">
                <a:solidFill>
                  <a:srgbClr val="FFFF00"/>
                </a:solidFill>
                <a:latin typeface="Arial" pitchFamily="34" charset="0"/>
                <a:cs typeface="Arial" pitchFamily="34" charset="0"/>
              </a:rPr>
              <a:t>Eye and Ear Foundation of Pittsburgh, PA</a:t>
            </a:r>
          </a:p>
          <a:p>
            <a:pPr>
              <a:buNone/>
            </a:pPr>
            <a:r>
              <a:rPr lang="en-US" sz="1600" dirty="0" smtClean="0">
                <a:solidFill>
                  <a:srgbClr val="FFFF00"/>
                </a:solidFill>
                <a:latin typeface="Arial" pitchFamily="34" charset="0"/>
                <a:cs typeface="Arial" pitchFamily="34" charset="0"/>
              </a:rPr>
              <a:t>Unrestricted Grant from Research to Prevent Blindness, New York, NY</a:t>
            </a:r>
          </a:p>
          <a:p>
            <a:pPr>
              <a:buNone/>
            </a:pPr>
            <a:r>
              <a:rPr lang="en-US" sz="1600" dirty="0" smtClean="0">
                <a:solidFill>
                  <a:srgbClr val="FFFF00"/>
                </a:solidFill>
                <a:latin typeface="Arial" pitchFamily="34" charset="0"/>
                <a:cs typeface="Arial" pitchFamily="34" charset="0"/>
              </a:rPr>
              <a:t>Defense Medical Research and Development Program (DM090217), Department of Defense, USA </a:t>
            </a:r>
          </a:p>
          <a:p>
            <a:pPr>
              <a:buNone/>
            </a:pPr>
            <a:r>
              <a:rPr lang="en-US" sz="1600" dirty="0" smtClean="0">
                <a:solidFill>
                  <a:srgbClr val="FFFF00"/>
                </a:solidFill>
                <a:latin typeface="Arial" pitchFamily="34" charset="0"/>
                <a:cs typeface="Arial" pitchFamily="34" charset="0"/>
              </a:rPr>
              <a:t>Fine Foundation</a:t>
            </a:r>
          </a:p>
          <a:p>
            <a:pPr>
              <a:buNone/>
            </a:pPr>
            <a:r>
              <a:rPr lang="en-US" sz="1600" dirty="0" smtClean="0">
                <a:solidFill>
                  <a:srgbClr val="FFFF00"/>
                </a:solidFill>
                <a:latin typeface="Arial" pitchFamily="34" charset="0"/>
                <a:cs typeface="Arial" pitchFamily="34" charset="0"/>
              </a:rPr>
              <a:t>DCED State of PA </a:t>
            </a:r>
          </a:p>
          <a:p>
            <a:pPr>
              <a:buNone/>
            </a:pPr>
            <a:r>
              <a:rPr lang="en-US" sz="1600" dirty="0" smtClean="0">
                <a:solidFill>
                  <a:srgbClr val="FFFF00"/>
                </a:solidFill>
                <a:latin typeface="Arial" pitchFamily="34" charset="0"/>
                <a:cs typeface="Arial" pitchFamily="34" charset="0"/>
              </a:rPr>
              <a:t>Louis J. Fox Center for Vision Restoration- OTERO</a:t>
            </a:r>
          </a:p>
          <a:p>
            <a:pPr>
              <a:buNone/>
            </a:pPr>
            <a:r>
              <a:rPr lang="en-US" sz="1600" dirty="0" smtClean="0">
                <a:solidFill>
                  <a:srgbClr val="FFFF00"/>
                </a:solidFill>
                <a:latin typeface="Arial" pitchFamily="34" charset="0"/>
                <a:cs typeface="Arial" pitchFamily="34" charset="0"/>
              </a:rPr>
              <a:t>Lion’s Club</a:t>
            </a:r>
          </a:p>
          <a:p>
            <a:pPr>
              <a:buNone/>
            </a:pPr>
            <a:r>
              <a:rPr lang="en-US" sz="1600" dirty="0" smtClean="0">
                <a:solidFill>
                  <a:srgbClr val="FFFF00"/>
                </a:solidFill>
                <a:latin typeface="Arial" pitchFamily="34" charset="0"/>
                <a:cs typeface="Arial" pitchFamily="34" charset="0"/>
              </a:rPr>
              <a:t>Aging Institute University of </a:t>
            </a:r>
            <a:r>
              <a:rPr lang="en-US" sz="1600" dirty="0" err="1" smtClean="0">
                <a:solidFill>
                  <a:srgbClr val="FFFF00"/>
                </a:solidFill>
                <a:latin typeface="Arial" pitchFamily="34" charset="0"/>
                <a:cs typeface="Arial" pitchFamily="34" charset="0"/>
              </a:rPr>
              <a:t>PIttsburgh</a:t>
            </a:r>
            <a:endParaRPr lang="en-US" sz="1600" dirty="0" smtClean="0">
              <a:solidFill>
                <a:srgbClr val="FFFF00"/>
              </a:solidFill>
              <a:latin typeface="Arial" pitchFamily="34" charset="0"/>
              <a:cs typeface="Arial" pitchFamily="34" charset="0"/>
            </a:endParaRPr>
          </a:p>
        </p:txBody>
      </p:sp>
      <p:pic>
        <p:nvPicPr>
          <p:cNvPr id="31748" name="Picture 3"/>
          <p:cNvPicPr>
            <a:picLocks noChangeAspect="1" noChangeArrowheads="1"/>
          </p:cNvPicPr>
          <p:nvPr/>
        </p:nvPicPr>
        <p:blipFill>
          <a:blip r:embed="rId2" cstate="print"/>
          <a:srcRect/>
          <a:stretch>
            <a:fillRect/>
          </a:stretch>
        </p:blipFill>
        <p:spPr bwMode="auto">
          <a:xfrm>
            <a:off x="4419600" y="4648200"/>
            <a:ext cx="4419600" cy="1422400"/>
          </a:xfrm>
          <a:prstGeom prst="rect">
            <a:avLst/>
          </a:prstGeom>
          <a:noFill/>
          <a:ln w="9525">
            <a:noFill/>
            <a:miter lim="800000"/>
            <a:headEnd/>
            <a:tailEnd/>
          </a:ln>
        </p:spPr>
      </p:pic>
      <p:pic>
        <p:nvPicPr>
          <p:cNvPr id="31749" name="Picture 6"/>
          <p:cNvPicPr>
            <a:picLocks noChangeAspect="1" noChangeArrowheads="1"/>
          </p:cNvPicPr>
          <p:nvPr/>
        </p:nvPicPr>
        <p:blipFill>
          <a:blip r:embed="rId3" cstate="print"/>
          <a:srcRect/>
          <a:stretch>
            <a:fillRect/>
          </a:stretch>
        </p:blipFill>
        <p:spPr bwMode="auto">
          <a:xfrm>
            <a:off x="2514600" y="4648200"/>
            <a:ext cx="1639887" cy="1456329"/>
          </a:xfrm>
          <a:prstGeom prst="rect">
            <a:avLst/>
          </a:prstGeom>
          <a:noFill/>
          <a:ln w="9525">
            <a:noFill/>
            <a:miter lim="800000"/>
            <a:headEnd/>
            <a:tailEnd/>
          </a:ln>
        </p:spPr>
      </p:pic>
      <p:pic>
        <p:nvPicPr>
          <p:cNvPr id="31750" name="Picture 7"/>
          <p:cNvPicPr>
            <a:picLocks noChangeAspect="1" noChangeArrowheads="1"/>
          </p:cNvPicPr>
          <p:nvPr/>
        </p:nvPicPr>
        <p:blipFill>
          <a:blip r:embed="rId4" cstate="print"/>
          <a:srcRect/>
          <a:stretch>
            <a:fillRect/>
          </a:stretch>
        </p:blipFill>
        <p:spPr bwMode="auto">
          <a:xfrm>
            <a:off x="228600" y="4648200"/>
            <a:ext cx="1905000" cy="1430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Who are the Stakeholders?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blind person</a:t>
            </a:r>
          </a:p>
          <a:p>
            <a:r>
              <a:rPr lang="en-US" dirty="0" smtClean="0"/>
              <a:t>Their family or caregivers</a:t>
            </a:r>
          </a:p>
          <a:p>
            <a:r>
              <a:rPr lang="en-US" dirty="0" smtClean="0"/>
              <a:t>Clinicians</a:t>
            </a:r>
          </a:p>
          <a:p>
            <a:r>
              <a:rPr lang="en-US" dirty="0" smtClean="0"/>
              <a:t>Occupational therapists</a:t>
            </a:r>
          </a:p>
          <a:p>
            <a:r>
              <a:rPr lang="en-US" dirty="0" smtClean="0"/>
              <a:t>CMS/government</a:t>
            </a:r>
          </a:p>
          <a:p>
            <a:r>
              <a:rPr lang="en-US" dirty="0" smtClean="0"/>
              <a:t>Insurance companies</a:t>
            </a:r>
          </a:p>
          <a:p>
            <a:r>
              <a:rPr lang="en-US" dirty="0" smtClean="0"/>
              <a:t>Manufacturers/Vendors</a:t>
            </a:r>
          </a:p>
          <a:p>
            <a:r>
              <a:rPr lang="en-US" dirty="0" smtClean="0"/>
              <a:t>Collaborators</a:t>
            </a:r>
          </a:p>
        </p:txBody>
      </p:sp>
      <p:pic>
        <p:nvPicPr>
          <p:cNvPr id="35842" name="Picture 2" descr="http://static.photo.net/attachments/bboard/00A/00AV4k-20994284.jpg">
            <a:hlinkClick r:id="rId2"/>
          </p:cNvPr>
          <p:cNvPicPr>
            <a:picLocks noChangeAspect="1" noChangeArrowheads="1"/>
          </p:cNvPicPr>
          <p:nvPr/>
        </p:nvPicPr>
        <p:blipFill>
          <a:blip r:embed="rId3"/>
          <a:srcRect/>
          <a:stretch>
            <a:fillRect/>
          </a:stretch>
        </p:blipFill>
        <p:spPr bwMode="auto">
          <a:xfrm>
            <a:off x="5334000" y="1905000"/>
            <a:ext cx="3529729" cy="32385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5448"/>
            <a:ext cx="8229600" cy="125272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Background- Sensory Substitution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1"/>
          <p:cNvSpPr txBox="1">
            <a:spLocks/>
          </p:cNvSpPr>
          <p:nvPr/>
        </p:nvSpPr>
        <p:spPr>
          <a:xfrm>
            <a:off x="533400" y="1371600"/>
            <a:ext cx="8064500" cy="849313"/>
          </a:xfrm>
          <a:prstGeom prst="rect">
            <a:avLst/>
          </a:prstGeom>
        </p:spPr>
        <p:txBody>
          <a:bodyPr vert="horz" lIns="91440" tIns="45720" rIns="91440" bIns="45720" rtlCol="0" anchor="ctr">
            <a:normAutofit/>
            <a:scene3d>
              <a:camera prst="orthographicFront"/>
              <a:lightRig rig="soft" dir="t">
                <a:rot lat="0" lon="0" rev="16800000"/>
              </a:lightRig>
            </a:scene3d>
            <a:sp3d prstMaterial="softEdge">
              <a:bevelT w="38100" h="381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BrainPort  Vision Device (Wicab, Inc.)</a:t>
            </a:r>
            <a:endParaRPr kumimoji="0" lang="en-US" sz="4000" b="1" i="0" u="none" strike="noStrike" kern="1200" cap="none" spc="0" normalizeH="0" baseline="0" noProof="0" dirty="0">
              <a:ln w="6350">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533400" y="1676400"/>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Uses a mini camera that sends an image to an 400 array electro-tactile tongue display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ight Arrow 4"/>
          <p:cNvSpPr/>
          <p:nvPr/>
        </p:nvSpPr>
        <p:spPr>
          <a:xfrm>
            <a:off x="3581400" y="4572000"/>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B0F0"/>
              </a:solidFill>
            </a:endParaRPr>
          </a:p>
        </p:txBody>
      </p:sp>
      <p:pic>
        <p:nvPicPr>
          <p:cNvPr id="6" name="Picture 3"/>
          <p:cNvPicPr>
            <a:picLocks noChangeAspect="1" noChangeArrowheads="1"/>
          </p:cNvPicPr>
          <p:nvPr/>
        </p:nvPicPr>
        <p:blipFill>
          <a:blip r:embed="rId2" cstate="print"/>
          <a:srcRect/>
          <a:stretch>
            <a:fillRect/>
          </a:stretch>
        </p:blipFill>
        <p:spPr bwMode="auto">
          <a:xfrm>
            <a:off x="5786234" y="3505200"/>
            <a:ext cx="2564423" cy="2743200"/>
          </a:xfrm>
          <a:prstGeom prst="rect">
            <a:avLst/>
          </a:prstGeom>
          <a:noFill/>
          <a:ln w="9525">
            <a:noFill/>
            <a:miter lim="800000"/>
            <a:headEnd/>
            <a:tailEnd/>
          </a:ln>
        </p:spPr>
      </p:pic>
      <p:pic>
        <p:nvPicPr>
          <p:cNvPr id="7" name="Picture 1"/>
          <p:cNvPicPr>
            <a:picLocks noChangeAspect="1" noChangeArrowheads="1"/>
          </p:cNvPicPr>
          <p:nvPr/>
        </p:nvPicPr>
        <p:blipFill>
          <a:blip r:embed="rId3" cstate="print"/>
          <a:srcRect/>
          <a:stretch>
            <a:fillRect/>
          </a:stretch>
        </p:blipFill>
        <p:spPr bwMode="auto">
          <a:xfrm>
            <a:off x="381000" y="3581400"/>
            <a:ext cx="2819399" cy="274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743200"/>
            <a:ext cx="1269899" cy="369332"/>
          </a:xfrm>
          <a:prstGeom prst="rect">
            <a:avLst/>
          </a:prstGeom>
          <a:noFill/>
        </p:spPr>
        <p:txBody>
          <a:bodyPr wrap="none" rtlCol="0">
            <a:spAutoFit/>
          </a:bodyPr>
          <a:lstStyle/>
          <a:p>
            <a:r>
              <a:rPr lang="en-US" dirty="0" smtClean="0"/>
              <a:t>KDKA video</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Studies 2009-present</a:t>
            </a:r>
            <a:endParaRPr lang="en-US" dirty="0">
              <a:solidFill>
                <a:srgbClr val="FFFF00"/>
              </a:solidFill>
            </a:endParaRPr>
          </a:p>
        </p:txBody>
      </p:sp>
      <p:sp>
        <p:nvSpPr>
          <p:cNvPr id="4" name="Content Placeholder 3"/>
          <p:cNvSpPr>
            <a:spLocks noGrp="1"/>
          </p:cNvSpPr>
          <p:nvPr>
            <p:ph sz="half" idx="1"/>
          </p:nvPr>
        </p:nvSpPr>
        <p:spPr>
          <a:xfrm>
            <a:off x="457200" y="1371600"/>
            <a:ext cx="4038600" cy="4525963"/>
          </a:xfrm>
        </p:spPr>
        <p:txBody>
          <a:bodyPr>
            <a:normAutofit fontScale="85000" lnSpcReduction="20000"/>
          </a:bodyPr>
          <a:lstStyle/>
          <a:p>
            <a:r>
              <a:rPr lang="en-US" dirty="0" smtClean="0">
                <a:solidFill>
                  <a:srgbClr val="FFC000"/>
                </a:solidFill>
              </a:rPr>
              <a:t>Veteran’s Study </a:t>
            </a:r>
            <a:r>
              <a:rPr lang="en-US" dirty="0" smtClean="0"/>
              <a:t>(n=10)</a:t>
            </a:r>
          </a:p>
          <a:p>
            <a:pPr lvl="1"/>
            <a:r>
              <a:rPr lang="en-US" dirty="0" smtClean="0"/>
              <a:t>First home use</a:t>
            </a:r>
          </a:p>
          <a:p>
            <a:pPr lvl="1"/>
            <a:r>
              <a:rPr lang="en-US" dirty="0" smtClean="0"/>
              <a:t>Device Feedback</a:t>
            </a:r>
          </a:p>
          <a:p>
            <a:pPr lvl="1"/>
            <a:r>
              <a:rPr lang="en-US" dirty="0" smtClean="0"/>
              <a:t>Safety Outcome</a:t>
            </a:r>
          </a:p>
          <a:p>
            <a:r>
              <a:rPr lang="en-US" dirty="0" smtClean="0">
                <a:solidFill>
                  <a:srgbClr val="FFC000"/>
                </a:solidFill>
              </a:rPr>
              <a:t>Outcomes Study </a:t>
            </a:r>
            <a:r>
              <a:rPr lang="en-US" dirty="0" smtClean="0"/>
              <a:t>(n=30)</a:t>
            </a:r>
          </a:p>
          <a:p>
            <a:pPr lvl="1"/>
            <a:r>
              <a:rPr lang="en-US" dirty="0" smtClean="0"/>
              <a:t>Design and validate outcomes test</a:t>
            </a:r>
          </a:p>
          <a:p>
            <a:pPr lvl="1"/>
            <a:r>
              <a:rPr lang="en-US" dirty="0" smtClean="0"/>
              <a:t>PET/MRI</a:t>
            </a:r>
          </a:p>
          <a:p>
            <a:r>
              <a:rPr lang="en-US" dirty="0" smtClean="0">
                <a:solidFill>
                  <a:srgbClr val="FFC000"/>
                </a:solidFill>
              </a:rPr>
              <a:t>FDA Safety Study </a:t>
            </a:r>
          </a:p>
          <a:p>
            <a:pPr lvl="1"/>
            <a:r>
              <a:rPr lang="en-US" dirty="0" smtClean="0">
                <a:latin typeface="Arial" pitchFamily="34" charset="0"/>
                <a:cs typeface="Arial" pitchFamily="34" charset="0"/>
              </a:rPr>
              <a:t>70 subjects @ 8 sites, 18 subjects @ UPMC</a:t>
            </a:r>
            <a:endParaRPr lang="en-US" dirty="0" smtClean="0"/>
          </a:p>
          <a:p>
            <a:pPr lvl="1"/>
            <a:r>
              <a:rPr lang="en-US" dirty="0" smtClean="0"/>
              <a:t>Device safety</a:t>
            </a:r>
          </a:p>
          <a:p>
            <a:pPr lvl="1"/>
            <a:r>
              <a:rPr lang="en-US" dirty="0" smtClean="0"/>
              <a:t>Behavioral outcomes</a:t>
            </a:r>
          </a:p>
        </p:txBody>
      </p:sp>
      <p:sp>
        <p:nvSpPr>
          <p:cNvPr id="5" name="Content Placeholder 4"/>
          <p:cNvSpPr>
            <a:spLocks noGrp="1"/>
          </p:cNvSpPr>
          <p:nvPr>
            <p:ph sz="half" idx="2"/>
          </p:nvPr>
        </p:nvSpPr>
        <p:spPr>
          <a:xfrm>
            <a:off x="4648200" y="1371600"/>
            <a:ext cx="4038600" cy="4525963"/>
          </a:xfrm>
        </p:spPr>
        <p:txBody>
          <a:bodyPr>
            <a:normAutofit fontScale="85000" lnSpcReduction="20000"/>
          </a:bodyPr>
          <a:lstStyle/>
          <a:p>
            <a:r>
              <a:rPr lang="en-US" dirty="0" smtClean="0">
                <a:solidFill>
                  <a:srgbClr val="FFC000"/>
                </a:solidFill>
              </a:rPr>
              <a:t>Telerehabilitation Study </a:t>
            </a:r>
            <a:r>
              <a:rPr lang="en-US" dirty="0" smtClean="0"/>
              <a:t>(n=10)</a:t>
            </a:r>
          </a:p>
          <a:p>
            <a:pPr lvl="1"/>
            <a:r>
              <a:rPr lang="en-US" dirty="0" smtClean="0"/>
              <a:t>Remote/virtual low vision </a:t>
            </a:r>
            <a:r>
              <a:rPr lang="en-US" dirty="0" err="1" smtClean="0"/>
              <a:t>rehabiltation</a:t>
            </a:r>
            <a:endParaRPr lang="en-US" dirty="0" smtClean="0"/>
          </a:p>
          <a:p>
            <a:r>
              <a:rPr lang="en-US" dirty="0" smtClean="0">
                <a:solidFill>
                  <a:srgbClr val="FFC000"/>
                </a:solidFill>
              </a:rPr>
              <a:t>Enhancing Device Study </a:t>
            </a:r>
            <a:r>
              <a:rPr lang="en-US" dirty="0" smtClean="0"/>
              <a:t>(n=20)</a:t>
            </a:r>
          </a:p>
          <a:p>
            <a:pPr lvl="1"/>
            <a:r>
              <a:rPr lang="en-US" dirty="0" smtClean="0"/>
              <a:t>Hardware upgrades</a:t>
            </a:r>
          </a:p>
          <a:p>
            <a:pPr lvl="1"/>
            <a:r>
              <a:rPr lang="en-US" dirty="0" smtClean="0"/>
              <a:t>Software upgrades</a:t>
            </a:r>
          </a:p>
          <a:p>
            <a:pPr lvl="1"/>
            <a:r>
              <a:rPr lang="en-US" dirty="0" smtClean="0"/>
              <a:t>CMU/RI</a:t>
            </a:r>
          </a:p>
          <a:p>
            <a:pPr lvl="2"/>
            <a:r>
              <a:rPr lang="en-US" dirty="0" smtClean="0"/>
              <a:t>Facial/object recognition</a:t>
            </a:r>
          </a:p>
          <a:p>
            <a:pPr lvl="2"/>
            <a:r>
              <a:rPr lang="en-US" dirty="0" smtClean="0"/>
              <a:t>Mobility enhancement</a:t>
            </a:r>
          </a:p>
          <a:p>
            <a:pPr lvl="2"/>
            <a:r>
              <a:rPr lang="en-US" dirty="0" err="1" smtClean="0"/>
              <a:t>fMRI</a:t>
            </a:r>
            <a:endParaRPr lang="en-US" dirty="0" smtClean="0"/>
          </a:p>
          <a:p>
            <a:r>
              <a:rPr lang="en-US" dirty="0" smtClean="0">
                <a:solidFill>
                  <a:srgbClr val="FFC000"/>
                </a:solidFill>
              </a:rPr>
              <a:t>SS in Aging</a:t>
            </a:r>
          </a:p>
          <a:p>
            <a:pPr lvl="1"/>
            <a:r>
              <a:rPr lang="en-US" dirty="0" err="1" smtClean="0"/>
              <a:t>fMRI</a:t>
            </a:r>
            <a:r>
              <a:rPr lang="en-US" dirty="0" smtClean="0"/>
              <a:t> in the acquired blind (n=20)</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mn-lt"/>
              </a:rPr>
              <a:t>Outcomes Assessments</a:t>
            </a:r>
            <a:endParaRPr lang="en-US" dirty="0">
              <a:solidFill>
                <a:srgbClr val="FFFF00"/>
              </a:solidFill>
              <a:latin typeface="+mn-lt"/>
            </a:endParaRPr>
          </a:p>
        </p:txBody>
      </p:sp>
      <p:sp>
        <p:nvSpPr>
          <p:cNvPr id="3" name="Content Placeholder 2"/>
          <p:cNvSpPr>
            <a:spLocks noGrp="1"/>
          </p:cNvSpPr>
          <p:nvPr>
            <p:ph sz="quarter" idx="1"/>
          </p:nvPr>
        </p:nvSpPr>
        <p:spPr/>
        <p:txBody>
          <a:bodyPr>
            <a:normAutofit/>
          </a:bodyPr>
          <a:lstStyle/>
          <a:p>
            <a:r>
              <a:rPr lang="en-US" dirty="0" err="1" smtClean="0"/>
              <a:t>BaLM</a:t>
            </a:r>
            <a:endParaRPr lang="en-US" dirty="0" smtClean="0"/>
          </a:p>
          <a:p>
            <a:r>
              <a:rPr lang="en-US" dirty="0" err="1" smtClean="0"/>
              <a:t>BaGA</a:t>
            </a:r>
            <a:endParaRPr lang="en-US" dirty="0" smtClean="0"/>
          </a:p>
          <a:p>
            <a:r>
              <a:rPr lang="en-US" dirty="0" err="1" smtClean="0"/>
              <a:t>FrACT</a:t>
            </a:r>
            <a:endParaRPr lang="en-US" dirty="0" smtClean="0"/>
          </a:p>
          <a:p>
            <a:r>
              <a:rPr lang="en-US" dirty="0" smtClean="0"/>
              <a:t>Visual field (TS)</a:t>
            </a:r>
          </a:p>
          <a:p>
            <a:r>
              <a:rPr lang="en-US" dirty="0" smtClean="0"/>
              <a:t>Object recognition</a:t>
            </a:r>
          </a:p>
          <a:p>
            <a:r>
              <a:rPr lang="en-US" dirty="0" smtClean="0"/>
              <a:t>Word recognition</a:t>
            </a:r>
          </a:p>
          <a:p>
            <a:r>
              <a:rPr lang="en-US" dirty="0" smtClean="0"/>
              <a:t>Depression Screen</a:t>
            </a:r>
          </a:p>
          <a:p>
            <a:r>
              <a:rPr lang="en-US" dirty="0" err="1" smtClean="0"/>
              <a:t>QoL</a:t>
            </a:r>
            <a:r>
              <a:rPr lang="en-US" dirty="0" smtClean="0"/>
              <a:t> (VFQ-25 and AI)</a:t>
            </a:r>
          </a:p>
        </p:txBody>
      </p:sp>
      <p:sp>
        <p:nvSpPr>
          <p:cNvPr id="4" name="Content Placeholder 3"/>
          <p:cNvSpPr>
            <a:spLocks noGrp="1"/>
          </p:cNvSpPr>
          <p:nvPr>
            <p:ph sz="quarter" idx="2"/>
          </p:nvPr>
        </p:nvSpPr>
        <p:spPr/>
        <p:txBody>
          <a:bodyPr>
            <a:normAutofit/>
          </a:bodyPr>
          <a:lstStyle/>
          <a:p>
            <a:r>
              <a:rPr lang="en-US" dirty="0" smtClean="0"/>
              <a:t>Obstacle Course</a:t>
            </a:r>
          </a:p>
          <a:p>
            <a:r>
              <a:rPr lang="en-US" dirty="0" smtClean="0"/>
              <a:t>EMR</a:t>
            </a:r>
          </a:p>
          <a:p>
            <a:r>
              <a:rPr lang="en-US" dirty="0" smtClean="0"/>
              <a:t>Flash VEP</a:t>
            </a:r>
          </a:p>
          <a:p>
            <a:r>
              <a:rPr lang="en-US" dirty="0" smtClean="0"/>
              <a:t>MRI (DTI/</a:t>
            </a:r>
            <a:r>
              <a:rPr lang="en-US" dirty="0" err="1" smtClean="0"/>
              <a:t>tractography</a:t>
            </a:r>
            <a:r>
              <a:rPr lang="en-US" dirty="0" smtClean="0"/>
              <a:t>)</a:t>
            </a:r>
          </a:p>
          <a:p>
            <a:r>
              <a:rPr lang="en-US" dirty="0" smtClean="0"/>
              <a:t>PET</a:t>
            </a:r>
          </a:p>
          <a:p>
            <a:pPr>
              <a:buNone/>
            </a:pPr>
            <a:endParaRPr lang="en-US" dirty="0">
              <a:latin typeface="Times"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Purpose- understand the gaps</a:t>
            </a:r>
            <a:endParaRPr lang="en-US" dirty="0">
              <a:solidFill>
                <a:srgbClr val="FFFF00"/>
              </a:solidFill>
            </a:endParaRPr>
          </a:p>
        </p:txBody>
      </p:sp>
      <p:sp>
        <p:nvSpPr>
          <p:cNvPr id="3" name="Content Placeholder 2"/>
          <p:cNvSpPr>
            <a:spLocks noGrp="1"/>
          </p:cNvSpPr>
          <p:nvPr>
            <p:ph idx="1"/>
          </p:nvPr>
        </p:nvSpPr>
        <p:spPr>
          <a:xfrm>
            <a:off x="381000" y="1447800"/>
            <a:ext cx="5715000" cy="4572000"/>
          </a:xfrm>
        </p:spPr>
        <p:txBody>
          <a:bodyPr>
            <a:normAutofit fontScale="70000" lnSpcReduction="20000"/>
          </a:bodyPr>
          <a:lstStyle/>
          <a:p>
            <a:pPr>
              <a:buNone/>
            </a:pPr>
            <a:r>
              <a:rPr lang="en-US" dirty="0" smtClean="0"/>
              <a:t>    </a:t>
            </a:r>
            <a:r>
              <a:rPr lang="en-US" sz="3400" dirty="0" smtClean="0"/>
              <a:t>In conjunction with the CMU QoLT, we were seeking information about how AD for the totally blind could be improved and further developed.</a:t>
            </a:r>
            <a:endParaRPr lang="en-US" dirty="0" smtClean="0"/>
          </a:p>
          <a:p>
            <a:pPr>
              <a:buNone/>
            </a:pPr>
            <a:endParaRPr lang="en-US" dirty="0" smtClean="0"/>
          </a:p>
          <a:p>
            <a:r>
              <a:rPr lang="en-US" dirty="0" smtClean="0"/>
              <a:t>Investigate usage patterns of assistive devices (AD)</a:t>
            </a:r>
          </a:p>
          <a:p>
            <a:r>
              <a:rPr lang="en-US" dirty="0" smtClean="0"/>
              <a:t>Investigate satisfaction with  current AD</a:t>
            </a:r>
          </a:p>
          <a:p>
            <a:r>
              <a:rPr lang="en-US" dirty="0" smtClean="0"/>
              <a:t>Provide information regarding perceived deficiencies in AD</a:t>
            </a:r>
          </a:p>
          <a:p>
            <a:r>
              <a:rPr lang="en-US" dirty="0" smtClean="0"/>
              <a:t>Provide insight about desired AD attributes and functions</a:t>
            </a:r>
          </a:p>
          <a:p>
            <a:r>
              <a:rPr lang="en-US" dirty="0" smtClean="0"/>
              <a:t>Relate this information to demographic status</a:t>
            </a:r>
            <a:endParaRPr lang="en-US" dirty="0"/>
          </a:p>
        </p:txBody>
      </p:sp>
      <p:pic>
        <p:nvPicPr>
          <p:cNvPr id="5" name="Picture 6" descr="http://www.post-gazette.com/pg/images/200906/20090619as_brainport4_500.jpg"/>
          <p:cNvPicPr>
            <a:picLocks noChangeAspect="1" noChangeArrowheads="1"/>
          </p:cNvPicPr>
          <p:nvPr/>
        </p:nvPicPr>
        <p:blipFill>
          <a:blip r:embed="rId3" cstate="print"/>
          <a:srcRect/>
          <a:stretch>
            <a:fillRect/>
          </a:stretch>
        </p:blipFill>
        <p:spPr bwMode="auto">
          <a:xfrm>
            <a:off x="6096000" y="1600200"/>
            <a:ext cx="2819400" cy="32766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2996</Words>
  <Application>Microsoft Office PowerPoint</Application>
  <PresentationFormat>On-screen Show (4:3)</PresentationFormat>
  <Paragraphs>534</Paragraphs>
  <Slides>39</Slides>
  <Notes>19</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Gaps in AssistiveTechnology for the Blind: Understanding the Needs of the Disabled  </vt:lpstr>
      <vt:lpstr>Slide 2</vt:lpstr>
      <vt:lpstr>Slide 3</vt:lpstr>
      <vt:lpstr>Who are the Stakeholders?</vt:lpstr>
      <vt:lpstr>Slide 5</vt:lpstr>
      <vt:lpstr>Slide 6</vt:lpstr>
      <vt:lpstr>Studies 2009-present</vt:lpstr>
      <vt:lpstr>Outcomes Assessments</vt:lpstr>
      <vt:lpstr>Purpose- understand the gaps</vt:lpstr>
      <vt:lpstr>Methods</vt:lpstr>
      <vt:lpstr>Subjects</vt:lpstr>
      <vt:lpstr>Results   Educational Attainment</vt:lpstr>
      <vt:lpstr>Results- Lifestyle</vt:lpstr>
      <vt:lpstr>How often do they leave home?</vt:lpstr>
      <vt:lpstr>Slide 15</vt:lpstr>
      <vt:lpstr>Results- Activities</vt:lpstr>
      <vt:lpstr>Results-  Transportation</vt:lpstr>
      <vt:lpstr>Gaps in Mobility</vt:lpstr>
      <vt:lpstr>Slide 19</vt:lpstr>
      <vt:lpstr>Results- Employment</vt:lpstr>
      <vt:lpstr>Results - Employment</vt:lpstr>
      <vt:lpstr>Results Device Usage/Adaptation</vt:lpstr>
      <vt:lpstr>Attitudes towards Technology</vt:lpstr>
      <vt:lpstr>Is it better to have one device  or many devices?</vt:lpstr>
      <vt:lpstr>Slide 25</vt:lpstr>
      <vt:lpstr>Slide 26</vt:lpstr>
      <vt:lpstr>Disadvantages</vt:lpstr>
      <vt:lpstr>Slide 28</vt:lpstr>
      <vt:lpstr>Slide 29</vt:lpstr>
      <vt:lpstr>Slide 30</vt:lpstr>
      <vt:lpstr>Training- began in earnest in 2011</vt:lpstr>
      <vt:lpstr>3  Month f/u--Lessons Learned</vt:lpstr>
      <vt:lpstr>Barriers to Follow up</vt:lpstr>
      <vt:lpstr>Telerehabilitation – A solution??</vt:lpstr>
      <vt:lpstr>Cost Considerations</vt:lpstr>
      <vt:lpstr>Summary</vt:lpstr>
      <vt:lpstr>Summary</vt:lpstr>
      <vt:lpstr>Slide 38</vt:lpstr>
      <vt:lpstr>Acknowledgments</vt:lpstr>
    </vt:vector>
  </TitlesOfParts>
  <Company>UPMC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demographic traits and assistive device use in a blind cohort</dc:title>
  <dc:creator>Amy Catherine Nau</dc:creator>
  <cp:lastModifiedBy>Amy</cp:lastModifiedBy>
  <cp:revision>65</cp:revision>
  <dcterms:created xsi:type="dcterms:W3CDTF">2011-09-12T15:37:17Z</dcterms:created>
  <dcterms:modified xsi:type="dcterms:W3CDTF">2013-07-15T13:47:56Z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615276810</vt:i4>
  </property>
  <property fmtid="{D5CDD505-2E9C-101B-9397-08002B2CF9AE}" pid="3" name="_NewReviewCycle">
    <vt:lpwstr/>
  </property>
  <property fmtid="{D5CDD505-2E9C-101B-9397-08002B2CF9AE}" pid="4" name="_EmailSubject">
    <vt:lpwstr/>
  </property>
  <property fmtid="{D5CDD505-2E9C-101B-9397-08002B2CF9AE}" pid="5" name="_AuthorEmail">
    <vt:lpwstr>nauxac@UPMC.EDU</vt:lpwstr>
  </property>
  <property fmtid="{D5CDD505-2E9C-101B-9397-08002B2CF9AE}" pid="6" name="_AuthorEmailDisplayName">
    <vt:lpwstr>Nau, Amy</vt:lpwstr>
  </property>
</Properties>
</file>