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3F5FA"/>
    <a:srgbClr val="CDD2DE"/>
    <a:srgbClr val="E3E9E5"/>
    <a:srgbClr val="EAEAEA"/>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898" autoAdjust="0"/>
  </p:normalViewPr>
  <p:slideViewPr>
    <p:cSldViewPr snapToGrid="0" snapToObjects="1" showGuides="1">
      <p:cViewPr>
        <p:scale>
          <a:sx n="100" d="100"/>
          <a:sy n="100" d="100"/>
        </p:scale>
        <p:origin x="1068" y="-78"/>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xmlns=""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8" name="Text Placeholder 3"/>
          <p:cNvSpPr>
            <a:spLocks noGrp="1"/>
          </p:cNvSpPr>
          <p:nvPr>
            <p:ph type="body" sz="quarter" idx="10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16"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0" name="Text Placeholder 3"/>
          <p:cNvSpPr>
            <a:spLocks noGrp="1"/>
          </p:cNvSpPr>
          <p:nvPr>
            <p:ph type="body" sz="quarter" idx="11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1" name="Text Placeholder 3"/>
          <p:cNvSpPr>
            <a:spLocks noGrp="1"/>
          </p:cNvSpPr>
          <p:nvPr>
            <p:ph type="body" sz="quarter" idx="118"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2" name="Text Placeholder 3"/>
          <p:cNvSpPr>
            <a:spLocks noGrp="1"/>
          </p:cNvSpPr>
          <p:nvPr>
            <p:ph type="body" sz="quarter" idx="119"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3" name="Text Placeholder 3"/>
          <p:cNvSpPr>
            <a:spLocks noGrp="1"/>
          </p:cNvSpPr>
          <p:nvPr>
            <p:ph type="body" sz="quarter" idx="120"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4" name="Text Placeholder 3"/>
          <p:cNvSpPr>
            <a:spLocks noGrp="1"/>
          </p:cNvSpPr>
          <p:nvPr>
            <p:ph type="body" sz="quarter" idx="121"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5" name="Text Placeholder 3"/>
          <p:cNvSpPr>
            <a:spLocks noGrp="1"/>
          </p:cNvSpPr>
          <p:nvPr>
            <p:ph type="body" sz="quarter" idx="122"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6" name="Text Placeholder 3"/>
          <p:cNvSpPr>
            <a:spLocks noGrp="1"/>
          </p:cNvSpPr>
          <p:nvPr>
            <p:ph type="body" sz="quarter" idx="123"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7" name="Text Placeholder 3"/>
          <p:cNvSpPr>
            <a:spLocks noGrp="1"/>
          </p:cNvSpPr>
          <p:nvPr>
            <p:ph type="body" sz="quarter" idx="124"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8" name="Text Placeholder 3"/>
          <p:cNvSpPr>
            <a:spLocks noGrp="1"/>
          </p:cNvSpPr>
          <p:nvPr>
            <p:ph type="body" sz="quarter" idx="125"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9" name="Picture Placeholder 13"/>
          <p:cNvSpPr>
            <a:spLocks noGrp="1"/>
          </p:cNvSpPr>
          <p:nvPr>
            <p:ph type="pic" sz="quarter" idx="11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0" name="Picture Placeholder 13"/>
          <p:cNvSpPr>
            <a:spLocks noGrp="1"/>
          </p:cNvSpPr>
          <p:nvPr>
            <p:ph type="pic" sz="quarter" idx="126"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27"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2" name="Picture Placeholder 13"/>
          <p:cNvSpPr>
            <a:spLocks noGrp="1"/>
          </p:cNvSpPr>
          <p:nvPr>
            <p:ph type="pic" sz="quarter" idx="128"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3" name="Picture Placeholder 13"/>
          <p:cNvSpPr>
            <a:spLocks noGrp="1"/>
          </p:cNvSpPr>
          <p:nvPr>
            <p:ph type="pic" sz="quarter" idx="129"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4" name="Picture Placeholder 13"/>
          <p:cNvSpPr>
            <a:spLocks noGrp="1"/>
          </p:cNvSpPr>
          <p:nvPr>
            <p:ph type="pic" sz="quarter" idx="130"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5" name="Picture Placeholder 13"/>
          <p:cNvSpPr>
            <a:spLocks noGrp="1"/>
          </p:cNvSpPr>
          <p:nvPr>
            <p:ph type="pic" sz="quarter" idx="131"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6" name="Picture Placeholder 13"/>
          <p:cNvSpPr>
            <a:spLocks noGrp="1"/>
          </p:cNvSpPr>
          <p:nvPr>
            <p:ph type="pic" sz="quarter" idx="132"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7" name="Picture Placeholder 13"/>
          <p:cNvSpPr>
            <a:spLocks noGrp="1"/>
          </p:cNvSpPr>
          <p:nvPr>
            <p:ph type="pic" sz="quarter" idx="133"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8" name="Picture Placeholder 13"/>
          <p:cNvSpPr>
            <a:spLocks noGrp="1"/>
          </p:cNvSpPr>
          <p:nvPr>
            <p:ph type="pic" sz="quarter" idx="134"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9" name="Picture Placeholder 13"/>
          <p:cNvSpPr>
            <a:spLocks noGrp="1"/>
          </p:cNvSpPr>
          <p:nvPr>
            <p:ph type="pic" sz="quarter" idx="13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30" name="Text Placeholder 5"/>
          <p:cNvSpPr>
            <a:spLocks noGrp="1"/>
          </p:cNvSpPr>
          <p:nvPr>
            <p:ph type="body" sz="quarter" idx="13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3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3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3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0"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1"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2"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7" name="Text Placeholder 5"/>
          <p:cNvSpPr>
            <a:spLocks noGrp="1"/>
          </p:cNvSpPr>
          <p:nvPr>
            <p:ph type="body" sz="quarter" idx="143"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8" name="Text Placeholder 5"/>
          <p:cNvSpPr>
            <a:spLocks noGrp="1"/>
          </p:cNvSpPr>
          <p:nvPr>
            <p:ph type="body" sz="quarter" idx="144"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9" name="Text Placeholder 5"/>
          <p:cNvSpPr>
            <a:spLocks noGrp="1"/>
          </p:cNvSpPr>
          <p:nvPr>
            <p:ph type="body" sz="quarter" idx="14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0" name="Text Placeholder 5"/>
          <p:cNvSpPr>
            <a:spLocks noGrp="1"/>
          </p:cNvSpPr>
          <p:nvPr>
            <p:ph type="body" sz="quarter" idx="14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1" name="Text Placeholder 5"/>
          <p:cNvSpPr>
            <a:spLocks noGrp="1"/>
          </p:cNvSpPr>
          <p:nvPr>
            <p:ph type="body" sz="quarter" idx="14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2" name="Text Placeholder 5"/>
          <p:cNvSpPr>
            <a:spLocks noGrp="1"/>
          </p:cNvSpPr>
          <p:nvPr>
            <p:ph type="body" sz="quarter" idx="14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3" name="Text Placeholder 5"/>
          <p:cNvSpPr>
            <a:spLocks noGrp="1"/>
          </p:cNvSpPr>
          <p:nvPr>
            <p:ph type="body" sz="quarter" idx="14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6000" b="1" dirty="0" smtClean="0">
                <a:solidFill>
                  <a:schemeClr val="bg1"/>
                </a:solidFill>
                <a:latin typeface="Trebuchet MS" pitchFamily="34" charset="0"/>
              </a:rPr>
              <a:t>QUICK DESIGN</a:t>
            </a:r>
            <a:r>
              <a:rPr lang="en-US" sz="6000" b="1" baseline="0" dirty="0" smtClean="0">
                <a:solidFill>
                  <a:schemeClr val="bg1"/>
                </a:solidFill>
                <a:latin typeface="Trebuchet MS" pitchFamily="34" charset="0"/>
              </a:rPr>
              <a:t> </a:t>
            </a:r>
            <a:r>
              <a:rPr lang="en-US" sz="60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76563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inch professional  poster</a:t>
            </a:r>
            <a:r>
              <a:rPr lang="en-US" sz="3200" smtClean="0">
                <a:latin typeface="Trebuchet MS" pitchFamily="34" charset="0"/>
              </a:rPr>
              <a:t>. You</a:t>
            </a:r>
            <a:r>
              <a:rPr lang="en-US" sz="3200" baseline="0" smtClean="0">
                <a:latin typeface="Trebuchet MS" pitchFamily="34" charset="0"/>
              </a:rPr>
              <a:t> can u</a:t>
            </a:r>
            <a:r>
              <a:rPr lang="en-US" sz="3200" smtClean="0">
                <a:latin typeface="Trebuchet MS" pitchFamily="34" charset="0"/>
              </a:rPr>
              <a:t>se</a:t>
            </a:r>
            <a:r>
              <a:rPr lang="en-US" sz="3200" baseline="0" smtClean="0">
                <a:latin typeface="Trebuchet MS" pitchFamily="34" charset="0"/>
              </a:rPr>
              <a:t> it to create your research poster and </a:t>
            </a:r>
            <a:r>
              <a:rPr lang="en-US" sz="3200" smtClean="0">
                <a:latin typeface="Trebuchet MS" pitchFamily="34" charset="0"/>
              </a:rPr>
              <a:t>save valuable time placing titles, subtitles,</a:t>
            </a:r>
            <a:r>
              <a:rPr lang="en-US" sz="3200" baseline="0" smtClean="0">
                <a:latin typeface="Trebuchet MS" pitchFamily="34" charset="0"/>
              </a:rPr>
              <a:t> text, and graphics</a:t>
            </a:r>
            <a:r>
              <a:rPr lang="en-US" sz="3200" smtClean="0">
                <a:latin typeface="Trebuchet MS" pitchFamily="34" charset="0"/>
              </a:rPr>
              <a:t>. </a:t>
            </a:r>
            <a:endParaRPr lang="en-US" sz="3200" dirty="0" smtClean="0">
              <a:latin typeface="Trebuchet MS" pitchFamily="34" charset="0"/>
            </a:endParaRPr>
          </a:p>
          <a:p>
            <a:pPr defTabSz="4389219"/>
            <a:endParaRPr lang="en-US" sz="3200" dirty="0" smtClean="0">
              <a:latin typeface="Trebuchet MS" pitchFamily="34" charset="0"/>
            </a:endParaRPr>
          </a:p>
          <a:p>
            <a:pPr defTabSz="4389219"/>
            <a:r>
              <a:rPr lang="en-US" sz="3200" dirty="0" smtClean="0">
                <a:latin typeface="Trebuchet MS" pitchFamily="34" charset="0"/>
              </a:rPr>
              <a:t>We provide a series of online tutorials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To view our template tutorials, go online to </a:t>
            </a:r>
            <a:r>
              <a:rPr lang="en-US" sz="3200" b="1" dirty="0" smtClean="0">
                <a:solidFill>
                  <a:srgbClr val="FFFF00"/>
                </a:solidFill>
                <a:latin typeface="Trebuchet MS" pitchFamily="34" charset="0"/>
              </a:rPr>
              <a:t>PosterPresentations.com </a:t>
            </a:r>
            <a:r>
              <a:rPr lang="en-US" sz="3200" dirty="0" smtClean="0">
                <a:latin typeface="Trebuchet MS" pitchFamily="34" charset="0"/>
              </a:rPr>
              <a:t>and click on </a:t>
            </a:r>
            <a:r>
              <a:rPr lang="en-US" sz="3200" dirty="0" smtClean="0">
                <a:solidFill>
                  <a:srgbClr val="FFFF00"/>
                </a:solidFill>
                <a:latin typeface="Trebuchet MS" pitchFamily="34" charset="0"/>
              </a:rPr>
              <a:t>HELP DESK.</a:t>
            </a:r>
          </a:p>
          <a:p>
            <a:pPr defTabSz="4389219"/>
            <a:endParaRPr lang="en-US" sz="3200" dirty="0" smtClean="0">
              <a:latin typeface="Trebuchet MS" pitchFamily="34" charset="0"/>
            </a:endParaRPr>
          </a:p>
          <a:p>
            <a:pPr defTabSz="4389219"/>
            <a:r>
              <a:rPr lang="en-US" sz="3200" dirty="0" smtClean="0">
                <a:latin typeface="Trebuchet MS" pitchFamily="34" charset="0"/>
              </a:rPr>
              <a:t>When</a:t>
            </a:r>
            <a:r>
              <a:rPr lang="en-US" sz="3200" baseline="0" dirty="0" smtClean="0">
                <a:latin typeface="Trebuchet MS" pitchFamily="34" charset="0"/>
              </a:rPr>
              <a:t> you are ready to</a:t>
            </a:r>
            <a:r>
              <a:rPr lang="en-US" sz="3200" dirty="0" smtClean="0">
                <a:latin typeface="Trebuchet MS" pitchFamily="34" charset="0"/>
              </a:rPr>
              <a:t> </a:t>
            </a:r>
            <a:r>
              <a:rPr lang="en-US" sz="3200" baseline="0" dirty="0" smtClean="0">
                <a:latin typeface="Trebuchet MS" pitchFamily="34" charset="0"/>
              </a:rPr>
              <a:t> print your poster</a:t>
            </a:r>
            <a:r>
              <a:rPr lang="en-US" sz="3200" dirty="0" smtClean="0">
                <a:latin typeface="Trebuchet MS" pitchFamily="34" charset="0"/>
              </a:rPr>
              <a:t>,</a:t>
            </a:r>
            <a:r>
              <a:rPr lang="en-US" sz="3200" baseline="0" dirty="0" smtClean="0">
                <a:latin typeface="Trebuchet MS" pitchFamily="34" charset="0"/>
              </a:rPr>
              <a:t> go online to</a:t>
            </a:r>
            <a:r>
              <a:rPr lang="en-US" sz="3600" baseline="0" dirty="0" smtClean="0">
                <a:latin typeface="Trebuchet MS" pitchFamily="34" charset="0"/>
              </a:rPr>
              <a:t> </a:t>
            </a:r>
            <a:r>
              <a:rPr lang="en-US" sz="3800" b="1" dirty="0" smtClean="0">
                <a:solidFill>
                  <a:srgbClr val="FFFF00"/>
                </a:solidFill>
                <a:latin typeface="Trebuchet MS" pitchFamily="34" charset="0"/>
              </a:rPr>
              <a:t>PosterPresentations.com</a:t>
            </a:r>
            <a:r>
              <a:rPr lang="en-US" sz="3800" b="1" dirty="0" smtClean="0">
                <a:solidFill>
                  <a:schemeClr val="bg1"/>
                </a:solidFill>
                <a:latin typeface="Trebuchet MS" pitchFamily="34" charset="0"/>
              </a:rPr>
              <a:t>.</a:t>
            </a:r>
            <a:r>
              <a:rPr lang="en-US" sz="3200" dirty="0" smtClean="0">
                <a:latin typeface="Trebuchet MS" pitchFamily="34" charset="0"/>
              </a:rPr>
              <a:t/>
            </a:r>
            <a:br>
              <a:rPr lang="en-US" sz="3200" dirty="0" smtClean="0">
                <a:latin typeface="Trebuchet MS" pitchFamily="34" charset="0"/>
              </a:rPr>
            </a:br>
            <a:endParaRPr lang="en-US" sz="3200" dirty="0" smtClean="0">
              <a:latin typeface="Trebuchet MS" pitchFamily="34" charset="0"/>
            </a:endParaRPr>
          </a:p>
          <a:p>
            <a:pPr algn="l" defTabSz="3765639"/>
            <a:r>
              <a:rPr lang="en-US" sz="3200" b="1" dirty="0" smtClean="0">
                <a:solidFill>
                  <a:schemeClr val="bg1"/>
                </a:solidFill>
                <a:latin typeface="Trebuchet MS" pitchFamily="34" charset="0"/>
              </a:rPr>
              <a:t>Need</a:t>
            </a:r>
            <a:r>
              <a:rPr lang="en-US" sz="3200" b="1" baseline="0" dirty="0" smtClean="0">
                <a:solidFill>
                  <a:schemeClr val="bg1"/>
                </a:solidFill>
                <a:latin typeface="Trebuchet MS" pitchFamily="34" charset="0"/>
              </a:rPr>
              <a:t> Assistance?  </a:t>
            </a:r>
            <a:r>
              <a:rPr lang="en-US" sz="3800" b="1" baseline="0" dirty="0" smtClean="0">
                <a:solidFill>
                  <a:srgbClr val="FFFF00"/>
                </a:solidFill>
                <a:latin typeface="Trebuchet MS" pitchFamily="34" charset="0"/>
              </a:rPr>
              <a:t>Call  us at </a:t>
            </a:r>
            <a:r>
              <a:rPr lang="en-US" sz="3800" b="1" dirty="0" smtClean="0">
                <a:solidFill>
                  <a:srgbClr val="FFFF00"/>
                </a:solidFill>
                <a:latin typeface="Trebuchet MS" pitchFamily="34" charset="0"/>
              </a:rPr>
              <a:t>1.866.649.3004</a:t>
            </a:r>
          </a:p>
          <a:p>
            <a:pPr algn="l" defTabSz="3765639"/>
            <a:endParaRPr lang="en-US" sz="36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32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3200" dirty="0" smtClean="0">
                <a:latin typeface="Trebuchet MS" pitchFamily="34" charset="0"/>
              </a:rPr>
              <a:t>To</a:t>
            </a:r>
            <a:r>
              <a:rPr lang="en-US" sz="3200" baseline="0" dirty="0" smtClean="0">
                <a:latin typeface="Trebuchet MS" pitchFamily="34" charset="0"/>
              </a:rPr>
              <a:t> add text, c</a:t>
            </a:r>
            <a:r>
              <a:rPr lang="en-US" sz="3200" dirty="0" smtClean="0">
                <a:latin typeface="Trebuchet MS" pitchFamily="34" charset="0"/>
              </a:rPr>
              <a:t>lick inside</a:t>
            </a:r>
            <a:r>
              <a:rPr lang="en-US" sz="3200" baseline="0" dirty="0" smtClean="0">
                <a:latin typeface="Trebuchet MS" pitchFamily="34" charset="0"/>
              </a:rPr>
              <a:t> a placeholder on the poster and type or paste your text.  To move a placeholder, click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Click </a:t>
            </a:r>
            <a:r>
              <a:rPr lang="en-US" sz="3200" u="sng" baseline="0" dirty="0" smtClean="0">
                <a:latin typeface="Trebuchet MS" pitchFamily="34" charset="0"/>
              </a:rPr>
              <a:t>once</a:t>
            </a:r>
            <a:r>
              <a:rPr lang="en-US" sz="3200" baseline="0" dirty="0" smtClean="0">
                <a:latin typeface="Trebuchet MS" pitchFamily="34" charset="0"/>
              </a:rPr>
              <a:t> and drag it to a new location where you can resize it. </a:t>
            </a:r>
          </a:p>
          <a:p>
            <a:pPr defTabSz="3765639"/>
            <a:endParaRPr lang="en-US" sz="3200" dirty="0" smtClean="0">
              <a:latin typeface="Trebuchet MS" pitchFamily="34" charset="0"/>
            </a:endParaRPr>
          </a:p>
          <a:p>
            <a:pPr defTabSz="3765639"/>
            <a:r>
              <a:rPr lang="en-US" sz="3200" b="1" dirty="0" smtClean="0">
                <a:solidFill>
                  <a:srgbClr val="FFFF00"/>
                </a:solidFill>
                <a:latin typeface="Trebuchet MS" pitchFamily="34" charset="0"/>
              </a:rPr>
              <a:t>Section Header placeholder</a:t>
            </a:r>
          </a:p>
          <a:p>
            <a:pPr defTabSz="3765639"/>
            <a:r>
              <a:rPr lang="en-US" sz="32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57" name="Rectangle 56"/>
          <p:cNvSpPr/>
          <p:nvPr userDrawn="1"/>
        </p:nvSpPr>
        <p:spPr>
          <a:xfrm>
            <a:off x="-10370486" y="21826400"/>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58" name="Picture 2"/>
          <p:cNvPicPr>
            <a:picLocks noChangeAspect="1" noChangeArrowheads="1"/>
          </p:cNvPicPr>
          <p:nvPr userDrawn="1"/>
        </p:nvPicPr>
        <p:blipFill>
          <a:blip r:embed="rId3" cstate="print"/>
          <a:srcRect/>
          <a:stretch>
            <a:fillRect/>
          </a:stretch>
        </p:blipFill>
        <p:spPr bwMode="auto">
          <a:xfrm>
            <a:off x="-964326" y="14423539"/>
            <a:ext cx="590550" cy="438150"/>
          </a:xfrm>
          <a:prstGeom prst="rect">
            <a:avLst/>
          </a:prstGeom>
          <a:noFill/>
          <a:ln w="9525">
            <a:solidFill>
              <a:schemeClr val="tx1"/>
            </a:solidFill>
            <a:miter lim="800000"/>
            <a:headEnd/>
            <a:tailEnd/>
          </a:ln>
          <a:effectLst/>
        </p:spPr>
      </p:pic>
      <p:grpSp>
        <p:nvGrpSpPr>
          <p:cNvPr id="59" name="Group 58"/>
          <p:cNvGrpSpPr/>
          <p:nvPr userDrawn="1"/>
        </p:nvGrpSpPr>
        <p:grpSpPr>
          <a:xfrm>
            <a:off x="-10239857" y="31696514"/>
            <a:ext cx="9771398" cy="1090621"/>
            <a:chOff x="44242388" y="28054064"/>
            <a:chExt cx="9771398" cy="1090621"/>
          </a:xfrm>
        </p:grpSpPr>
        <p:sp>
          <p:nvSpPr>
            <p:cNvPr id="60" name="Rounded Rectangle 5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7" descr="http://t2.gstatic.com/images?q=tbn:ANd9GcR4APHC6TT9w54M2zn_pvCiBxUNcspYPoVxirLRphBoJabfSvu7zw">
              <a:hlinkClick r:id="rId4"/>
            </p:cNvPr>
            <p:cNvPicPr>
              <a:picLocks noChangeAspect="1" noChangeArrowheads="1"/>
            </p:cNvPicPr>
            <p:nvPr userDrawn="1"/>
          </p:nvPicPr>
          <p:blipFill>
            <a:blip r:embed="rId5" cstate="print"/>
            <a:srcRect/>
            <a:stretch>
              <a:fillRect/>
            </a:stretch>
          </p:blipFill>
          <p:spPr bwMode="auto">
            <a:xfrm>
              <a:off x="44341112" y="28126635"/>
              <a:ext cx="914400" cy="914400"/>
            </a:xfrm>
            <a:prstGeom prst="rect">
              <a:avLst/>
            </a:prstGeom>
            <a:noFill/>
          </p:spPr>
        </p:pic>
        <p:sp>
          <p:nvSpPr>
            <p:cNvPr id="62" name="TextBox 61"/>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63" name="Straight Connector 62"/>
          <p:cNvCxnSpPr/>
          <p:nvPr userDrawn="1"/>
        </p:nvCxnSpPr>
        <p:spPr>
          <a:xfrm>
            <a:off x="-10370486" y="10512157"/>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10371151" y="18900455"/>
            <a:ext cx="1005840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
        <p:nvSpPr>
          <p:cNvPr id="67" name="Rectangle 66"/>
          <p:cNvSpPr/>
          <p:nvPr userDrawn="1"/>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6000" b="1" dirty="0" smtClean="0">
                <a:solidFill>
                  <a:schemeClr val="bg1"/>
                </a:solidFill>
                <a:latin typeface="Trebuchet MS" pitchFamily="34" charset="0"/>
              </a:rPr>
              <a:t>QUICK</a:t>
            </a:r>
            <a:r>
              <a:rPr lang="en-US" sz="6000" b="1" baseline="0" dirty="0" smtClean="0">
                <a:solidFill>
                  <a:schemeClr val="bg1"/>
                </a:solidFill>
                <a:latin typeface="Trebuchet MS" pitchFamily="34" charset="0"/>
              </a:rPr>
              <a:t> TIPS</a:t>
            </a:r>
            <a:endParaRPr lang="en-US" sz="6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Template FAQs</a:t>
            </a:r>
            <a:endParaRPr lang="en-US" sz="6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268942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2689420"/>
            <a:endParaRPr lang="en-US" sz="3200" b="1" baseline="0" dirty="0" smtClean="0">
              <a:solidFill>
                <a:srgbClr val="FFFF00"/>
              </a:solidFill>
              <a:latin typeface="Trebuchet MS" pitchFamily="34" charset="0"/>
            </a:endParaRPr>
          </a:p>
          <a:p>
            <a:pPr defTabSz="2689420"/>
            <a:r>
              <a:rPr lang="en-US" sz="3200" b="1" baseline="0" dirty="0" smtClean="0">
                <a:solidFill>
                  <a:srgbClr val="FFFF00"/>
                </a:solidFill>
                <a:latin typeface="Trebuchet MS" pitchFamily="34" charset="0"/>
              </a:rPr>
              <a:t>Modifying the layout</a:t>
            </a:r>
          </a:p>
          <a:p>
            <a:pPr defTabSz="2689420"/>
            <a:r>
              <a:rPr lang="en-US" sz="3200" dirty="0" smtClean="0">
                <a:latin typeface="Trebuchet MS" pitchFamily="34" charset="0"/>
              </a:rPr>
              <a:t>This template has four </a:t>
            </a:r>
            <a:r>
              <a:rPr lang="en-US" sz="3200" baseline="0" dirty="0" smtClean="0">
                <a:latin typeface="Trebuchet MS" pitchFamily="34" charset="0"/>
              </a:rPr>
              <a:t>different </a:t>
            </a:r>
          </a:p>
          <a:p>
            <a:pPr defTabSz="2689420"/>
            <a:r>
              <a:rPr lang="en-US" sz="3200" baseline="0" dirty="0" smtClean="0">
                <a:latin typeface="Trebuchet MS" pitchFamily="34" charset="0"/>
              </a:rPr>
              <a:t>column layouts.   </a:t>
            </a:r>
            <a:r>
              <a:rPr lang="en-US" sz="3200" u="sng" baseline="0" dirty="0" smtClean="0">
                <a:latin typeface="Trebuchet MS" pitchFamily="34" charset="0"/>
              </a:rPr>
              <a:t>Right-click</a:t>
            </a:r>
            <a:r>
              <a:rPr lang="en-US" sz="3200" baseline="0" dirty="0" smtClean="0">
                <a:latin typeface="Trebuchet MS" pitchFamily="34" charset="0"/>
              </a:rPr>
              <a:t> </a:t>
            </a:r>
          </a:p>
          <a:p>
            <a:pPr defTabSz="2689420"/>
            <a:r>
              <a:rPr lang="en-US" sz="3200" baseline="0" dirty="0" smtClean="0">
                <a:latin typeface="Trebuchet MS" pitchFamily="34" charset="0"/>
              </a:rPr>
              <a:t>your mouse on the background </a:t>
            </a:r>
          </a:p>
          <a:p>
            <a:pPr defTabSz="2689420"/>
            <a:r>
              <a:rPr lang="en-US" sz="3200" baseline="0" dirty="0" smtClean="0">
                <a:latin typeface="Trebuchet MS" pitchFamily="34" charset="0"/>
              </a:rPr>
              <a:t>and click on LAYOUT to see the</a:t>
            </a:r>
          </a:p>
          <a:p>
            <a:pPr defTabSz="2689420"/>
            <a:r>
              <a:rPr lang="en-US" sz="3200" baseline="0" dirty="0" smtClean="0">
                <a:latin typeface="Trebuchet MS" pitchFamily="34" charset="0"/>
              </a:rPr>
              <a:t> layout options.  The columns in </a:t>
            </a:r>
          </a:p>
          <a:p>
            <a:pPr defTabSz="2689420"/>
            <a:r>
              <a:rPr lang="en-US" sz="32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2689420"/>
            <a:r>
              <a:rPr lang="en-US" sz="3200" b="1" baseline="0" dirty="0" smtClean="0">
                <a:solidFill>
                  <a:srgbClr val="FFFF00"/>
                </a:solidFill>
                <a:latin typeface="Trebuchet MS" pitchFamily="34" charset="0"/>
              </a:rPr>
              <a:t>Importing text and graphics from external sources</a:t>
            </a:r>
          </a:p>
          <a:p>
            <a:pPr defTabSz="2689420"/>
            <a:r>
              <a:rPr lang="en-US" sz="3200" b="1" u="sng" baseline="0" dirty="0" smtClean="0">
                <a:latin typeface="Trebuchet MS" pitchFamily="34" charset="0"/>
              </a:rPr>
              <a:t>TEXT</a:t>
            </a:r>
            <a:r>
              <a:rPr lang="en-US" sz="3200" b="1" u="none" baseline="0" dirty="0" smtClean="0">
                <a:latin typeface="Trebuchet MS" pitchFamily="34" charset="0"/>
              </a:rPr>
              <a: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3200" baseline="0" dirty="0" smtClean="0">
              <a:latin typeface="Trebuchet MS" pitchFamily="34" charset="0"/>
            </a:endParaRPr>
          </a:p>
          <a:p>
            <a:pPr defTabSz="2689420"/>
            <a:r>
              <a:rPr lang="en-US" sz="3200" b="1" u="sng" baseline="0" dirty="0" smtClean="0">
                <a:latin typeface="Trebuchet MS" pitchFamily="34" charset="0"/>
              </a:rPr>
              <a:t>PHOTOS</a:t>
            </a:r>
            <a:r>
              <a:rPr lang="en-US" sz="3200" b="1" u="none" baseline="0" dirty="0" smtClean="0">
                <a:latin typeface="Trebuchet MS" pitchFamily="34" charset="0"/>
              </a:rPr>
              <a:t>: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2689420"/>
            <a:endParaRPr lang="en-US" sz="3200" baseline="0" dirty="0" smtClean="0">
              <a:latin typeface="Trebuchet MS" pitchFamily="34" charset="0"/>
            </a:endParaRPr>
          </a:p>
          <a:p>
            <a:pPr defTabSz="2689420"/>
            <a:r>
              <a:rPr lang="en-US" sz="3200" b="1" u="sng" baseline="0" dirty="0" smtClean="0">
                <a:latin typeface="Trebuchet MS" pitchFamily="34" charset="0"/>
              </a:rPr>
              <a:t>TABLES</a:t>
            </a:r>
            <a:r>
              <a:rPr lang="en-US" sz="3200" b="1" u="none" baseline="0" dirty="0" smtClean="0">
                <a:latin typeface="Trebuchet MS" pitchFamily="34" charset="0"/>
              </a:rPr>
              <a:t>: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2689420"/>
            <a:endParaRPr lang="en-US" sz="3200" baseline="0" dirty="0" smtClean="0">
              <a:latin typeface="Trebuchet MS" pitchFamily="34" charset="0"/>
            </a:endParaRPr>
          </a:p>
          <a:p>
            <a:pPr defTabSz="2689420"/>
            <a:endParaRPr lang="en-US" sz="3200" baseline="0" dirty="0" smtClean="0">
              <a:latin typeface="Trebuchet MS" pitchFamily="34" charset="0"/>
            </a:endParaRPr>
          </a:p>
          <a:p>
            <a:pPr defTabSz="2689420"/>
            <a:r>
              <a:rPr lang="en-US" sz="3200" b="1" baseline="0" dirty="0" smtClean="0">
                <a:solidFill>
                  <a:srgbClr val="FFFF00"/>
                </a:solidFill>
                <a:latin typeface="Trebuchet MS" pitchFamily="34" charset="0"/>
              </a:rPr>
              <a:t>Modifying the color scheme</a:t>
            </a:r>
          </a:p>
          <a:p>
            <a:pPr defTabSz="2689420"/>
            <a:r>
              <a:rPr lang="en-US" sz="32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pic>
        <p:nvPicPr>
          <p:cNvPr id="68" name="Picture 2"/>
          <p:cNvPicPr>
            <a:picLocks noChangeAspect="1" noChangeArrowheads="1"/>
          </p:cNvPicPr>
          <p:nvPr userDrawn="1"/>
        </p:nvPicPr>
        <p:blipFill>
          <a:blip r:embed="rId6" cstate="print"/>
          <a:srcRect/>
          <a:stretch>
            <a:fillRect/>
          </a:stretch>
        </p:blipFill>
        <p:spPr bwMode="auto">
          <a:xfrm>
            <a:off x="50491618" y="12200725"/>
            <a:ext cx="3650341" cy="2354471"/>
          </a:xfrm>
          <a:prstGeom prst="rect">
            <a:avLst/>
          </a:prstGeom>
          <a:noFill/>
          <a:ln w="9525">
            <a:noFill/>
            <a:miter lim="800000"/>
            <a:headEnd/>
            <a:tailEnd/>
          </a:ln>
          <a:effectLst/>
        </p:spPr>
      </p:pic>
      <p:sp>
        <p:nvSpPr>
          <p:cNvPr id="69" name="TextBox 68"/>
          <p:cNvSpPr txBox="1"/>
          <p:nvPr userDrawn="1"/>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2013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cxnSp>
        <p:nvCxnSpPr>
          <p:cNvPr id="70" name="Straight Connector 69"/>
          <p:cNvCxnSpPr/>
          <p:nvPr userDrawn="1"/>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904188" y="6212225"/>
            <a:ext cx="10056813" cy="4770515"/>
          </a:xfrm>
        </p:spPr>
        <p:txBody>
          <a:bodyPr/>
          <a:lstStyle/>
          <a:p>
            <a:r>
              <a:rPr lang="en-US" sz="2800" dirty="0" smtClean="0"/>
              <a:t>Real-time, low-resource corridor reconstruction using a single consumer grade RGB camera is a powerful tool for allowing a fast, inexpensive solution to indoor mobility of a visually impaired person or a robot. The perspective and known geometry of a corridor is used to extract the important features of the image and create a 3D model from a single image. Multiple 3D models can be combined to increase confidence and provide a global 3D model. This poster presents our current work and results on 3D corridor modeling using single images. </a:t>
            </a:r>
          </a:p>
        </p:txBody>
      </p:sp>
      <p:sp>
        <p:nvSpPr>
          <p:cNvPr id="171" name="Text Placeholder 170"/>
          <p:cNvSpPr>
            <a:spLocks noGrp="1"/>
          </p:cNvSpPr>
          <p:nvPr>
            <p:ph type="body" sz="quarter" idx="11"/>
          </p:nvPr>
        </p:nvSpPr>
        <p:spPr>
          <a:xfrm>
            <a:off x="922341" y="5348868"/>
            <a:ext cx="10048875" cy="754045"/>
          </a:xfrm>
        </p:spPr>
        <p:txBody>
          <a:bodyPr/>
          <a:lstStyle/>
          <a:p>
            <a:r>
              <a:rPr lang="en-US" dirty="0" smtClean="0"/>
              <a:t>Abstract</a:t>
            </a:r>
          </a:p>
        </p:txBody>
      </p:sp>
      <p:sp>
        <p:nvSpPr>
          <p:cNvPr id="174" name="Text Placeholder 173"/>
          <p:cNvSpPr>
            <a:spLocks noGrp="1"/>
          </p:cNvSpPr>
          <p:nvPr>
            <p:ph type="body" sz="quarter" idx="19"/>
          </p:nvPr>
        </p:nvSpPr>
        <p:spPr>
          <a:xfrm>
            <a:off x="902601" y="12300475"/>
            <a:ext cx="10058400" cy="18598915"/>
          </a:xfrm>
        </p:spPr>
        <p:txBody>
          <a:bodyPr/>
          <a:lstStyle/>
          <a:p>
            <a:r>
              <a:rPr lang="en-US" sz="3200" dirty="0" smtClean="0"/>
              <a:t>In the world built by humans, hallways are everywhere. As such, there are many cases where the information about the corridor is important. </a:t>
            </a:r>
            <a:endParaRPr lang="en-US" sz="3200" dirty="0" smtClean="0"/>
          </a:p>
          <a:p>
            <a:pPr>
              <a:buFont typeface="Arial" pitchFamily="34" charset="0"/>
              <a:buChar char="•"/>
            </a:pPr>
            <a:r>
              <a:rPr lang="en-US" dirty="0" smtClean="0">
                <a:solidFill>
                  <a:srgbClr val="0000FF"/>
                </a:solidFill>
              </a:rPr>
              <a:t>Hallway </a:t>
            </a:r>
            <a:r>
              <a:rPr lang="en-US" dirty="0" smtClean="0">
                <a:solidFill>
                  <a:srgbClr val="0000FF"/>
                </a:solidFill>
              </a:rPr>
              <a:t>detection is an important component for any indoor navigation system including those used by the visually impaired, and can be used to help visually impaired people avoid the walls as well as find the doors and cross section corridors necessary to take them to their destination. </a:t>
            </a:r>
            <a:endParaRPr lang="en-US" dirty="0" smtClean="0">
              <a:solidFill>
                <a:srgbClr val="0000FF"/>
              </a:solidFill>
            </a:endParaRPr>
          </a:p>
          <a:p>
            <a:pPr>
              <a:buFont typeface="Arial" pitchFamily="34" charset="0"/>
              <a:buChar char="•"/>
            </a:pPr>
            <a:r>
              <a:rPr lang="en-US" dirty="0" smtClean="0">
                <a:solidFill>
                  <a:srgbClr val="0000FF"/>
                </a:solidFill>
              </a:rPr>
              <a:t>A </a:t>
            </a:r>
            <a:r>
              <a:rPr lang="en-US" dirty="0" smtClean="0">
                <a:solidFill>
                  <a:srgbClr val="0000FF"/>
                </a:solidFill>
              </a:rPr>
              <a:t>mobile robot needs to be able to navigate its environment. If that environment involves the inside of a building, it’s likely the robot will frequently encounter hallways.</a:t>
            </a:r>
          </a:p>
          <a:p>
            <a:endParaRPr lang="en-US" sz="3200" dirty="0" smtClean="0"/>
          </a:p>
          <a:p>
            <a:r>
              <a:rPr lang="en-US" sz="3200" dirty="0" smtClean="0"/>
              <a:t>The </a:t>
            </a:r>
            <a:r>
              <a:rPr lang="en-US" sz="3200" dirty="0" smtClean="0"/>
              <a:t>most common way to extract the information on a corridor in computer vision currently is to use a range sensor and perform the computations necessary to find the walls of the corridor. </a:t>
            </a:r>
            <a:endParaRPr lang="en-US" sz="3200" dirty="0" smtClean="0"/>
          </a:p>
          <a:p>
            <a:pPr>
              <a:buFont typeface="Arial" pitchFamily="34" charset="0"/>
              <a:buChar char="•"/>
            </a:pPr>
            <a:r>
              <a:rPr lang="en-US" dirty="0" smtClean="0">
                <a:solidFill>
                  <a:srgbClr val="0000FF"/>
                </a:solidFill>
              </a:rPr>
              <a:t>Unfortunately</a:t>
            </a:r>
            <a:r>
              <a:rPr lang="en-US" dirty="0" smtClean="0">
                <a:solidFill>
                  <a:srgbClr val="0000FF"/>
                </a:solidFill>
              </a:rPr>
              <a:t>, these methods require relatively expensive equipment, heavy processing, and high energy consumption. This makes the method impractical for a robot that needs to move quickly, a wearable system that need to be built cheaply, or a blind person who doesn’t want to carry a laptop on their back processing data all day. </a:t>
            </a:r>
            <a:endParaRPr lang="en-US" dirty="0" smtClean="0">
              <a:solidFill>
                <a:srgbClr val="0000FF"/>
              </a:solidFill>
            </a:endParaRPr>
          </a:p>
          <a:p>
            <a:pPr>
              <a:buFont typeface="Arial" pitchFamily="34" charset="0"/>
              <a:buChar char="•"/>
            </a:pPr>
            <a:r>
              <a:rPr lang="en-US" dirty="0" smtClean="0">
                <a:solidFill>
                  <a:srgbClr val="0000FF"/>
                </a:solidFill>
              </a:rPr>
              <a:t>The </a:t>
            </a:r>
            <a:r>
              <a:rPr lang="en-US" dirty="0" smtClean="0">
                <a:solidFill>
                  <a:srgbClr val="0000FF"/>
                </a:solidFill>
              </a:rPr>
              <a:t>most recent relatively low-cost 3D sensors are the RGB-D sensors, such as Microsoft Kinect and Asus Xtion Pro, but their sensing ranges are quite limited (0.5 to 4 meters) and are not very suitable for corridor detection. </a:t>
            </a:r>
            <a:endParaRPr lang="en-US" dirty="0" smtClean="0">
              <a:solidFill>
                <a:srgbClr val="0000FF"/>
              </a:solidFill>
            </a:endParaRPr>
          </a:p>
          <a:p>
            <a:endParaRPr lang="en-US" sz="3200" dirty="0" smtClean="0"/>
          </a:p>
          <a:p>
            <a:r>
              <a:rPr lang="en-US" sz="3200" dirty="0" smtClean="0"/>
              <a:t>We </a:t>
            </a:r>
            <a:r>
              <a:rPr lang="en-US" sz="3200" dirty="0" smtClean="0"/>
              <a:t>propose a high speed, low resource, inexpensive solution to these needs. Effective portable corridor detection capabilities with nothing more than a single consumer camera such as a webcam or the cameras found on a smartphone. </a:t>
            </a:r>
            <a:endParaRPr lang="en-US" sz="3200" dirty="0" smtClean="0"/>
          </a:p>
          <a:p>
            <a:pPr>
              <a:buFont typeface="Arial" pitchFamily="34" charset="0"/>
              <a:buChar char="•"/>
            </a:pPr>
            <a:r>
              <a:rPr lang="en-US" dirty="0" smtClean="0">
                <a:solidFill>
                  <a:srgbClr val="0000FF"/>
                </a:solidFill>
              </a:rPr>
              <a:t>This </a:t>
            </a:r>
            <a:r>
              <a:rPr lang="en-US" dirty="0" smtClean="0">
                <a:solidFill>
                  <a:srgbClr val="0000FF"/>
                </a:solidFill>
              </a:rPr>
              <a:t>is done through the detection, localization and 3D reconstruction of corridors from individual images, while multiple images can provide more detailed and confident information.</a:t>
            </a:r>
          </a:p>
          <a:p>
            <a:pPr>
              <a:buFont typeface="Arial" pitchFamily="34" charset="0"/>
              <a:buChar char="•"/>
            </a:pPr>
            <a:r>
              <a:rPr lang="en-US" dirty="0" smtClean="0">
                <a:solidFill>
                  <a:srgbClr val="0000FF"/>
                </a:solidFill>
              </a:rPr>
              <a:t>Furthermore, </a:t>
            </a:r>
            <a:r>
              <a:rPr lang="en-US" dirty="0" smtClean="0">
                <a:solidFill>
                  <a:srgbClr val="0000FF"/>
                </a:solidFill>
              </a:rPr>
              <a:t>as </a:t>
            </a:r>
            <a:r>
              <a:rPr lang="en-US" dirty="0" smtClean="0">
                <a:solidFill>
                  <a:srgbClr val="0000FF"/>
                </a:solidFill>
              </a:rPr>
              <a:t>the RGB camera does not have a range limitation as the range sensors do, another example is using the methods described here combined with data already retrieved from range sensors to make assumptions about what the camera can see beyond the range sensors limits.</a:t>
            </a:r>
          </a:p>
        </p:txBody>
      </p:sp>
      <p:sp>
        <p:nvSpPr>
          <p:cNvPr id="175" name="Text Placeholder 174"/>
          <p:cNvSpPr>
            <a:spLocks noGrp="1"/>
          </p:cNvSpPr>
          <p:nvPr>
            <p:ph type="body" sz="quarter" idx="20"/>
          </p:nvPr>
        </p:nvSpPr>
        <p:spPr>
          <a:xfrm>
            <a:off x="903288" y="11355371"/>
            <a:ext cx="10050462" cy="754045"/>
          </a:xfrm>
        </p:spPr>
        <p:txBody>
          <a:bodyPr/>
          <a:lstStyle/>
          <a:p>
            <a:r>
              <a:rPr lang="en-US" dirty="0" smtClean="0"/>
              <a:t>Motivation</a:t>
            </a:r>
          </a:p>
        </p:txBody>
      </p:sp>
      <p:sp>
        <p:nvSpPr>
          <p:cNvPr id="176" name="Text Placeholder 175"/>
          <p:cNvSpPr>
            <a:spLocks noGrp="1"/>
          </p:cNvSpPr>
          <p:nvPr>
            <p:ph type="body" sz="quarter" idx="21"/>
          </p:nvPr>
        </p:nvSpPr>
        <p:spPr>
          <a:xfrm>
            <a:off x="11587166" y="6102913"/>
            <a:ext cx="20720048" cy="8553088"/>
          </a:xfrm>
        </p:spPr>
        <p:txBody>
          <a:bodyPr/>
          <a:lstStyle/>
          <a:p>
            <a:r>
              <a:rPr lang="en-US" sz="3200" dirty="0" smtClean="0"/>
              <a:t>Approach: While </a:t>
            </a:r>
            <a:r>
              <a:rPr lang="en-US" sz="3200" dirty="0" smtClean="0"/>
              <a:t>there are plenty of differences from one hallway to the next, the property of having (mostly) straight walls makes the single image processing possible. </a:t>
            </a:r>
            <a:endParaRPr lang="en-US" sz="3200" dirty="0" smtClean="0"/>
          </a:p>
          <a:p>
            <a:pPr>
              <a:buFont typeface="Arial" pitchFamily="34" charset="0"/>
              <a:buChar char="•"/>
            </a:pPr>
            <a:r>
              <a:rPr lang="en-US" dirty="0" smtClean="0">
                <a:solidFill>
                  <a:srgbClr val="0000FF"/>
                </a:solidFill>
              </a:rPr>
              <a:t>The </a:t>
            </a:r>
            <a:r>
              <a:rPr lang="en-US" dirty="0" smtClean="0">
                <a:solidFill>
                  <a:srgbClr val="0000FF"/>
                </a:solidFill>
              </a:rPr>
              <a:t>lines which define the boundaries between the floor to the walls and the walls to the ceiling are lines that go to the vanishing point. </a:t>
            </a:r>
            <a:endParaRPr lang="en-US" dirty="0" smtClean="0">
              <a:solidFill>
                <a:srgbClr val="0000FF"/>
              </a:solidFill>
            </a:endParaRPr>
          </a:p>
          <a:p>
            <a:pPr>
              <a:buFont typeface="Arial" pitchFamily="34" charset="0"/>
              <a:buChar char="•"/>
            </a:pPr>
            <a:r>
              <a:rPr lang="en-US" dirty="0" smtClean="0">
                <a:solidFill>
                  <a:srgbClr val="0000FF"/>
                </a:solidFill>
              </a:rPr>
              <a:t>Lines </a:t>
            </a:r>
            <a:r>
              <a:rPr lang="en-US" dirty="0" smtClean="0">
                <a:solidFill>
                  <a:srgbClr val="0000FF"/>
                </a:solidFill>
              </a:rPr>
              <a:t>that are perpendicular to the hallway (e.g. doorframes, floor tiles, etc.) will </a:t>
            </a:r>
            <a:r>
              <a:rPr lang="en-US" dirty="0" smtClean="0">
                <a:solidFill>
                  <a:srgbClr val="0000FF"/>
                </a:solidFill>
              </a:rPr>
              <a:t>not </a:t>
            </a:r>
            <a:r>
              <a:rPr lang="en-US" dirty="0" smtClean="0">
                <a:solidFill>
                  <a:srgbClr val="0000FF"/>
                </a:solidFill>
              </a:rPr>
              <a:t>go to the vanishing point.  </a:t>
            </a:r>
          </a:p>
          <a:p>
            <a:r>
              <a:rPr lang="en-US" sz="3200" dirty="0" smtClean="0"/>
              <a:t>Basic Steps </a:t>
            </a:r>
            <a:r>
              <a:rPr lang="en-US" sz="3200" dirty="0" smtClean="0"/>
              <a:t>to perform </a:t>
            </a:r>
            <a:r>
              <a:rPr lang="en-US" sz="3200" dirty="0" smtClean="0"/>
              <a:t>the reconstruction: </a:t>
            </a:r>
            <a:endParaRPr lang="en-US" sz="3200" dirty="0" smtClean="0"/>
          </a:p>
          <a:p>
            <a:pPr>
              <a:buFont typeface="Arial" pitchFamily="34" charset="0"/>
              <a:buChar char="•"/>
            </a:pPr>
            <a:r>
              <a:rPr lang="en-US" dirty="0" smtClean="0">
                <a:solidFill>
                  <a:srgbClr val="0000FF"/>
                </a:solidFill>
              </a:rPr>
              <a:t>We </a:t>
            </a:r>
            <a:r>
              <a:rPr lang="en-US" dirty="0" smtClean="0">
                <a:solidFill>
                  <a:srgbClr val="0000FF"/>
                </a:solidFill>
              </a:rPr>
              <a:t>begin by performing a canny edge detection . </a:t>
            </a:r>
            <a:endParaRPr lang="en-US" dirty="0" smtClean="0">
              <a:solidFill>
                <a:srgbClr val="0000FF"/>
              </a:solidFill>
            </a:endParaRPr>
          </a:p>
          <a:p>
            <a:pPr>
              <a:buFont typeface="Arial" pitchFamily="34" charset="0"/>
              <a:buChar char="•"/>
            </a:pPr>
            <a:r>
              <a:rPr lang="en-US" dirty="0" smtClean="0">
                <a:solidFill>
                  <a:srgbClr val="0000FF"/>
                </a:solidFill>
              </a:rPr>
              <a:t>The </a:t>
            </a:r>
            <a:r>
              <a:rPr lang="en-US" dirty="0" smtClean="0">
                <a:solidFill>
                  <a:srgbClr val="0000FF"/>
                </a:solidFill>
              </a:rPr>
              <a:t>result is then put through a Hough transform  to produce a map of lines. </a:t>
            </a:r>
            <a:r>
              <a:rPr lang="en-US" dirty="0" smtClean="0">
                <a:solidFill>
                  <a:srgbClr val="0000FF"/>
                </a:solidFill>
              </a:rPr>
              <a:t>We </a:t>
            </a:r>
            <a:r>
              <a:rPr lang="en-US" dirty="0" smtClean="0">
                <a:solidFill>
                  <a:srgbClr val="0000FF"/>
                </a:solidFill>
              </a:rPr>
              <a:t>are able to determine that the position of the vanishing point will be where the most lines from the Hough transform converge. </a:t>
            </a:r>
            <a:endParaRPr lang="en-US" dirty="0" smtClean="0">
              <a:solidFill>
                <a:srgbClr val="0000FF"/>
              </a:solidFill>
            </a:endParaRPr>
          </a:p>
          <a:p>
            <a:pPr>
              <a:buFont typeface="Arial" pitchFamily="34" charset="0"/>
              <a:buChar char="•"/>
            </a:pPr>
            <a:r>
              <a:rPr lang="en-US" dirty="0" smtClean="0">
                <a:solidFill>
                  <a:srgbClr val="0000FF"/>
                </a:solidFill>
              </a:rPr>
              <a:t>From </a:t>
            </a:r>
            <a:r>
              <a:rPr lang="en-US" dirty="0" smtClean="0">
                <a:solidFill>
                  <a:srgbClr val="0000FF"/>
                </a:solidFill>
              </a:rPr>
              <a:t>here, we search for surface features, parallel lines which do not run towards the vanishing point. This is done using a perspective based Hough transform (PBHT) which retrieves line segments. </a:t>
            </a:r>
            <a:endParaRPr lang="en-US" dirty="0" smtClean="0">
              <a:solidFill>
                <a:srgbClr val="0000FF"/>
              </a:solidFill>
            </a:endParaRPr>
          </a:p>
          <a:p>
            <a:r>
              <a:rPr lang="en-US" sz="3200" dirty="0" smtClean="0"/>
              <a:t>A </a:t>
            </a:r>
            <a:r>
              <a:rPr lang="en-US" sz="3200" dirty="0" smtClean="0"/>
              <a:t>perspective based Hough transform (PBHT</a:t>
            </a:r>
            <a:r>
              <a:rPr lang="en-US" sz="3200" dirty="0" smtClean="0"/>
              <a:t>) Algorithm: </a:t>
            </a:r>
            <a:r>
              <a:rPr lang="en-US" dirty="0" smtClean="0"/>
              <a:t>In </a:t>
            </a:r>
            <a:r>
              <a:rPr lang="en-US" dirty="0" smtClean="0"/>
              <a:t>the hallway image there may be strongly defined lines (such as doorframes) far down the hallway, yet they would be normally excluded from a regular Hough transform because these lines are so much smaller than lines physically closer to the camera. </a:t>
            </a:r>
            <a:r>
              <a:rPr lang="en-US" dirty="0" smtClean="0"/>
              <a:t>To </a:t>
            </a:r>
            <a:r>
              <a:rPr lang="en-US" dirty="0" smtClean="0"/>
              <a:t>account for this, the Hough transform adds a weighting biased towards objects closer to the vanishing point. </a:t>
            </a:r>
            <a:r>
              <a:rPr lang="en-US" dirty="0" smtClean="0"/>
              <a:t>The </a:t>
            </a:r>
            <a:r>
              <a:rPr lang="en-US" dirty="0" smtClean="0"/>
              <a:t>line segments found serve two purposes. </a:t>
            </a:r>
            <a:endParaRPr lang="en-US" dirty="0" smtClean="0"/>
          </a:p>
          <a:p>
            <a:pPr>
              <a:buFont typeface="Arial" pitchFamily="34" charset="0"/>
              <a:buChar char="•"/>
            </a:pPr>
            <a:r>
              <a:rPr lang="en-US" dirty="0" smtClean="0">
                <a:solidFill>
                  <a:srgbClr val="0000FF"/>
                </a:solidFill>
              </a:rPr>
              <a:t>First</a:t>
            </a:r>
            <a:r>
              <a:rPr lang="en-US" dirty="0" smtClean="0">
                <a:solidFill>
                  <a:srgbClr val="0000FF"/>
                </a:solidFill>
              </a:rPr>
              <a:t>, the line segment will lie on one of the surfaces, so the end of this segment can be used to estimate which line that passes through the vanishing point defines the boundary between one surface to the next. </a:t>
            </a:r>
            <a:endParaRPr lang="en-US" dirty="0" smtClean="0">
              <a:solidFill>
                <a:srgbClr val="0000FF"/>
              </a:solidFill>
            </a:endParaRPr>
          </a:p>
          <a:p>
            <a:pPr>
              <a:buFont typeface="Arial" pitchFamily="34" charset="0"/>
              <a:buChar char="•"/>
            </a:pPr>
            <a:r>
              <a:rPr lang="en-US" dirty="0" smtClean="0">
                <a:solidFill>
                  <a:srgbClr val="0000FF"/>
                </a:solidFill>
              </a:rPr>
              <a:t>Second</a:t>
            </a:r>
            <a:r>
              <a:rPr lang="en-US" dirty="0" smtClean="0">
                <a:solidFill>
                  <a:srgbClr val="0000FF"/>
                </a:solidFill>
              </a:rPr>
              <a:t>, the line segment can be used to find features. The most obvious example of this is the line that outlines a door or connecting hallway. From this information, a 3D wireframe model of the hallway can be built. </a:t>
            </a:r>
          </a:p>
        </p:txBody>
      </p:sp>
      <p:sp>
        <p:nvSpPr>
          <p:cNvPr id="177" name="Text Placeholder 176"/>
          <p:cNvSpPr>
            <a:spLocks noGrp="1"/>
          </p:cNvSpPr>
          <p:nvPr>
            <p:ph type="body" sz="quarter" idx="22"/>
          </p:nvPr>
        </p:nvSpPr>
        <p:spPr/>
        <p:txBody>
          <a:bodyPr/>
          <a:lstStyle/>
          <a:p>
            <a:r>
              <a:rPr lang="en-US" dirty="0" smtClean="0"/>
              <a:t>Approach</a:t>
            </a:r>
            <a:endParaRPr lang="en-US" dirty="0"/>
          </a:p>
        </p:txBody>
      </p:sp>
      <p:sp>
        <p:nvSpPr>
          <p:cNvPr id="178" name="Text Placeholder 177"/>
          <p:cNvSpPr>
            <a:spLocks noGrp="1"/>
          </p:cNvSpPr>
          <p:nvPr>
            <p:ph type="body" sz="quarter" idx="23"/>
          </p:nvPr>
        </p:nvSpPr>
        <p:spPr>
          <a:xfrm>
            <a:off x="11587166" y="15410046"/>
            <a:ext cx="20720050" cy="3739463"/>
          </a:xfrm>
        </p:spPr>
        <p:txBody>
          <a:bodyPr/>
          <a:lstStyle/>
          <a:p>
            <a:r>
              <a:rPr lang="en-US" sz="2800" dirty="0" smtClean="0"/>
              <a:t>Our current progress consists of successfully extracting useful 3D data for a corridor model from a single image. </a:t>
            </a:r>
            <a:endParaRPr lang="en-US" sz="2800" dirty="0" smtClean="0"/>
          </a:p>
          <a:p>
            <a:pPr>
              <a:buFont typeface="Arial" pitchFamily="34" charset="0"/>
              <a:buChar char="•"/>
            </a:pPr>
            <a:r>
              <a:rPr lang="en-US" dirty="0" smtClean="0">
                <a:solidFill>
                  <a:srgbClr val="0000FF"/>
                </a:solidFill>
              </a:rPr>
              <a:t>Some </a:t>
            </a:r>
            <a:r>
              <a:rPr lang="en-US" dirty="0" smtClean="0">
                <a:solidFill>
                  <a:srgbClr val="0000FF"/>
                </a:solidFill>
              </a:rPr>
              <a:t>of this data can be seen visualized in the images below. In these images, the red lines are the relevant lines running to the vanishing point, the yellow line  are those which are the detected transitions between the floor and the walls, the purple lines are the detected transitions from the walls to the ceiling, and the blue lines are detected wall feature lines. The data from the first corridor image has also been annotated and used to generate a 3D wireframe </a:t>
            </a:r>
            <a:r>
              <a:rPr lang="en-US" dirty="0" smtClean="0">
                <a:solidFill>
                  <a:srgbClr val="0000FF"/>
                </a:solidFill>
              </a:rPr>
              <a:t>model (right).</a:t>
            </a:r>
            <a:endParaRPr lang="en-US" dirty="0" smtClean="0">
              <a:solidFill>
                <a:srgbClr val="0000FF"/>
              </a:solidFill>
            </a:endParaRPr>
          </a:p>
          <a:p>
            <a:pPr>
              <a:buFont typeface="Arial" pitchFamily="34" charset="0"/>
              <a:buChar char="•"/>
            </a:pPr>
            <a:r>
              <a:rPr lang="en-US" dirty="0" smtClean="0">
                <a:solidFill>
                  <a:srgbClr val="0000FF"/>
                </a:solidFill>
              </a:rPr>
              <a:t>While the current implementation is not perfect, it validates the potential of the approach. In virtually every case, the floor to wall transitions are detected with reasonable accuracy. Most of the false positives given in the below examples are in the detection of the wall features and are expected to be remedied by combining wireframe data from multiple successive images.</a:t>
            </a:r>
            <a:endParaRPr lang="en-US" dirty="0">
              <a:solidFill>
                <a:srgbClr val="0000FF"/>
              </a:solidFill>
            </a:endParaRPr>
          </a:p>
        </p:txBody>
      </p:sp>
      <p:sp>
        <p:nvSpPr>
          <p:cNvPr id="179" name="Text Placeholder 178"/>
          <p:cNvSpPr>
            <a:spLocks noGrp="1"/>
          </p:cNvSpPr>
          <p:nvPr>
            <p:ph type="body" sz="quarter" idx="24"/>
          </p:nvPr>
        </p:nvSpPr>
        <p:spPr>
          <a:xfrm>
            <a:off x="11587166" y="14656001"/>
            <a:ext cx="20720050" cy="754045"/>
          </a:xfrm>
        </p:spPr>
        <p:txBody>
          <a:bodyPr/>
          <a:lstStyle/>
          <a:p>
            <a:r>
              <a:rPr lang="en-US" dirty="0" smtClean="0"/>
              <a:t>Progress and Results</a:t>
            </a:r>
            <a:endParaRPr lang="en-US" dirty="0"/>
          </a:p>
        </p:txBody>
      </p:sp>
      <p:sp>
        <p:nvSpPr>
          <p:cNvPr id="180" name="Text Placeholder 179"/>
          <p:cNvSpPr>
            <a:spLocks noGrp="1"/>
          </p:cNvSpPr>
          <p:nvPr>
            <p:ph type="body" sz="quarter" idx="25"/>
          </p:nvPr>
        </p:nvSpPr>
        <p:spPr>
          <a:xfrm>
            <a:off x="32934814" y="22245199"/>
            <a:ext cx="10047018" cy="754045"/>
          </a:xfrm>
        </p:spPr>
        <p:txBody>
          <a:bodyPr/>
          <a:lstStyle/>
          <a:p>
            <a:r>
              <a:rPr lang="en-US" dirty="0" smtClean="0"/>
              <a:t>Future Work</a:t>
            </a:r>
            <a:endParaRPr lang="en-US" dirty="0"/>
          </a:p>
        </p:txBody>
      </p:sp>
      <p:sp>
        <p:nvSpPr>
          <p:cNvPr id="181" name="Text Placeholder 180"/>
          <p:cNvSpPr>
            <a:spLocks noGrp="1"/>
          </p:cNvSpPr>
          <p:nvPr>
            <p:ph type="body" sz="quarter" idx="26"/>
          </p:nvPr>
        </p:nvSpPr>
        <p:spPr>
          <a:xfrm>
            <a:off x="32934814" y="22999244"/>
            <a:ext cx="10047018" cy="4154961"/>
          </a:xfrm>
        </p:spPr>
        <p:txBody>
          <a:bodyPr/>
          <a:lstStyle/>
          <a:p>
            <a:pPr>
              <a:buFont typeface="Arial" pitchFamily="34" charset="0"/>
              <a:buChar char="•"/>
            </a:pPr>
            <a:r>
              <a:rPr lang="en-US" dirty="0" smtClean="0"/>
              <a:t>Create reliable single image 3D reconstruction of </a:t>
            </a:r>
            <a:r>
              <a:rPr lang="en-US" dirty="0" smtClean="0"/>
              <a:t>corridors using a smartphone;</a:t>
            </a:r>
            <a:endParaRPr lang="en-US" dirty="0" smtClean="0"/>
          </a:p>
          <a:p>
            <a:pPr>
              <a:buFont typeface="Arial" pitchFamily="34" charset="0"/>
              <a:buChar char="•"/>
            </a:pPr>
            <a:r>
              <a:rPr lang="en-US" dirty="0" smtClean="0"/>
              <a:t>Use multiple reconstructions to increase confidence and get absolute distance information;</a:t>
            </a:r>
          </a:p>
          <a:p>
            <a:pPr>
              <a:buFont typeface="Arial" pitchFamily="34" charset="0"/>
              <a:buChar char="•"/>
            </a:pPr>
            <a:r>
              <a:rPr lang="en-US" dirty="0" smtClean="0"/>
              <a:t>Case studies to rigorously test and compare the accuracy, speed, and resource consumption of the methods described here in comparison to other common methods;</a:t>
            </a:r>
          </a:p>
          <a:p>
            <a:pPr>
              <a:buFont typeface="Arial" pitchFamily="34" charset="0"/>
              <a:buChar char="•"/>
            </a:pPr>
            <a:r>
              <a:rPr lang="en-US" dirty="0" smtClean="0"/>
              <a:t>The integration of these methods with existing methods and technologies.</a:t>
            </a:r>
            <a:endParaRPr lang="en-US" dirty="0" smtClean="0"/>
          </a:p>
        </p:txBody>
      </p:sp>
      <p:sp>
        <p:nvSpPr>
          <p:cNvPr id="184" name="Text Placeholder 183"/>
          <p:cNvSpPr>
            <a:spLocks noGrp="1"/>
          </p:cNvSpPr>
          <p:nvPr>
            <p:ph type="body" sz="quarter" idx="29"/>
          </p:nvPr>
        </p:nvSpPr>
        <p:spPr>
          <a:xfrm>
            <a:off x="32934814" y="27154205"/>
            <a:ext cx="10047018" cy="754045"/>
          </a:xfrm>
        </p:spPr>
        <p:txBody>
          <a:bodyPr/>
          <a:lstStyle/>
          <a:p>
            <a:r>
              <a:rPr lang="en-US" dirty="0" smtClean="0"/>
              <a:t>Acknowledgments</a:t>
            </a:r>
            <a:endParaRPr lang="en-US" dirty="0"/>
          </a:p>
        </p:txBody>
      </p:sp>
      <p:sp>
        <p:nvSpPr>
          <p:cNvPr id="185" name="Text Placeholder 184"/>
          <p:cNvSpPr>
            <a:spLocks noGrp="1"/>
          </p:cNvSpPr>
          <p:nvPr>
            <p:ph type="body" sz="quarter" idx="30"/>
          </p:nvPr>
        </p:nvSpPr>
        <p:spPr>
          <a:xfrm>
            <a:off x="32924750" y="27908250"/>
            <a:ext cx="10052050" cy="3308576"/>
          </a:xfrm>
        </p:spPr>
        <p:txBody>
          <a:bodyPr/>
          <a:lstStyle/>
          <a:p>
            <a:r>
              <a:rPr lang="en-US" dirty="0" smtClean="0"/>
              <a:t>This work is partially supported by US National Science Foundation Emerging Frontiers in Research and Innovation Program under Award No. EFRI-1137172.</a:t>
            </a:r>
          </a:p>
          <a:p>
            <a:r>
              <a:rPr lang="en-US" dirty="0" smtClean="0"/>
              <a:t>The proposed future work of this thesis has been granted a PSC-CUNY enhanced research grant (Award # 66786-00 44).</a:t>
            </a:r>
          </a:p>
          <a:p>
            <a:r>
              <a:rPr lang="en-US" dirty="0" smtClean="0"/>
              <a:t>Additionally, the members of the CCNY Visual Computing Lab have given continual support and help.</a:t>
            </a:r>
            <a:endParaRPr lang="en-US" dirty="0"/>
          </a:p>
        </p:txBody>
      </p:sp>
      <p:sp>
        <p:nvSpPr>
          <p:cNvPr id="224" name="Text Placeholder 223"/>
          <p:cNvSpPr>
            <a:spLocks noGrp="1"/>
          </p:cNvSpPr>
          <p:nvPr>
            <p:ph type="body" sz="quarter" idx="151"/>
          </p:nvPr>
        </p:nvSpPr>
        <p:spPr>
          <a:xfrm>
            <a:off x="5932593" y="2743867"/>
            <a:ext cx="31998968" cy="1280160"/>
          </a:xfrm>
        </p:spPr>
        <p:txBody>
          <a:bodyPr>
            <a:normAutofit fontScale="47500" lnSpcReduction="20000"/>
          </a:bodyPr>
          <a:lstStyle/>
          <a:p>
            <a:r>
              <a:rPr lang="en-US" sz="8400" b="1" dirty="0" smtClean="0"/>
              <a:t>Greg </a:t>
            </a:r>
            <a:r>
              <a:rPr lang="en-US" sz="8400" b="1" dirty="0" err="1" smtClean="0"/>
              <a:t>Olmschenk</a:t>
            </a:r>
            <a:r>
              <a:rPr lang="en-US" sz="8400" b="1" dirty="0" smtClean="0"/>
              <a:t> and </a:t>
            </a:r>
            <a:r>
              <a:rPr lang="en-US" sz="8400" b="1" dirty="0" smtClean="0"/>
              <a:t>Zhigang </a:t>
            </a:r>
            <a:r>
              <a:rPr lang="en-US" sz="8400" b="1" dirty="0" smtClean="0"/>
              <a:t>Zhu</a:t>
            </a:r>
          </a:p>
          <a:p>
            <a:r>
              <a:rPr lang="en-US" sz="8400" dirty="0" smtClean="0">
                <a:latin typeface="Arial Rounded MT Bold" pitchFamily="34" charset="0"/>
                <a:cs typeface="Arial" pitchFamily="34" charset="0"/>
              </a:rPr>
              <a:t>Department of Computer Science, CUNY Graduate Center and City College</a:t>
            </a:r>
            <a:endParaRPr lang="en-US" sz="8400" dirty="0" smtClean="0">
              <a:latin typeface="Arial" pitchFamily="34" charset="0"/>
              <a:cs typeface="Arial" pitchFamily="34" charset="0"/>
            </a:endParaRPr>
          </a:p>
          <a:p>
            <a:endParaRPr lang="en-US" dirty="0"/>
          </a:p>
        </p:txBody>
      </p:sp>
      <p:sp>
        <p:nvSpPr>
          <p:cNvPr id="225" name="Text Placeholder 224"/>
          <p:cNvSpPr>
            <a:spLocks noGrp="1"/>
          </p:cNvSpPr>
          <p:nvPr>
            <p:ph type="body" sz="quarter" idx="153"/>
          </p:nvPr>
        </p:nvSpPr>
        <p:spPr>
          <a:xfrm>
            <a:off x="5932593" y="882114"/>
            <a:ext cx="31998968" cy="1570805"/>
          </a:xfrm>
        </p:spPr>
        <p:txBody>
          <a:bodyPr>
            <a:normAutofit/>
          </a:bodyPr>
          <a:lstStyle/>
          <a:p>
            <a:r>
              <a:rPr lang="en-US" sz="8000" b="1" dirty="0" smtClean="0"/>
              <a:t>3D Hallway Modeling Using a Single </a:t>
            </a:r>
            <a:r>
              <a:rPr lang="en-US" sz="8000" b="1" dirty="0" smtClean="0"/>
              <a:t>Image</a:t>
            </a:r>
            <a:endParaRPr lang="en-US" sz="8000" dirty="0"/>
          </a:p>
        </p:txBody>
      </p:sp>
      <p:pic>
        <p:nvPicPr>
          <p:cNvPr id="267" name="Picture Placeholder 266" descr="h3.jpg"/>
          <p:cNvPicPr>
            <a:picLocks noGrp="1" noChangeAspect="1"/>
          </p:cNvPicPr>
          <p:nvPr>
            <p:ph type="pic" sz="quarter" idx="4294967295"/>
          </p:nvPr>
        </p:nvPicPr>
        <p:blipFill>
          <a:blip r:embed="rId3" cstate="print"/>
          <a:srcRect l="2349" r="2349"/>
          <a:stretch>
            <a:fillRect/>
          </a:stretch>
        </p:blipFill>
        <p:spPr>
          <a:xfrm>
            <a:off x="22228362" y="19114827"/>
            <a:ext cx="8924471" cy="6260744"/>
          </a:xfrm>
          <a:prstGeom prst="rect">
            <a:avLst/>
          </a:prstGeom>
        </p:spPr>
      </p:pic>
      <p:pic>
        <p:nvPicPr>
          <p:cNvPr id="229" name="Picture Placeholder 228" descr="ccny_logo.jpg"/>
          <p:cNvPicPr>
            <a:picLocks noGrp="1" noChangeAspect="1"/>
          </p:cNvPicPr>
          <p:nvPr>
            <p:ph type="pic" sz="quarter" idx="15"/>
          </p:nvPr>
        </p:nvPicPr>
        <p:blipFill>
          <a:blip r:embed="rId4" cstate="print"/>
          <a:srcRect l="60" r="60"/>
          <a:stretch>
            <a:fillRect/>
          </a:stretch>
        </p:blipFill>
        <p:spPr>
          <a:xfrm>
            <a:off x="903288" y="465138"/>
            <a:ext cx="3959225" cy="3963987"/>
          </a:xfrm>
        </p:spPr>
      </p:pic>
      <p:pic>
        <p:nvPicPr>
          <p:cNvPr id="230" name="Picture Placeholder 229" descr="nsf_logo.GIF"/>
          <p:cNvPicPr>
            <a:picLocks noGrp="1" noChangeAspect="1"/>
          </p:cNvPicPr>
          <p:nvPr>
            <p:ph type="pic" sz="quarter" idx="15"/>
          </p:nvPr>
        </p:nvPicPr>
        <p:blipFill>
          <a:blip r:embed="rId5" cstate="print"/>
          <a:srcRect l="60" r="60"/>
          <a:stretch>
            <a:fillRect/>
          </a:stretch>
        </p:blipFill>
        <p:spPr>
          <a:xfrm>
            <a:off x="38993763" y="465138"/>
            <a:ext cx="3959225" cy="3963987"/>
          </a:xfrm>
        </p:spPr>
      </p:pic>
      <p:pic>
        <p:nvPicPr>
          <p:cNvPr id="266" name="Picture Placeholder 265" descr="hp3c.jpeg"/>
          <p:cNvPicPr>
            <a:picLocks noGrp="1" noChangeAspect="1"/>
          </p:cNvPicPr>
          <p:nvPr>
            <p:ph type="pic" sz="quarter" idx="4294967295"/>
          </p:nvPr>
        </p:nvPicPr>
        <p:blipFill>
          <a:blip r:embed="rId6" cstate="print"/>
          <a:srcRect t="10313" b="10313"/>
          <a:stretch>
            <a:fillRect/>
          </a:stretch>
        </p:blipFill>
        <p:spPr>
          <a:xfrm>
            <a:off x="12735378" y="25467403"/>
            <a:ext cx="8924471" cy="6260745"/>
          </a:xfrm>
          <a:prstGeom prst="rect">
            <a:avLst/>
          </a:prstGeom>
        </p:spPr>
      </p:pic>
      <p:pic>
        <p:nvPicPr>
          <p:cNvPr id="265" name="Picture Placeholder 264" descr="hp5c.jpeg"/>
          <p:cNvPicPr>
            <a:picLocks noGrp="1" noChangeAspect="1"/>
          </p:cNvPicPr>
          <p:nvPr>
            <p:ph type="pic" sz="quarter" idx="4294967295"/>
          </p:nvPr>
        </p:nvPicPr>
        <p:blipFill>
          <a:blip r:embed="rId7" cstate="print"/>
          <a:srcRect l="2322" r="2322"/>
          <a:stretch>
            <a:fillRect/>
          </a:stretch>
        </p:blipFill>
        <p:spPr>
          <a:xfrm>
            <a:off x="22367420" y="25536382"/>
            <a:ext cx="8785413" cy="6163191"/>
          </a:xfrm>
          <a:prstGeom prst="rect">
            <a:avLst/>
          </a:prstGeom>
        </p:spPr>
      </p:pic>
      <p:pic>
        <p:nvPicPr>
          <p:cNvPr id="271" name="Picture Placeholder 270" descr="h1.jpg"/>
          <p:cNvPicPr>
            <a:picLocks noGrp="1" noChangeAspect="1"/>
          </p:cNvPicPr>
          <p:nvPr>
            <p:ph type="pic" sz="quarter" idx="4294967295"/>
          </p:nvPr>
        </p:nvPicPr>
        <p:blipFill>
          <a:blip r:embed="rId8" cstate="print"/>
          <a:srcRect t="3350" b="3350"/>
          <a:stretch>
            <a:fillRect/>
          </a:stretch>
        </p:blipFill>
        <p:spPr>
          <a:xfrm>
            <a:off x="33263421" y="11250516"/>
            <a:ext cx="9336279" cy="6547341"/>
          </a:xfrm>
          <a:prstGeom prst="rect">
            <a:avLst/>
          </a:prstGeom>
        </p:spPr>
      </p:pic>
      <p:pic>
        <p:nvPicPr>
          <p:cNvPr id="270" name="Picture Placeholder 269" descr="wf.jpg"/>
          <p:cNvPicPr>
            <a:picLocks noGrp="1" noChangeAspect="1"/>
          </p:cNvPicPr>
          <p:nvPr>
            <p:ph type="pic" sz="quarter" idx="4294967295"/>
          </p:nvPr>
        </p:nvPicPr>
        <p:blipFill>
          <a:blip r:embed="rId9" cstate="print"/>
          <a:srcRect l="6724" r="6724"/>
          <a:stretch>
            <a:fillRect/>
          </a:stretch>
        </p:blipFill>
        <p:spPr>
          <a:xfrm>
            <a:off x="33914709" y="5521474"/>
            <a:ext cx="8033704" cy="5633872"/>
          </a:xfrm>
          <a:prstGeom prst="rect">
            <a:avLst/>
          </a:prstGeom>
        </p:spPr>
      </p:pic>
      <p:pic>
        <p:nvPicPr>
          <p:cNvPr id="268" name="Picture Placeholder 267" descr="h2.jpg"/>
          <p:cNvPicPr>
            <a:picLocks noGrp="1" noChangeAspect="1"/>
          </p:cNvPicPr>
          <p:nvPr>
            <p:ph type="pic" sz="quarter" idx="4294967295"/>
          </p:nvPr>
        </p:nvPicPr>
        <p:blipFill>
          <a:blip r:embed="rId10" cstate="print"/>
          <a:srcRect t="3357" b="3357"/>
          <a:stretch>
            <a:fillRect/>
          </a:stretch>
        </p:blipFill>
        <p:spPr>
          <a:xfrm>
            <a:off x="12735378" y="19114827"/>
            <a:ext cx="8924468" cy="6260744"/>
          </a:xfrm>
          <a:prstGeom prst="rect">
            <a:avLst/>
          </a:prstGeom>
        </p:spPr>
      </p:pic>
      <p:sp>
        <p:nvSpPr>
          <p:cNvPr id="272" name="Text Placeholder 179"/>
          <p:cNvSpPr>
            <a:spLocks noGrp="1"/>
          </p:cNvSpPr>
          <p:nvPr>
            <p:ph type="body" sz="quarter" idx="25"/>
          </p:nvPr>
        </p:nvSpPr>
        <p:spPr>
          <a:xfrm>
            <a:off x="32905536" y="17797857"/>
            <a:ext cx="10047018" cy="754045"/>
          </a:xfrm>
        </p:spPr>
        <p:txBody>
          <a:bodyPr/>
          <a:lstStyle/>
          <a:p>
            <a:r>
              <a:rPr lang="en-US" dirty="0" smtClean="0"/>
              <a:t>Conclusions</a:t>
            </a:r>
            <a:endParaRPr lang="en-US" dirty="0"/>
          </a:p>
        </p:txBody>
      </p:sp>
      <p:sp>
        <p:nvSpPr>
          <p:cNvPr id="273" name="Text Placeholder 180"/>
          <p:cNvSpPr>
            <a:spLocks noGrp="1"/>
          </p:cNvSpPr>
          <p:nvPr>
            <p:ph type="body" sz="quarter" idx="26"/>
          </p:nvPr>
        </p:nvSpPr>
        <p:spPr>
          <a:xfrm>
            <a:off x="32905536" y="18551902"/>
            <a:ext cx="10047018" cy="3693297"/>
          </a:xfrm>
        </p:spPr>
        <p:txBody>
          <a:bodyPr/>
          <a:lstStyle/>
          <a:p>
            <a:r>
              <a:rPr lang="en-US" dirty="0" smtClean="0"/>
              <a:t>We </a:t>
            </a:r>
            <a:r>
              <a:rPr lang="en-US" dirty="0" smtClean="0"/>
              <a:t>have a presented a real-time, low resource 3D corridor reconstruction method from a single camera. </a:t>
            </a:r>
            <a:endParaRPr lang="en-US" dirty="0" smtClean="0"/>
          </a:p>
          <a:p>
            <a:r>
              <a:rPr lang="en-US" dirty="0" smtClean="0"/>
              <a:t>The </a:t>
            </a:r>
            <a:r>
              <a:rPr lang="en-US" dirty="0" smtClean="0"/>
              <a:t>perspective based Hough transform algorithm </a:t>
            </a:r>
            <a:r>
              <a:rPr lang="en-US" dirty="0" smtClean="0"/>
              <a:t>allows </a:t>
            </a:r>
            <a:r>
              <a:rPr lang="en-US" dirty="0" smtClean="0"/>
              <a:t>for the fast </a:t>
            </a:r>
            <a:r>
              <a:rPr lang="en-US" dirty="0" smtClean="0"/>
              <a:t>and reliable reconstruction of </a:t>
            </a:r>
            <a:r>
              <a:rPr lang="en-US" dirty="0" smtClean="0"/>
              <a:t>accurate 3D models </a:t>
            </a:r>
            <a:r>
              <a:rPr lang="en-US" dirty="0" smtClean="0"/>
              <a:t>with </a:t>
            </a:r>
            <a:r>
              <a:rPr lang="en-US" dirty="0" smtClean="0"/>
              <a:t>low resources.</a:t>
            </a:r>
          </a:p>
          <a:p>
            <a:r>
              <a:rPr lang="en-US" dirty="0" smtClean="0"/>
              <a:t>With </a:t>
            </a:r>
            <a:r>
              <a:rPr lang="en-US" dirty="0" smtClean="0"/>
              <a:t>this, the current approach should be useful as an aid to the visually impaired as both a standalone approach as well as a method used in a combined approached.</a:t>
            </a:r>
          </a:p>
        </p:txBody>
      </p:sp>
    </p:spTree>
    <p:extLst>
      <p:ext uri="{BB962C8B-B14F-4D97-AF65-F5344CB8AC3E}">
        <p14:creationId xmlns:p14="http://schemas.microsoft.com/office/powerpoint/2010/main" xmlns=""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977</TotalTime>
  <Words>944</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36x48-Template-V2b</vt: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Zhu</cp:lastModifiedBy>
  <cp:revision>98</cp:revision>
  <dcterms:created xsi:type="dcterms:W3CDTF">2012-02-03T19:11:35Z</dcterms:created>
  <dcterms:modified xsi:type="dcterms:W3CDTF">2013-06-12T19:50:43Z</dcterms:modified>
</cp:coreProperties>
</file>