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18" d="100"/>
          <a:sy n="18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44302680" y="-1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Type your question or a statement of the problem here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438912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8240" y="685860"/>
            <a:ext cx="30175200" cy="297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6019800"/>
            <a:ext cx="4158996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3886200"/>
            <a:ext cx="43891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86200"/>
            <a:ext cx="438912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80010" y="949188"/>
            <a:ext cx="24967474" cy="1872804"/>
          </a:xfrm>
        </p:spPr>
        <p:txBody>
          <a:bodyPr/>
          <a:lstStyle/>
          <a:p>
            <a:r>
              <a:rPr lang="en-US" b="1" dirty="0" smtClean="0"/>
              <a:t>KINECT FOR INDOOR NAVIGATION</a:t>
            </a:r>
            <a:endParaRPr lang="en-US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620486" y="4026846"/>
            <a:ext cx="18140413" cy="646331"/>
          </a:xfrm>
        </p:spPr>
        <p:txBody>
          <a:bodyPr/>
          <a:lstStyle/>
          <a:p>
            <a:r>
              <a:rPr lang="en-US" b="1" dirty="0" smtClean="0"/>
              <a:t>Alpha Diallo | Edgardo Molina | </a:t>
            </a:r>
            <a:r>
              <a:rPr lang="en-US" b="1" dirty="0" err="1" smtClean="0"/>
              <a:t>Wai</a:t>
            </a:r>
            <a:r>
              <a:rPr lang="en-US" b="1" dirty="0" smtClean="0"/>
              <a:t> L. </a:t>
            </a:r>
            <a:r>
              <a:rPr lang="en-US" b="1" dirty="0" err="1" smtClean="0"/>
              <a:t>Khoo</a:t>
            </a:r>
            <a:r>
              <a:rPr lang="en-US" b="1" dirty="0" smtClean="0"/>
              <a:t> | </a:t>
            </a:r>
            <a:r>
              <a:rPr lang="en-US" b="1" dirty="0" err="1" smtClean="0"/>
              <a:t>Hao</a:t>
            </a:r>
            <a:r>
              <a:rPr lang="en-US" b="1" dirty="0" smtClean="0"/>
              <a:t> Tang, </a:t>
            </a:r>
            <a:r>
              <a:rPr lang="en-US" b="1" dirty="0" err="1" smtClean="0"/>
              <a:t>Ph.D</a:t>
            </a:r>
            <a:r>
              <a:rPr lang="en-US" b="1" dirty="0" smtClean="0"/>
              <a:t> | </a:t>
            </a:r>
            <a:r>
              <a:rPr lang="en-US" b="1" dirty="0" err="1" smtClean="0"/>
              <a:t>Zhigang</a:t>
            </a:r>
            <a:r>
              <a:rPr lang="en-US" b="1" dirty="0" smtClean="0"/>
              <a:t> Zhu, </a:t>
            </a:r>
            <a:r>
              <a:rPr lang="en-US" b="1" dirty="0" err="1" smtClean="0"/>
              <a:t>Ph.D</a:t>
            </a:r>
            <a:endParaRPr lang="en-US" b="1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620486" y="5761060"/>
            <a:ext cx="20603219" cy="1280160"/>
          </a:xfrm>
        </p:spPr>
        <p:txBody>
          <a:bodyPr/>
          <a:lstStyle/>
          <a:p>
            <a:r>
              <a:rPr lang="en-US" b="1" dirty="0" smtClean="0"/>
              <a:t>Motivation | Goal</a:t>
            </a:r>
            <a:endParaRPr lang="en-US" b="1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9"/>
          </p:nvPr>
        </p:nvSpPr>
        <p:spPr>
          <a:xfrm>
            <a:off x="620486" y="7170694"/>
            <a:ext cx="20603219" cy="570826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/>
              <a:t>According to WHO data, there are 285 million visually impaired people alive today, 39 million of whom are fully blind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/>
              <a:t>Autonomous mobility is one of the most vexing challenges facing this demographic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/>
              <a:t>We explore using commodity RGB-D sensors to build a navigation system that allows the visually impaired to move about safely within indoor environments</a:t>
            </a:r>
            <a:endParaRPr lang="en-US" b="1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620486" y="13824123"/>
            <a:ext cx="20603219" cy="1507657"/>
          </a:xfrm>
        </p:spPr>
        <p:txBody>
          <a:bodyPr/>
          <a:lstStyle/>
          <a:p>
            <a:r>
              <a:rPr lang="en-US" b="1" dirty="0" smtClean="0"/>
              <a:t>System Architecture </a:t>
            </a:r>
            <a:r>
              <a:rPr lang="en-US" b="1" dirty="0"/>
              <a:t>|</a:t>
            </a:r>
            <a:r>
              <a:rPr lang="en-US" b="1" dirty="0" smtClean="0"/>
              <a:t> Features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xfrm>
            <a:off x="620486" y="15436039"/>
            <a:ext cx="20603219" cy="877044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/>
              <a:t>System: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b="1" dirty="0" smtClean="0"/>
              <a:t>XBOX Kinect 3D sensor: head </a:t>
            </a:r>
            <a:r>
              <a:rPr lang="en-US" sz="4400" b="1" smtClean="0"/>
              <a:t>or belt-mounted</a:t>
            </a:r>
            <a:endParaRPr lang="en-US" sz="44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b="1" dirty="0" smtClean="0"/>
              <a:t>Commodity PC for data processing: backpack-mounted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1" dirty="0" smtClean="0"/>
              <a:t>Features: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b="1" dirty="0" smtClean="0"/>
              <a:t>Obstacle detection and avoidance for safe navigation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b="1" dirty="0" smtClean="0"/>
              <a:t>Human skeleton and face tracking to alert user about surroundings:</a:t>
            </a:r>
          </a:p>
          <a:p>
            <a:pPr marL="1314450" lvl="6">
              <a:tabLst>
                <a:tab pos="1543050" algn="l"/>
              </a:tabLst>
            </a:pPr>
            <a:r>
              <a:rPr lang="en-US" sz="4400" b="1" dirty="0" smtClean="0"/>
              <a:t>Track and follow specific person</a:t>
            </a:r>
          </a:p>
          <a:p>
            <a:pPr marL="1314450" lvl="6">
              <a:tabLst>
                <a:tab pos="1543050" algn="l"/>
              </a:tabLst>
            </a:pPr>
            <a:r>
              <a:rPr lang="en-US" sz="4400" b="1" dirty="0" smtClean="0"/>
              <a:t>Enumerate people within field of view</a:t>
            </a:r>
          </a:p>
          <a:p>
            <a:pPr marL="1314450" lvl="6">
              <a:tabLst>
                <a:tab pos="1543050" algn="l"/>
              </a:tabLst>
            </a:pPr>
            <a:r>
              <a:rPr lang="en-US" sz="4400" b="1" dirty="0" smtClean="0"/>
              <a:t>Collision avoidance, etc…</a:t>
            </a:r>
          </a:p>
          <a:p>
            <a:pPr marL="1082675" lvl="3" indent="-450850"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4400" b="1" dirty="0" smtClean="0"/>
              <a:t>Vocal alerts and feedback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22763747" y="5761060"/>
            <a:ext cx="20501811" cy="1219200"/>
          </a:xfrm>
        </p:spPr>
        <p:txBody>
          <a:bodyPr/>
          <a:lstStyle/>
          <a:p>
            <a:r>
              <a:rPr lang="en-US" b="1" dirty="0" smtClean="0"/>
              <a:t>Obstacle Avoidance Algorithm</a:t>
            </a:r>
            <a:endParaRPr lang="en-US" b="1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22763748" y="31628849"/>
            <a:ext cx="20368894" cy="808114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This work is supported by the National Science Foundation under </a:t>
            </a:r>
            <a:r>
              <a:rPr lang="en-US" sz="3600" b="1" dirty="0"/>
              <a:t>Award </a:t>
            </a:r>
            <a:r>
              <a:rPr lang="en-US" sz="3600" b="1" smtClean="0"/>
              <a:t># EFRI - </a:t>
            </a:r>
            <a:r>
              <a:rPr lang="en-US" sz="3600" b="1" dirty="0" smtClean="0"/>
              <a:t>1137172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0" y="0"/>
            <a:ext cx="3810000" cy="381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26271" cy="3810000"/>
          </a:xfrm>
          <a:prstGeom prst="rect">
            <a:avLst/>
          </a:prstGeom>
        </p:spPr>
      </p:pic>
      <p:pic>
        <p:nvPicPr>
          <p:cNvPr id="34" name="Content Placeholder 33"/>
          <p:cNvPicPr>
            <a:picLocks noGrp="1" noChangeAspect="1"/>
          </p:cNvPicPr>
          <p:nvPr>
            <p:ph sz="quarter" idx="25"/>
          </p:nvPr>
        </p:nvPicPr>
        <p:blipFill>
          <a:blip r:embed="rId5"/>
          <a:stretch>
            <a:fillRect/>
          </a:stretch>
        </p:blipFill>
        <p:spPr>
          <a:xfrm>
            <a:off x="4445832" y="22322119"/>
            <a:ext cx="15181153" cy="10114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60"/>
              <p:cNvSpPr>
                <a:spLocks noGrp="1"/>
              </p:cNvSpPr>
              <p:nvPr>
                <p:ph sz="quarter" idx="32"/>
              </p:nvPr>
            </p:nvSpPr>
            <p:spPr>
              <a:xfrm>
                <a:off x="22763747" y="7093256"/>
                <a:ext cx="20501811" cy="11539839"/>
              </a:xfr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>
                <a:noAutofit/>
              </a:bodyPr>
              <a:lstStyle/>
              <a:p>
                <a:pPr marL="1383030" lvl="1" indent="-742950">
                  <a:buFont typeface="+mj-lt"/>
                  <a:buAutoNum type="arabicParenR"/>
                </a:pPr>
                <a:r>
                  <a:rPr lang="en-US" sz="4400" b="1" dirty="0" smtClean="0"/>
                  <a:t>Depth data smoothing: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]          [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’]</m:t>
                    </m:r>
                  </m:oMath>
                </a14:m>
                <a:endParaRPr lang="en-US" sz="4400" i="1" dirty="0" smtClean="0"/>
              </a:p>
              <a:p>
                <a:pPr marL="1822450" lvl="2" indent="-571500">
                  <a:tabLst>
                    <a:tab pos="1492250" algn="l"/>
                  </a:tabLst>
                </a:pPr>
                <a:r>
                  <a:rPr lang="en-US" sz="4400" b="1" dirty="0" smtClean="0"/>
                  <a:t>Stream depth data frames through fixed-size queue buffer</a:t>
                </a:r>
              </a:p>
              <a:p>
                <a:pPr marL="1822450" lvl="2" indent="-571500"/>
                <a:r>
                  <a:rPr lang="en-US" sz="4400" b="1" dirty="0"/>
                  <a:t>R</a:t>
                </a:r>
                <a:r>
                  <a:rPr lang="en-US" sz="4400" b="1" dirty="0" smtClean="0"/>
                  <a:t>educe noise: for each 3d pixel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400" b="1" dirty="0" smtClean="0"/>
                  <a:t>, set depth value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 smtClean="0"/>
                  <a:t> to mode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/>
                  <a:t>of corresponding depth values</a:t>
                </a:r>
                <a:r>
                  <a:rPr lang="en-US" sz="4400" i="1" dirty="0" smtClean="0"/>
                  <a:t> </a:t>
                </a:r>
                <a:r>
                  <a:rPr lang="en-US" sz="4400" b="1" dirty="0" smtClean="0"/>
                  <a:t>within the buffer</a:t>
                </a:r>
              </a:p>
              <a:p>
                <a:pPr marL="1383030" lvl="1" indent="-742950">
                  <a:buFont typeface="+mj-lt"/>
                  <a:buAutoNum type="arabicParenR"/>
                </a:pPr>
                <a:r>
                  <a:rPr lang="en-US" sz="4400" b="1" dirty="0" smtClean="0"/>
                  <a:t>Floor plane estimation </a:t>
                </a:r>
                <a:r>
                  <a:rPr lang="en-US" sz="4400" b="1" smtClean="0"/>
                  <a:t>and filtering:</a:t>
                </a:r>
                <a:endParaRPr lang="en-US" sz="4400" b="1" dirty="0" smtClean="0"/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  <a:tabLst>
                    <a:tab pos="149225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Map pixel coordinates to real world</a:t>
                </a:r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Estimate and filter out 3D points belonging to floor plane</a:t>
                </a:r>
                <a:endParaRPr lang="en-US" sz="4400" b="1" dirty="0" smtClean="0"/>
              </a:p>
              <a:p>
                <a:pPr marL="1383030" lvl="1" indent="-742950">
                  <a:buFont typeface="+mj-lt"/>
                  <a:buAutoNum type="arabicParenR"/>
                </a:pPr>
                <a:r>
                  <a:rPr lang="en-US" sz="4400" b="1" dirty="0" smtClean="0"/>
                  <a:t>3D to 2D obstacle map: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’]          [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’)]</m:t>
                    </m:r>
                  </m:oMath>
                </a14:m>
                <a:r>
                  <a:rPr lang="en-US" sz="4400" b="1" dirty="0" smtClean="0"/>
                  <a:t>,</a:t>
                </a:r>
                <a:r>
                  <a:rPr lang="en-US" sz="4400" i="1" dirty="0" smtClean="0"/>
                  <a:t> </a:t>
                </a:r>
                <a:r>
                  <a:rPr lang="en-US" sz="4400" b="1" dirty="0" smtClean="0"/>
                  <a:t>where</a:t>
                </a:r>
                <a:r>
                  <a:rPr lang="en-US" sz="4400" dirty="0" smtClean="0"/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4400" b="0" i="1" baseline="-2500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den>
                    </m:f>
                  </m:oMath>
                </a14:m>
                <a:endParaRPr lang="en-US" sz="4400" i="1" dirty="0"/>
              </a:p>
              <a:p>
                <a:pPr marL="1383030" lvl="1" indent="-742950">
                  <a:buFont typeface="+mj-lt"/>
                  <a:buAutoNum type="arabicParenR"/>
                </a:pPr>
                <a:r>
                  <a:rPr lang="en-US" sz="4400" b="1" dirty="0" smtClean="0"/>
                  <a:t>Navigate simpler 2D obstacle map:</a:t>
                </a:r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  <a:tabLst>
                    <a:tab pos="149225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Partition FOV into 3: Left (L), Front (F) and Right (R)</a:t>
                </a:r>
                <a:endParaRPr lang="en-US" sz="4400" b="1" dirty="0">
                  <a:solidFill>
                    <a:srgbClr val="000000"/>
                  </a:solidFill>
                </a:endParaRPr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Scan L and R only when obstacle found within F</a:t>
                </a:r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Alert user when obstacle detected within 2m distance</a:t>
                </a:r>
              </a:p>
              <a:p>
                <a:pPr marL="1822450" lvl="2" indent="-571500">
                  <a:buClr>
                    <a:prstClr val="white">
                      <a:lumMod val="65000"/>
                    </a:prstClr>
                  </a:buClr>
                </a:pPr>
                <a:r>
                  <a:rPr lang="en-US" sz="4400" b="1" dirty="0" smtClean="0">
                    <a:solidFill>
                      <a:srgbClr val="000000"/>
                    </a:solidFill>
                  </a:rPr>
                  <a:t>Suggest appropriate course correction</a:t>
                </a:r>
                <a:endParaRPr lang="en-US" sz="4400" b="1" dirty="0"/>
              </a:p>
              <a:p>
                <a:pPr marL="1383030" lvl="1" indent="-742950">
                  <a:buFont typeface="+mj-lt"/>
                  <a:buAutoNum type="arabicParenR"/>
                </a:pPr>
                <a:endParaRPr lang="en-US" sz="4400" b="1" dirty="0" smtClean="0"/>
              </a:p>
              <a:p>
                <a:pPr marL="1383030" lvl="1" indent="-742950">
                  <a:buFont typeface="+mj-lt"/>
                  <a:buAutoNum type="arabicParenR"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61" name="Content Placeholder 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2"/>
              </p:nvPr>
            </p:nvSpPr>
            <p:spPr>
              <a:xfrm>
                <a:off x="22763747" y="7093256"/>
                <a:ext cx="20501811" cy="11539839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 flipV="1">
            <a:off x="32416735" y="7638340"/>
            <a:ext cx="972610" cy="8190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2730697" y="13478238"/>
            <a:ext cx="972610" cy="8190"/>
          </a:xfrm>
          <a:prstGeom prst="straightConnector1">
            <a:avLst/>
          </a:prstGeom>
          <a:ln w="53975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5919" r="36893" b="4572"/>
          <a:stretch/>
        </p:blipFill>
        <p:spPr>
          <a:xfrm>
            <a:off x="22619842" y="18973802"/>
            <a:ext cx="7051961" cy="566150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1449" r="67031" b="36209"/>
          <a:stretch/>
        </p:blipFill>
        <p:spPr>
          <a:xfrm>
            <a:off x="36644335" y="18961215"/>
            <a:ext cx="6499192" cy="538170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8" t="14749" r="10460" b="26816"/>
          <a:stretch/>
        </p:blipFill>
        <p:spPr>
          <a:xfrm>
            <a:off x="30486365" y="19243567"/>
            <a:ext cx="5900159" cy="469589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3563044" y="24146975"/>
            <a:ext cx="495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Floor Plane Estimation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225819" y="24050529"/>
            <a:ext cx="566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3D Data to 2D Obstacle Map</a:t>
            </a:r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22763747" y="25597369"/>
            <a:ext cx="20379780" cy="1219200"/>
          </a:xfrm>
        </p:spPr>
        <p:txBody>
          <a:bodyPr/>
          <a:lstStyle/>
          <a:p>
            <a:r>
              <a:rPr lang="en-US" b="1" dirty="0" smtClean="0"/>
              <a:t>Publications</a:t>
            </a:r>
            <a:endParaRPr lang="en-US" b="1" dirty="0"/>
          </a:p>
        </p:txBody>
      </p:sp>
      <p:sp>
        <p:nvSpPr>
          <p:cNvPr id="87" name="Content Placeholder 10"/>
          <p:cNvSpPr>
            <a:spLocks noGrp="1"/>
          </p:cNvSpPr>
          <p:nvPr>
            <p:ph sz="quarter" idx="38"/>
          </p:nvPr>
        </p:nvSpPr>
        <p:spPr>
          <a:xfrm>
            <a:off x="22763747" y="26961785"/>
            <a:ext cx="20379780" cy="284669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marL="914400" lvl="1" defTabSz="3762093">
              <a:buClrTx/>
              <a:buFont typeface="Wingdings" pitchFamily="2" charset="2"/>
              <a:buChar char="§"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 Molina, A. Diallo, Z. Zhu, (2013) "Visual noun navigation framework for the blind", Journal of Assistive Technologies, Vol. 7 </a:t>
            </a:r>
            <a:r>
              <a:rPr lang="en-US" sz="3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Iss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2, pp.118 - 130 </a:t>
            </a:r>
          </a:p>
          <a:p>
            <a:pPr marL="914400" lvl="1" defTabSz="3762093">
              <a:buClrTx/>
              <a:buFont typeface="Wingdings" pitchFamily="2" charset="2"/>
              <a:buChar char="§"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Diallo, E. Molina, M. Goldberg, Z. Zhu “Using Kinect to Empower Visually Impaired Individuals to Explore Unfamiliar Environments”, Hot3D (ICME 2013)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b="1" dirty="0" smtClean="0"/>
          </a:p>
        </p:txBody>
      </p:sp>
      <p:sp>
        <p:nvSpPr>
          <p:cNvPr id="8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22752862" y="30251293"/>
            <a:ext cx="20379780" cy="1219200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poster</Template>
  <TotalTime>0</TotalTime>
  <Words>279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Science Poster</vt:lpstr>
      <vt:lpstr>KINECT FOR INDOOR NAVIGATION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2013-07-09T00:56:14Z</dcterms:created>
  <dcterms:modified xsi:type="dcterms:W3CDTF">2013-07-09T17:30:35Z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