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297" r:id="rId2"/>
    <p:sldId id="369" r:id="rId3"/>
    <p:sldId id="298" r:id="rId4"/>
    <p:sldId id="303" r:id="rId5"/>
    <p:sldId id="302" r:id="rId6"/>
    <p:sldId id="301" r:id="rId7"/>
    <p:sldId id="314" r:id="rId8"/>
    <p:sldId id="315" r:id="rId9"/>
    <p:sldId id="316" r:id="rId10"/>
    <p:sldId id="317" r:id="rId11"/>
    <p:sldId id="319" r:id="rId12"/>
    <p:sldId id="318" r:id="rId13"/>
    <p:sldId id="320" r:id="rId14"/>
    <p:sldId id="321" r:id="rId15"/>
    <p:sldId id="304" r:id="rId16"/>
    <p:sldId id="306" r:id="rId17"/>
    <p:sldId id="322" r:id="rId18"/>
    <p:sldId id="35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68" r:id="rId28"/>
    <p:sldId id="305" r:id="rId29"/>
    <p:sldId id="367" r:id="rId30"/>
    <p:sldId id="307" r:id="rId31"/>
    <p:sldId id="308" r:id="rId32"/>
    <p:sldId id="309" r:id="rId33"/>
    <p:sldId id="311" r:id="rId34"/>
    <p:sldId id="310" r:id="rId35"/>
    <p:sldId id="331" r:id="rId36"/>
    <p:sldId id="332" r:id="rId37"/>
    <p:sldId id="333" r:id="rId38"/>
    <p:sldId id="334" r:id="rId39"/>
    <p:sldId id="335" r:id="rId40"/>
    <p:sldId id="336" r:id="rId41"/>
    <p:sldId id="337" r:id="rId42"/>
    <p:sldId id="338" r:id="rId43"/>
    <p:sldId id="339" r:id="rId44"/>
    <p:sldId id="340" r:id="rId45"/>
    <p:sldId id="341" r:id="rId46"/>
    <p:sldId id="342" r:id="rId47"/>
    <p:sldId id="343" r:id="rId48"/>
    <p:sldId id="344" r:id="rId49"/>
    <p:sldId id="345" r:id="rId50"/>
    <p:sldId id="346" r:id="rId51"/>
    <p:sldId id="347" r:id="rId52"/>
    <p:sldId id="348" r:id="rId53"/>
    <p:sldId id="349" r:id="rId54"/>
    <p:sldId id="350" r:id="rId55"/>
    <p:sldId id="353" r:id="rId56"/>
    <p:sldId id="354" r:id="rId57"/>
    <p:sldId id="355" r:id="rId58"/>
    <p:sldId id="356" r:id="rId59"/>
    <p:sldId id="357" r:id="rId60"/>
    <p:sldId id="358" r:id="rId61"/>
    <p:sldId id="359" r:id="rId62"/>
    <p:sldId id="360" r:id="rId63"/>
    <p:sldId id="361" r:id="rId64"/>
    <p:sldId id="362" r:id="rId65"/>
    <p:sldId id="363" r:id="rId66"/>
    <p:sldId id="364" r:id="rId67"/>
    <p:sldId id="365" r:id="rId68"/>
    <p:sldId id="366" r:id="rId69"/>
    <p:sldId id="312" r:id="rId70"/>
    <p:sldId id="351" r:id="rId71"/>
    <p:sldId id="313" r:id="rId72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A2FFA3"/>
    <a:srgbClr val="00FF00"/>
    <a:srgbClr val="FC012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32787"/>
    <p:restoredTop sz="90929"/>
  </p:normalViewPr>
  <p:slideViewPr>
    <p:cSldViewPr>
      <p:cViewPr varScale="1">
        <p:scale>
          <a:sx n="101" d="100"/>
          <a:sy n="101" d="100"/>
        </p:scale>
        <p:origin x="-112" y="-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notesMaster" Target="notesMasters/notesMaster1.xml"/><Relationship Id="rId74" Type="http://schemas.openxmlformats.org/officeDocument/2006/relationships/handoutMaster" Target="handoutMasters/handoutMaster1.xml"/><Relationship Id="rId75" Type="http://schemas.openxmlformats.org/officeDocument/2006/relationships/printerSettings" Target="printerSettings/printerSettings1.bin"/><Relationship Id="rId76" Type="http://schemas.openxmlformats.org/officeDocument/2006/relationships/presProps" Target="presProps.xml"/><Relationship Id="rId77" Type="http://schemas.openxmlformats.org/officeDocument/2006/relationships/viewProps" Target="viewProps.xml"/><Relationship Id="rId78" Type="http://schemas.openxmlformats.org/officeDocument/2006/relationships/theme" Target="theme/theme1.xml"/><Relationship Id="rId79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2.xml"/><Relationship Id="rId3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3745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1675"/>
            <a:ext cx="4618038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18" tIns="45152" rIns="91918" bIns="45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194425" y="227013"/>
            <a:ext cx="563563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918" tIns="45152" rIns="91918" bIns="45152">
            <a:spAutoFit/>
          </a:bodyPr>
          <a:lstStyle/>
          <a:p>
            <a:pPr defTabSz="928688"/>
            <a:fld id="{444C5189-4DFF-4ABC-8A54-CADE7733239D}" type="slidenum"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pPr defTabSz="928688"/>
              <a:t>‹#›</a:t>
            </a:fld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5019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885" tIns="46442" rIns="92885" bIns="46442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885" tIns="46442" rIns="92885" bIns="46442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885" tIns="46442" rIns="92885" bIns="46442"/>
          <a:lstStyle/>
          <a:p>
            <a:r>
              <a:rPr lang="en-US" smtClean="0"/>
              <a:t>Complete binary tree</a:t>
            </a:r>
          </a:p>
          <a:p>
            <a:endParaRPr lang="en-US" smtClean="0"/>
          </a:p>
          <a:p>
            <a:r>
              <a:rPr lang="en-US" smtClean="0"/>
              <a:t>Every level except the deepest level must contains as many nodes as possible, and at the deepest level, all the nodes are as far left as possible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To be more accurate, the total numbers of operations in both Step 1 and Step 2 are proportional to </a:t>
            </a:r>
          </a:p>
          <a:p>
            <a:r>
              <a:rPr lang="en-US" smtClean="0"/>
              <a:t>T(n) = log 1 +log 2 +log 3 + … + log (n/2) + … + log n</a:t>
            </a:r>
          </a:p>
          <a:p>
            <a:endParaRPr lang="en-US" smtClean="0"/>
          </a:p>
          <a:p>
            <a:r>
              <a:rPr lang="en-US" smtClean="0"/>
              <a:t>Apparently we have</a:t>
            </a:r>
          </a:p>
          <a:p>
            <a:r>
              <a:rPr lang="en-US" smtClean="0"/>
              <a:t>T(n) &lt; log n + log n + … + log n = n log n</a:t>
            </a:r>
          </a:p>
          <a:p>
            <a:endParaRPr lang="en-US" smtClean="0"/>
          </a:p>
          <a:p>
            <a:r>
              <a:rPr lang="en-US" smtClean="0"/>
              <a:t>We also have </a:t>
            </a:r>
          </a:p>
          <a:p>
            <a:endParaRPr lang="en-US" smtClean="0"/>
          </a:p>
          <a:p>
            <a:r>
              <a:rPr lang="en-US" smtClean="0"/>
              <a:t>T(n) &gt; log (n/2) + log (n/2+1)+…+log n   // only the second n/1 items</a:t>
            </a:r>
          </a:p>
          <a:p>
            <a:r>
              <a:rPr lang="en-US" smtClean="0"/>
              <a:t>       &gt; log (n/2) + log (n/2) + … + log(n/2) // each item is replaced with the smallest one among them</a:t>
            </a:r>
          </a:p>
          <a:p>
            <a:r>
              <a:rPr lang="en-US" smtClean="0"/>
              <a:t>       = (n/2) log(n/2) = 0.5 n log n – 0.5 n</a:t>
            </a:r>
          </a:p>
          <a:p>
            <a:endParaRPr lang="en-US" smtClean="0"/>
          </a:p>
          <a:p>
            <a:r>
              <a:rPr lang="en-US" smtClean="0"/>
              <a:t>Therefore we have </a:t>
            </a:r>
          </a:p>
          <a:p>
            <a:r>
              <a:rPr lang="en-US" smtClean="0"/>
              <a:t> 0.5 n log n – 0.5 n &lt; T(n) &lt; n log n</a:t>
            </a:r>
          </a:p>
          <a:p>
            <a:r>
              <a:rPr lang="en-US" smtClean="0"/>
              <a:t>Which leads to the result that the Big-O of the heapsort algorithm is O(n log n)  </a:t>
            </a:r>
          </a:p>
          <a:p>
            <a:endParaRPr lang="en-US" smtClean="0"/>
          </a:p>
          <a:p>
            <a:r>
              <a:rPr lang="en-US" smtClean="0"/>
              <a:t>#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42900"/>
            <a:ext cx="2038350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42900"/>
            <a:ext cx="596265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2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429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733550"/>
            <a:ext cx="9131300" cy="38100"/>
          </a:xfrm>
          <a:prstGeom prst="rect">
            <a:avLst/>
          </a:prstGeom>
          <a:gradFill rotWithShape="0">
            <a:gsLst>
              <a:gs pos="0">
                <a:srgbClr val="000020"/>
              </a:gs>
              <a:gs pos="100000">
                <a:srgbClr val="000020">
                  <a:gamma/>
                  <a:tint val="10196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 userDrawn="1"/>
        </p:nvSpPr>
        <p:spPr bwMode="auto">
          <a:xfrm>
            <a:off x="0" y="6477000"/>
            <a:ext cx="2057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@ Zhigang Zhu, </a:t>
            </a: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2004-</a:t>
            </a:r>
            <a:r>
              <a:rPr lang="en-US" sz="1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2019</a:t>
            </a:r>
            <a:endParaRPr lang="en-US" sz="1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8610600" y="6477000"/>
            <a:ext cx="533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C3302C6F-DCFE-4E8B-A5A3-C06EEBDF8BF2}" type="slidenum"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>
                <a:spcBef>
                  <a:spcPct val="50000"/>
                </a:spcBef>
              </a:pPr>
              <a:t>‹#›</a:t>
            </a:fld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7" charset="2"/>
        <a:buChar char="p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7" charset="2"/>
        <a:buChar char="p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7" charset="2"/>
        <a:buChar char="p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7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7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7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7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7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7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80975" y="228600"/>
            <a:ext cx="8963025" cy="18288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latin typeface="Arial" charset="0"/>
              </a:rPr>
              <a:t>CSC212 </a:t>
            </a:r>
            <a:r>
              <a:rPr lang="en-US" dirty="0" smtClean="0">
                <a:latin typeface="Arial" charset="0"/>
              </a:rPr>
              <a:t>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Data Structure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- </a:t>
            </a:r>
            <a:r>
              <a:rPr lang="en-US" sz="3200" dirty="0" smtClean="0">
                <a:latin typeface="Arial" charset="0"/>
              </a:rPr>
              <a:t>Section EF</a:t>
            </a:r>
            <a:r>
              <a:rPr lang="en-US" dirty="0" smtClean="0"/>
              <a:t> </a:t>
            </a:r>
          </a:p>
        </p:txBody>
      </p:sp>
      <p:sp>
        <p:nvSpPr>
          <p:cNvPr id="8806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819400"/>
            <a:ext cx="7162800" cy="3200400"/>
          </a:xfrm>
        </p:spPr>
        <p:txBody>
          <a:bodyPr/>
          <a:lstStyle/>
          <a:p>
            <a:r>
              <a:rPr lang="en-US" sz="2800" dirty="0" smtClean="0"/>
              <a:t>Lecture 22</a:t>
            </a:r>
          </a:p>
          <a:p>
            <a:r>
              <a:rPr lang="en-US" dirty="0" smtClean="0"/>
              <a:t>Recursive Sorting, </a:t>
            </a:r>
            <a:r>
              <a:rPr lang="en-US" dirty="0" err="1" smtClean="0"/>
              <a:t>Heapsort</a:t>
            </a:r>
            <a:r>
              <a:rPr lang="en-US" dirty="0" smtClean="0"/>
              <a:t> &amp; </a:t>
            </a:r>
          </a:p>
          <a:p>
            <a:r>
              <a:rPr lang="en-US" dirty="0" smtClean="0"/>
              <a:t>STL </a:t>
            </a:r>
            <a:r>
              <a:rPr lang="en-US" dirty="0" err="1" smtClean="0"/>
              <a:t>Quicksort</a:t>
            </a:r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Instructor:  Zhigang Zhu</a:t>
            </a:r>
          </a:p>
          <a:p>
            <a:r>
              <a:rPr lang="en-US" sz="2400" dirty="0" smtClean="0"/>
              <a:t>Department of Computer Science </a:t>
            </a:r>
          </a:p>
          <a:p>
            <a:r>
              <a:rPr lang="en-US" sz="2400" dirty="0" smtClean="0"/>
              <a:t>City College of New York</a:t>
            </a:r>
          </a:p>
        </p:txBody>
      </p:sp>
      <p:pic>
        <p:nvPicPr>
          <p:cNvPr id="2052" name="Picture 1028" descr="cs-ti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3763" y="327025"/>
            <a:ext cx="43703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Mergesort – an Example</a:t>
            </a:r>
          </a:p>
        </p:txBody>
      </p:sp>
      <p:graphicFrame>
        <p:nvGraphicFramePr>
          <p:cNvPr id="367619" name="Group 3"/>
          <p:cNvGraphicFramePr>
            <a:graphicFrameLocks noGrp="1"/>
          </p:cNvGraphicFramePr>
          <p:nvPr/>
        </p:nvGraphicFramePr>
        <p:xfrm>
          <a:off x="28956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7639" name="Group 23"/>
          <p:cNvGraphicFramePr>
            <a:graphicFrameLocks noGrp="1"/>
          </p:cNvGraphicFramePr>
          <p:nvPr/>
        </p:nvGraphicFramePr>
        <p:xfrm>
          <a:off x="2667000" y="28956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7651" name="Group 35"/>
          <p:cNvGraphicFramePr>
            <a:graphicFrameLocks noGrp="1"/>
          </p:cNvGraphicFramePr>
          <p:nvPr/>
        </p:nvGraphicFramePr>
        <p:xfrm>
          <a:off x="5410200" y="28956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7674" name="Group 58"/>
          <p:cNvGraphicFramePr>
            <a:graphicFrameLocks noGrp="1"/>
          </p:cNvGraphicFramePr>
          <p:nvPr/>
        </p:nvGraphicFramePr>
        <p:xfrm>
          <a:off x="2286000" y="35052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7683" name="Group 67"/>
          <p:cNvGraphicFramePr>
            <a:graphicFrameLocks noGrp="1"/>
          </p:cNvGraphicFramePr>
          <p:nvPr/>
        </p:nvGraphicFramePr>
        <p:xfrm>
          <a:off x="3733800" y="35052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7684" name="Group 68"/>
          <p:cNvGraphicFramePr>
            <a:graphicFrameLocks noGrp="1"/>
          </p:cNvGraphicFramePr>
          <p:nvPr/>
        </p:nvGraphicFramePr>
        <p:xfrm>
          <a:off x="5181600" y="35052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7692" name="Group 76"/>
          <p:cNvGraphicFramePr>
            <a:graphicFrameLocks noGrp="1"/>
          </p:cNvGraphicFramePr>
          <p:nvPr/>
        </p:nvGraphicFramePr>
        <p:xfrm>
          <a:off x="6705600" y="35052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7732" name="Text Box 116"/>
          <p:cNvSpPr txBox="1">
            <a:spLocks noChangeArrowheads="1"/>
          </p:cNvSpPr>
          <p:nvPr/>
        </p:nvSpPr>
        <p:spPr bwMode="auto">
          <a:xfrm>
            <a:off x="1143000" y="28956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divide</a:t>
            </a:r>
          </a:p>
        </p:txBody>
      </p:sp>
      <p:sp>
        <p:nvSpPr>
          <p:cNvPr id="367733" name="Text Box 117"/>
          <p:cNvSpPr txBox="1">
            <a:spLocks noChangeArrowheads="1"/>
          </p:cNvSpPr>
          <p:nvPr/>
        </p:nvSpPr>
        <p:spPr bwMode="auto">
          <a:xfrm>
            <a:off x="1066800" y="35814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divide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Mergesort – an Example</a:t>
            </a:r>
          </a:p>
        </p:txBody>
      </p:sp>
      <p:graphicFrame>
        <p:nvGraphicFramePr>
          <p:cNvPr id="369667" name="Group 3"/>
          <p:cNvGraphicFramePr>
            <a:graphicFrameLocks noGrp="1"/>
          </p:cNvGraphicFramePr>
          <p:nvPr/>
        </p:nvGraphicFramePr>
        <p:xfrm>
          <a:off x="28956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9687" name="Group 23"/>
          <p:cNvGraphicFramePr>
            <a:graphicFrameLocks noGrp="1"/>
          </p:cNvGraphicFramePr>
          <p:nvPr/>
        </p:nvGraphicFramePr>
        <p:xfrm>
          <a:off x="2667000" y="28956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9699" name="Group 35"/>
          <p:cNvGraphicFramePr>
            <a:graphicFrameLocks noGrp="1"/>
          </p:cNvGraphicFramePr>
          <p:nvPr/>
        </p:nvGraphicFramePr>
        <p:xfrm>
          <a:off x="5410200" y="28956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9711" name="Group 47"/>
          <p:cNvGraphicFramePr>
            <a:graphicFrameLocks noGrp="1"/>
          </p:cNvGraphicFramePr>
          <p:nvPr/>
        </p:nvGraphicFramePr>
        <p:xfrm>
          <a:off x="2286000" y="35052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9719" name="Group 55"/>
          <p:cNvGraphicFramePr>
            <a:graphicFrameLocks noGrp="1"/>
          </p:cNvGraphicFramePr>
          <p:nvPr/>
        </p:nvGraphicFramePr>
        <p:xfrm>
          <a:off x="3733800" y="35052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9727" name="Group 63"/>
          <p:cNvGraphicFramePr>
            <a:graphicFrameLocks noGrp="1"/>
          </p:cNvGraphicFramePr>
          <p:nvPr/>
        </p:nvGraphicFramePr>
        <p:xfrm>
          <a:off x="5181600" y="35052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9735" name="Group 71"/>
          <p:cNvGraphicFramePr>
            <a:graphicFrameLocks noGrp="1"/>
          </p:cNvGraphicFramePr>
          <p:nvPr/>
        </p:nvGraphicFramePr>
        <p:xfrm>
          <a:off x="6705600" y="35052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775" name="Text Box 111"/>
          <p:cNvSpPr txBox="1">
            <a:spLocks noChangeArrowheads="1"/>
          </p:cNvSpPr>
          <p:nvPr/>
        </p:nvSpPr>
        <p:spPr bwMode="auto">
          <a:xfrm>
            <a:off x="2209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369776" name="Text Box 112"/>
          <p:cNvSpPr txBox="1">
            <a:spLocks noChangeArrowheads="1"/>
          </p:cNvSpPr>
          <p:nvPr/>
        </p:nvSpPr>
        <p:spPr bwMode="auto">
          <a:xfrm>
            <a:off x="2971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369777" name="Text Box 113"/>
          <p:cNvSpPr txBox="1">
            <a:spLocks noChangeArrowheads="1"/>
          </p:cNvSpPr>
          <p:nvPr/>
        </p:nvSpPr>
        <p:spPr bwMode="auto">
          <a:xfrm>
            <a:off x="3733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69778" name="Text Box 114"/>
          <p:cNvSpPr txBox="1">
            <a:spLocks noChangeArrowheads="1"/>
          </p:cNvSpPr>
          <p:nvPr/>
        </p:nvSpPr>
        <p:spPr bwMode="auto">
          <a:xfrm>
            <a:off x="4495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69779" name="Text Box 115"/>
          <p:cNvSpPr txBox="1">
            <a:spLocks noChangeArrowheads="1"/>
          </p:cNvSpPr>
          <p:nvPr/>
        </p:nvSpPr>
        <p:spPr bwMode="auto">
          <a:xfrm>
            <a:off x="5257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69780" name="Text Box 116"/>
          <p:cNvSpPr txBox="1">
            <a:spLocks noChangeArrowheads="1"/>
          </p:cNvSpPr>
          <p:nvPr/>
        </p:nvSpPr>
        <p:spPr bwMode="auto">
          <a:xfrm>
            <a:off x="6019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69781" name="Text Box 117"/>
          <p:cNvSpPr txBox="1">
            <a:spLocks noChangeArrowheads="1"/>
          </p:cNvSpPr>
          <p:nvPr/>
        </p:nvSpPr>
        <p:spPr bwMode="auto">
          <a:xfrm>
            <a:off x="6781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18</a:t>
            </a:r>
          </a:p>
        </p:txBody>
      </p:sp>
      <p:sp>
        <p:nvSpPr>
          <p:cNvPr id="369782" name="Text Box 118"/>
          <p:cNvSpPr txBox="1">
            <a:spLocks noChangeArrowheads="1"/>
          </p:cNvSpPr>
          <p:nvPr/>
        </p:nvSpPr>
        <p:spPr bwMode="auto">
          <a:xfrm>
            <a:off x="7543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69783" name="Text Box 119"/>
          <p:cNvSpPr txBox="1">
            <a:spLocks noChangeArrowheads="1"/>
          </p:cNvSpPr>
          <p:nvPr/>
        </p:nvSpPr>
        <p:spPr bwMode="auto">
          <a:xfrm>
            <a:off x="1143000" y="28956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divide</a:t>
            </a:r>
          </a:p>
        </p:txBody>
      </p:sp>
      <p:sp>
        <p:nvSpPr>
          <p:cNvPr id="369784" name="Text Box 120"/>
          <p:cNvSpPr txBox="1">
            <a:spLocks noChangeArrowheads="1"/>
          </p:cNvSpPr>
          <p:nvPr/>
        </p:nvSpPr>
        <p:spPr bwMode="auto">
          <a:xfrm>
            <a:off x="1066800" y="35814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divide</a:t>
            </a:r>
          </a:p>
        </p:txBody>
      </p:sp>
      <p:sp>
        <p:nvSpPr>
          <p:cNvPr id="369785" name="Text Box 121"/>
          <p:cNvSpPr txBox="1">
            <a:spLocks noChangeArrowheads="1"/>
          </p:cNvSpPr>
          <p:nvPr/>
        </p:nvSpPr>
        <p:spPr bwMode="auto">
          <a:xfrm>
            <a:off x="1066800" y="41910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divide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Mergesort – an Example</a:t>
            </a:r>
          </a:p>
        </p:txBody>
      </p:sp>
      <p:graphicFrame>
        <p:nvGraphicFramePr>
          <p:cNvPr id="368643" name="Group 3"/>
          <p:cNvGraphicFramePr>
            <a:graphicFrameLocks noGrp="1"/>
          </p:cNvGraphicFramePr>
          <p:nvPr/>
        </p:nvGraphicFramePr>
        <p:xfrm>
          <a:off x="28956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8663" name="Group 23"/>
          <p:cNvGraphicFramePr>
            <a:graphicFrameLocks noGrp="1"/>
          </p:cNvGraphicFramePr>
          <p:nvPr/>
        </p:nvGraphicFramePr>
        <p:xfrm>
          <a:off x="2667000" y="28956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8675" name="Group 35"/>
          <p:cNvGraphicFramePr>
            <a:graphicFrameLocks noGrp="1"/>
          </p:cNvGraphicFramePr>
          <p:nvPr/>
        </p:nvGraphicFramePr>
        <p:xfrm>
          <a:off x="5410200" y="28956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8687" name="Group 47"/>
          <p:cNvGraphicFramePr>
            <a:graphicFrameLocks noGrp="1"/>
          </p:cNvGraphicFramePr>
          <p:nvPr/>
        </p:nvGraphicFramePr>
        <p:xfrm>
          <a:off x="2286000" y="35052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8695" name="Group 55"/>
          <p:cNvGraphicFramePr>
            <a:graphicFrameLocks noGrp="1"/>
          </p:cNvGraphicFramePr>
          <p:nvPr/>
        </p:nvGraphicFramePr>
        <p:xfrm>
          <a:off x="3733800" y="35052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8703" name="Group 63"/>
          <p:cNvGraphicFramePr>
            <a:graphicFrameLocks noGrp="1"/>
          </p:cNvGraphicFramePr>
          <p:nvPr/>
        </p:nvGraphicFramePr>
        <p:xfrm>
          <a:off x="5181600" y="35052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8711" name="Group 71"/>
          <p:cNvGraphicFramePr>
            <a:graphicFrameLocks noGrp="1"/>
          </p:cNvGraphicFramePr>
          <p:nvPr/>
        </p:nvGraphicFramePr>
        <p:xfrm>
          <a:off x="6705600" y="35052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8719" name="Group 79"/>
          <p:cNvGraphicFramePr>
            <a:graphicFrameLocks noGrp="1"/>
          </p:cNvGraphicFramePr>
          <p:nvPr/>
        </p:nvGraphicFramePr>
        <p:xfrm>
          <a:off x="2286000" y="48768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8727" name="Group 87"/>
          <p:cNvGraphicFramePr>
            <a:graphicFrameLocks noGrp="1"/>
          </p:cNvGraphicFramePr>
          <p:nvPr/>
        </p:nvGraphicFramePr>
        <p:xfrm>
          <a:off x="3733800" y="48768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8735" name="Group 95"/>
          <p:cNvGraphicFramePr>
            <a:graphicFrameLocks noGrp="1"/>
          </p:cNvGraphicFramePr>
          <p:nvPr/>
        </p:nvGraphicFramePr>
        <p:xfrm>
          <a:off x="5181600" y="48768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8743" name="Group 103"/>
          <p:cNvGraphicFramePr>
            <a:graphicFrameLocks noGrp="1"/>
          </p:cNvGraphicFramePr>
          <p:nvPr/>
        </p:nvGraphicFramePr>
        <p:xfrm>
          <a:off x="6705600" y="48768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751" name="Text Box 111"/>
          <p:cNvSpPr txBox="1">
            <a:spLocks noChangeArrowheads="1"/>
          </p:cNvSpPr>
          <p:nvPr/>
        </p:nvSpPr>
        <p:spPr bwMode="auto">
          <a:xfrm>
            <a:off x="2209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368752" name="Text Box 112"/>
          <p:cNvSpPr txBox="1">
            <a:spLocks noChangeArrowheads="1"/>
          </p:cNvSpPr>
          <p:nvPr/>
        </p:nvSpPr>
        <p:spPr bwMode="auto">
          <a:xfrm>
            <a:off x="2971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368753" name="Text Box 113"/>
          <p:cNvSpPr txBox="1">
            <a:spLocks noChangeArrowheads="1"/>
          </p:cNvSpPr>
          <p:nvPr/>
        </p:nvSpPr>
        <p:spPr bwMode="auto">
          <a:xfrm>
            <a:off x="3733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68754" name="Text Box 114"/>
          <p:cNvSpPr txBox="1">
            <a:spLocks noChangeArrowheads="1"/>
          </p:cNvSpPr>
          <p:nvPr/>
        </p:nvSpPr>
        <p:spPr bwMode="auto">
          <a:xfrm>
            <a:off x="4495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68755" name="Text Box 115"/>
          <p:cNvSpPr txBox="1">
            <a:spLocks noChangeArrowheads="1"/>
          </p:cNvSpPr>
          <p:nvPr/>
        </p:nvSpPr>
        <p:spPr bwMode="auto">
          <a:xfrm>
            <a:off x="5257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68756" name="Text Box 116"/>
          <p:cNvSpPr txBox="1">
            <a:spLocks noChangeArrowheads="1"/>
          </p:cNvSpPr>
          <p:nvPr/>
        </p:nvSpPr>
        <p:spPr bwMode="auto">
          <a:xfrm>
            <a:off x="6019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68757" name="Text Box 117"/>
          <p:cNvSpPr txBox="1">
            <a:spLocks noChangeArrowheads="1"/>
          </p:cNvSpPr>
          <p:nvPr/>
        </p:nvSpPr>
        <p:spPr bwMode="auto">
          <a:xfrm>
            <a:off x="6781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18</a:t>
            </a:r>
          </a:p>
        </p:txBody>
      </p:sp>
      <p:sp>
        <p:nvSpPr>
          <p:cNvPr id="368758" name="Text Box 118"/>
          <p:cNvSpPr txBox="1">
            <a:spLocks noChangeArrowheads="1"/>
          </p:cNvSpPr>
          <p:nvPr/>
        </p:nvSpPr>
        <p:spPr bwMode="auto">
          <a:xfrm>
            <a:off x="7543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68759" name="Text Box 119"/>
          <p:cNvSpPr txBox="1">
            <a:spLocks noChangeArrowheads="1"/>
          </p:cNvSpPr>
          <p:nvPr/>
        </p:nvSpPr>
        <p:spPr bwMode="auto">
          <a:xfrm>
            <a:off x="1143000" y="28956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divide</a:t>
            </a:r>
          </a:p>
        </p:txBody>
      </p:sp>
      <p:sp>
        <p:nvSpPr>
          <p:cNvPr id="368760" name="Text Box 120"/>
          <p:cNvSpPr txBox="1">
            <a:spLocks noChangeArrowheads="1"/>
          </p:cNvSpPr>
          <p:nvPr/>
        </p:nvSpPr>
        <p:spPr bwMode="auto">
          <a:xfrm>
            <a:off x="1066800" y="35814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divide</a:t>
            </a:r>
          </a:p>
        </p:txBody>
      </p:sp>
      <p:sp>
        <p:nvSpPr>
          <p:cNvPr id="368761" name="Text Box 121"/>
          <p:cNvSpPr txBox="1">
            <a:spLocks noChangeArrowheads="1"/>
          </p:cNvSpPr>
          <p:nvPr/>
        </p:nvSpPr>
        <p:spPr bwMode="auto">
          <a:xfrm>
            <a:off x="1066800" y="41910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divide</a:t>
            </a:r>
          </a:p>
        </p:txBody>
      </p:sp>
      <p:sp>
        <p:nvSpPr>
          <p:cNvPr id="368762" name="Text Box 122"/>
          <p:cNvSpPr txBox="1">
            <a:spLocks noChangeArrowheads="1"/>
          </p:cNvSpPr>
          <p:nvPr/>
        </p:nvSpPr>
        <p:spPr bwMode="auto">
          <a:xfrm>
            <a:off x="1066800" y="48768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merge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Mergesort – an Example</a:t>
            </a:r>
          </a:p>
        </p:txBody>
      </p:sp>
      <p:graphicFrame>
        <p:nvGraphicFramePr>
          <p:cNvPr id="370691" name="Group 3"/>
          <p:cNvGraphicFramePr>
            <a:graphicFrameLocks noGrp="1"/>
          </p:cNvGraphicFramePr>
          <p:nvPr/>
        </p:nvGraphicFramePr>
        <p:xfrm>
          <a:off x="28956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0711" name="Group 23"/>
          <p:cNvGraphicFramePr>
            <a:graphicFrameLocks noGrp="1"/>
          </p:cNvGraphicFramePr>
          <p:nvPr/>
        </p:nvGraphicFramePr>
        <p:xfrm>
          <a:off x="2667000" y="28956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0723" name="Group 35"/>
          <p:cNvGraphicFramePr>
            <a:graphicFrameLocks noGrp="1"/>
          </p:cNvGraphicFramePr>
          <p:nvPr/>
        </p:nvGraphicFramePr>
        <p:xfrm>
          <a:off x="5410200" y="28956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0735" name="Group 47"/>
          <p:cNvGraphicFramePr>
            <a:graphicFrameLocks noGrp="1"/>
          </p:cNvGraphicFramePr>
          <p:nvPr/>
        </p:nvGraphicFramePr>
        <p:xfrm>
          <a:off x="2286000" y="35052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0743" name="Group 55"/>
          <p:cNvGraphicFramePr>
            <a:graphicFrameLocks noGrp="1"/>
          </p:cNvGraphicFramePr>
          <p:nvPr/>
        </p:nvGraphicFramePr>
        <p:xfrm>
          <a:off x="3733800" y="35052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0751" name="Group 63"/>
          <p:cNvGraphicFramePr>
            <a:graphicFrameLocks noGrp="1"/>
          </p:cNvGraphicFramePr>
          <p:nvPr/>
        </p:nvGraphicFramePr>
        <p:xfrm>
          <a:off x="5181600" y="35052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0759" name="Group 71"/>
          <p:cNvGraphicFramePr>
            <a:graphicFrameLocks noGrp="1"/>
          </p:cNvGraphicFramePr>
          <p:nvPr/>
        </p:nvGraphicFramePr>
        <p:xfrm>
          <a:off x="6705600" y="35052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0767" name="Group 79"/>
          <p:cNvGraphicFramePr>
            <a:graphicFrameLocks noGrp="1"/>
          </p:cNvGraphicFramePr>
          <p:nvPr/>
        </p:nvGraphicFramePr>
        <p:xfrm>
          <a:off x="2286000" y="48768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0775" name="Group 87"/>
          <p:cNvGraphicFramePr>
            <a:graphicFrameLocks noGrp="1"/>
          </p:cNvGraphicFramePr>
          <p:nvPr/>
        </p:nvGraphicFramePr>
        <p:xfrm>
          <a:off x="3733800" y="48768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0783" name="Group 95"/>
          <p:cNvGraphicFramePr>
            <a:graphicFrameLocks noGrp="1"/>
          </p:cNvGraphicFramePr>
          <p:nvPr/>
        </p:nvGraphicFramePr>
        <p:xfrm>
          <a:off x="5181600" y="48768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0791" name="Group 103"/>
          <p:cNvGraphicFramePr>
            <a:graphicFrameLocks noGrp="1"/>
          </p:cNvGraphicFramePr>
          <p:nvPr/>
        </p:nvGraphicFramePr>
        <p:xfrm>
          <a:off x="6705600" y="48768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0799" name="Text Box 111"/>
          <p:cNvSpPr txBox="1">
            <a:spLocks noChangeArrowheads="1"/>
          </p:cNvSpPr>
          <p:nvPr/>
        </p:nvSpPr>
        <p:spPr bwMode="auto">
          <a:xfrm>
            <a:off x="2209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370800" name="Text Box 112"/>
          <p:cNvSpPr txBox="1">
            <a:spLocks noChangeArrowheads="1"/>
          </p:cNvSpPr>
          <p:nvPr/>
        </p:nvSpPr>
        <p:spPr bwMode="auto">
          <a:xfrm>
            <a:off x="2971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370801" name="Text Box 113"/>
          <p:cNvSpPr txBox="1">
            <a:spLocks noChangeArrowheads="1"/>
          </p:cNvSpPr>
          <p:nvPr/>
        </p:nvSpPr>
        <p:spPr bwMode="auto">
          <a:xfrm>
            <a:off x="3733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70802" name="Text Box 114"/>
          <p:cNvSpPr txBox="1">
            <a:spLocks noChangeArrowheads="1"/>
          </p:cNvSpPr>
          <p:nvPr/>
        </p:nvSpPr>
        <p:spPr bwMode="auto">
          <a:xfrm>
            <a:off x="4495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70803" name="Text Box 115"/>
          <p:cNvSpPr txBox="1">
            <a:spLocks noChangeArrowheads="1"/>
          </p:cNvSpPr>
          <p:nvPr/>
        </p:nvSpPr>
        <p:spPr bwMode="auto">
          <a:xfrm>
            <a:off x="5257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70804" name="Text Box 116"/>
          <p:cNvSpPr txBox="1">
            <a:spLocks noChangeArrowheads="1"/>
          </p:cNvSpPr>
          <p:nvPr/>
        </p:nvSpPr>
        <p:spPr bwMode="auto">
          <a:xfrm>
            <a:off x="6019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70805" name="Text Box 117"/>
          <p:cNvSpPr txBox="1">
            <a:spLocks noChangeArrowheads="1"/>
          </p:cNvSpPr>
          <p:nvPr/>
        </p:nvSpPr>
        <p:spPr bwMode="auto">
          <a:xfrm>
            <a:off x="6781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18</a:t>
            </a:r>
          </a:p>
        </p:txBody>
      </p:sp>
      <p:sp>
        <p:nvSpPr>
          <p:cNvPr id="370806" name="Text Box 118"/>
          <p:cNvSpPr txBox="1">
            <a:spLocks noChangeArrowheads="1"/>
          </p:cNvSpPr>
          <p:nvPr/>
        </p:nvSpPr>
        <p:spPr bwMode="auto">
          <a:xfrm>
            <a:off x="7543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graphicFrame>
        <p:nvGraphicFramePr>
          <p:cNvPr id="370807" name="Group 119"/>
          <p:cNvGraphicFramePr>
            <a:graphicFrameLocks noGrp="1"/>
          </p:cNvGraphicFramePr>
          <p:nvPr/>
        </p:nvGraphicFramePr>
        <p:xfrm>
          <a:off x="2587625" y="5507038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0819" name="Group 131"/>
          <p:cNvGraphicFramePr>
            <a:graphicFrameLocks noGrp="1"/>
          </p:cNvGraphicFramePr>
          <p:nvPr/>
        </p:nvGraphicFramePr>
        <p:xfrm>
          <a:off x="5330825" y="5507038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0831" name="Text Box 143"/>
          <p:cNvSpPr txBox="1">
            <a:spLocks noChangeArrowheads="1"/>
          </p:cNvSpPr>
          <p:nvPr/>
        </p:nvSpPr>
        <p:spPr bwMode="auto">
          <a:xfrm>
            <a:off x="1143000" y="28956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divide</a:t>
            </a:r>
          </a:p>
        </p:txBody>
      </p:sp>
      <p:sp>
        <p:nvSpPr>
          <p:cNvPr id="370832" name="Text Box 144"/>
          <p:cNvSpPr txBox="1">
            <a:spLocks noChangeArrowheads="1"/>
          </p:cNvSpPr>
          <p:nvPr/>
        </p:nvSpPr>
        <p:spPr bwMode="auto">
          <a:xfrm>
            <a:off x="1066800" y="35814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divide</a:t>
            </a:r>
          </a:p>
        </p:txBody>
      </p:sp>
      <p:sp>
        <p:nvSpPr>
          <p:cNvPr id="370833" name="Text Box 145"/>
          <p:cNvSpPr txBox="1">
            <a:spLocks noChangeArrowheads="1"/>
          </p:cNvSpPr>
          <p:nvPr/>
        </p:nvSpPr>
        <p:spPr bwMode="auto">
          <a:xfrm>
            <a:off x="1066800" y="41910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divide</a:t>
            </a:r>
          </a:p>
        </p:txBody>
      </p:sp>
      <p:sp>
        <p:nvSpPr>
          <p:cNvPr id="370834" name="Text Box 146"/>
          <p:cNvSpPr txBox="1">
            <a:spLocks noChangeArrowheads="1"/>
          </p:cNvSpPr>
          <p:nvPr/>
        </p:nvSpPr>
        <p:spPr bwMode="auto">
          <a:xfrm>
            <a:off x="1066800" y="48768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merge</a:t>
            </a:r>
          </a:p>
        </p:txBody>
      </p:sp>
      <p:sp>
        <p:nvSpPr>
          <p:cNvPr id="370835" name="Text Box 147"/>
          <p:cNvSpPr txBox="1">
            <a:spLocks noChangeArrowheads="1"/>
          </p:cNvSpPr>
          <p:nvPr/>
        </p:nvSpPr>
        <p:spPr bwMode="auto">
          <a:xfrm>
            <a:off x="1316038" y="5580063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merge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Mergesort – an Example</a:t>
            </a:r>
          </a:p>
        </p:txBody>
      </p:sp>
      <p:graphicFrame>
        <p:nvGraphicFramePr>
          <p:cNvPr id="371715" name="Group 3"/>
          <p:cNvGraphicFramePr>
            <a:graphicFrameLocks noGrp="1"/>
          </p:cNvGraphicFramePr>
          <p:nvPr/>
        </p:nvGraphicFramePr>
        <p:xfrm>
          <a:off x="28956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1735" name="Group 23"/>
          <p:cNvGraphicFramePr>
            <a:graphicFrameLocks noGrp="1"/>
          </p:cNvGraphicFramePr>
          <p:nvPr/>
        </p:nvGraphicFramePr>
        <p:xfrm>
          <a:off x="2667000" y="28956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1747" name="Group 35"/>
          <p:cNvGraphicFramePr>
            <a:graphicFrameLocks noGrp="1"/>
          </p:cNvGraphicFramePr>
          <p:nvPr/>
        </p:nvGraphicFramePr>
        <p:xfrm>
          <a:off x="5410200" y="28956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1759" name="Group 47"/>
          <p:cNvGraphicFramePr>
            <a:graphicFrameLocks noGrp="1"/>
          </p:cNvGraphicFramePr>
          <p:nvPr/>
        </p:nvGraphicFramePr>
        <p:xfrm>
          <a:off x="2286000" y="35052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1767" name="Group 55"/>
          <p:cNvGraphicFramePr>
            <a:graphicFrameLocks noGrp="1"/>
          </p:cNvGraphicFramePr>
          <p:nvPr/>
        </p:nvGraphicFramePr>
        <p:xfrm>
          <a:off x="3733800" y="35052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1775" name="Group 63"/>
          <p:cNvGraphicFramePr>
            <a:graphicFrameLocks noGrp="1"/>
          </p:cNvGraphicFramePr>
          <p:nvPr/>
        </p:nvGraphicFramePr>
        <p:xfrm>
          <a:off x="5181600" y="35052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1783" name="Group 71"/>
          <p:cNvGraphicFramePr>
            <a:graphicFrameLocks noGrp="1"/>
          </p:cNvGraphicFramePr>
          <p:nvPr/>
        </p:nvGraphicFramePr>
        <p:xfrm>
          <a:off x="6705600" y="35052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1791" name="Group 79"/>
          <p:cNvGraphicFramePr>
            <a:graphicFrameLocks noGrp="1"/>
          </p:cNvGraphicFramePr>
          <p:nvPr/>
        </p:nvGraphicFramePr>
        <p:xfrm>
          <a:off x="2286000" y="48768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1799" name="Group 87"/>
          <p:cNvGraphicFramePr>
            <a:graphicFrameLocks noGrp="1"/>
          </p:cNvGraphicFramePr>
          <p:nvPr/>
        </p:nvGraphicFramePr>
        <p:xfrm>
          <a:off x="3733800" y="48768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1807" name="Group 95"/>
          <p:cNvGraphicFramePr>
            <a:graphicFrameLocks noGrp="1"/>
          </p:cNvGraphicFramePr>
          <p:nvPr/>
        </p:nvGraphicFramePr>
        <p:xfrm>
          <a:off x="5181600" y="48768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1815" name="Group 103"/>
          <p:cNvGraphicFramePr>
            <a:graphicFrameLocks noGrp="1"/>
          </p:cNvGraphicFramePr>
          <p:nvPr/>
        </p:nvGraphicFramePr>
        <p:xfrm>
          <a:off x="6705600" y="48768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1823" name="Text Box 111"/>
          <p:cNvSpPr txBox="1">
            <a:spLocks noChangeArrowheads="1"/>
          </p:cNvSpPr>
          <p:nvPr/>
        </p:nvSpPr>
        <p:spPr bwMode="auto">
          <a:xfrm>
            <a:off x="2209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371824" name="Text Box 112"/>
          <p:cNvSpPr txBox="1">
            <a:spLocks noChangeArrowheads="1"/>
          </p:cNvSpPr>
          <p:nvPr/>
        </p:nvSpPr>
        <p:spPr bwMode="auto">
          <a:xfrm>
            <a:off x="2971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371825" name="Text Box 113"/>
          <p:cNvSpPr txBox="1">
            <a:spLocks noChangeArrowheads="1"/>
          </p:cNvSpPr>
          <p:nvPr/>
        </p:nvSpPr>
        <p:spPr bwMode="auto">
          <a:xfrm>
            <a:off x="3733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71826" name="Text Box 114"/>
          <p:cNvSpPr txBox="1">
            <a:spLocks noChangeArrowheads="1"/>
          </p:cNvSpPr>
          <p:nvPr/>
        </p:nvSpPr>
        <p:spPr bwMode="auto">
          <a:xfrm>
            <a:off x="4495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71827" name="Text Box 115"/>
          <p:cNvSpPr txBox="1">
            <a:spLocks noChangeArrowheads="1"/>
          </p:cNvSpPr>
          <p:nvPr/>
        </p:nvSpPr>
        <p:spPr bwMode="auto">
          <a:xfrm>
            <a:off x="5257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71828" name="Text Box 116"/>
          <p:cNvSpPr txBox="1">
            <a:spLocks noChangeArrowheads="1"/>
          </p:cNvSpPr>
          <p:nvPr/>
        </p:nvSpPr>
        <p:spPr bwMode="auto">
          <a:xfrm>
            <a:off x="6019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71829" name="Text Box 117"/>
          <p:cNvSpPr txBox="1">
            <a:spLocks noChangeArrowheads="1"/>
          </p:cNvSpPr>
          <p:nvPr/>
        </p:nvSpPr>
        <p:spPr bwMode="auto">
          <a:xfrm>
            <a:off x="6781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18</a:t>
            </a:r>
          </a:p>
        </p:txBody>
      </p:sp>
      <p:sp>
        <p:nvSpPr>
          <p:cNvPr id="371830" name="Text Box 118"/>
          <p:cNvSpPr txBox="1">
            <a:spLocks noChangeArrowheads="1"/>
          </p:cNvSpPr>
          <p:nvPr/>
        </p:nvSpPr>
        <p:spPr bwMode="auto">
          <a:xfrm>
            <a:off x="7543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graphicFrame>
        <p:nvGraphicFramePr>
          <p:cNvPr id="371831" name="Group 119"/>
          <p:cNvGraphicFramePr>
            <a:graphicFrameLocks noGrp="1"/>
          </p:cNvGraphicFramePr>
          <p:nvPr/>
        </p:nvGraphicFramePr>
        <p:xfrm>
          <a:off x="2587625" y="5507038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1843" name="Group 131"/>
          <p:cNvGraphicFramePr>
            <a:graphicFrameLocks noGrp="1"/>
          </p:cNvGraphicFramePr>
          <p:nvPr/>
        </p:nvGraphicFramePr>
        <p:xfrm>
          <a:off x="5330825" y="5507038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1855" name="Group 143"/>
          <p:cNvGraphicFramePr>
            <a:graphicFrameLocks noGrp="1"/>
          </p:cNvGraphicFramePr>
          <p:nvPr/>
        </p:nvGraphicFramePr>
        <p:xfrm>
          <a:off x="2860675" y="6138863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1875" name="Text Box 163"/>
          <p:cNvSpPr txBox="1">
            <a:spLocks noChangeArrowheads="1"/>
          </p:cNvSpPr>
          <p:nvPr/>
        </p:nvSpPr>
        <p:spPr bwMode="auto">
          <a:xfrm>
            <a:off x="1143000" y="28956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divide</a:t>
            </a:r>
          </a:p>
        </p:txBody>
      </p:sp>
      <p:sp>
        <p:nvSpPr>
          <p:cNvPr id="371876" name="Text Box 164"/>
          <p:cNvSpPr txBox="1">
            <a:spLocks noChangeArrowheads="1"/>
          </p:cNvSpPr>
          <p:nvPr/>
        </p:nvSpPr>
        <p:spPr bwMode="auto">
          <a:xfrm>
            <a:off x="1066800" y="35814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divide</a:t>
            </a:r>
          </a:p>
        </p:txBody>
      </p:sp>
      <p:sp>
        <p:nvSpPr>
          <p:cNvPr id="371877" name="Text Box 165"/>
          <p:cNvSpPr txBox="1">
            <a:spLocks noChangeArrowheads="1"/>
          </p:cNvSpPr>
          <p:nvPr/>
        </p:nvSpPr>
        <p:spPr bwMode="auto">
          <a:xfrm>
            <a:off x="1066800" y="41910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divide</a:t>
            </a:r>
          </a:p>
        </p:txBody>
      </p:sp>
      <p:sp>
        <p:nvSpPr>
          <p:cNvPr id="371878" name="Text Box 166"/>
          <p:cNvSpPr txBox="1">
            <a:spLocks noChangeArrowheads="1"/>
          </p:cNvSpPr>
          <p:nvPr/>
        </p:nvSpPr>
        <p:spPr bwMode="auto">
          <a:xfrm>
            <a:off x="1066800" y="48768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merge</a:t>
            </a:r>
          </a:p>
        </p:txBody>
      </p:sp>
      <p:sp>
        <p:nvSpPr>
          <p:cNvPr id="371879" name="Text Box 167"/>
          <p:cNvSpPr txBox="1">
            <a:spLocks noChangeArrowheads="1"/>
          </p:cNvSpPr>
          <p:nvPr/>
        </p:nvSpPr>
        <p:spPr bwMode="auto">
          <a:xfrm>
            <a:off x="1316038" y="5580063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merge</a:t>
            </a:r>
          </a:p>
        </p:txBody>
      </p:sp>
      <p:sp>
        <p:nvSpPr>
          <p:cNvPr id="371880" name="Text Box 168"/>
          <p:cNvSpPr txBox="1">
            <a:spLocks noChangeArrowheads="1"/>
          </p:cNvSpPr>
          <p:nvPr/>
        </p:nvSpPr>
        <p:spPr bwMode="auto">
          <a:xfrm>
            <a:off x="1676400" y="61722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merge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Mergesort – two issues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mtClean="0"/>
              <a:t>Specifying a subarray with pointer arithmetic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int data[10];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(data+i)[0] is the same of data[i]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(data+i][1] is the same as data[i+1]</a:t>
            </a:r>
          </a:p>
          <a:p>
            <a:pPr>
              <a:lnSpc>
                <a:spcPct val="90000"/>
              </a:lnSpc>
              <a:defRPr/>
            </a:pPr>
            <a:r>
              <a:rPr lang="en-US" smtClean="0"/>
              <a:t>Merging two sorted subarrays into a sorted list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need a temporary array (by new and then delete) 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step through the two sub-arrays with two cursors, and copy the elements in the right order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Mergesort - merge</a:t>
            </a:r>
          </a:p>
        </p:txBody>
      </p:sp>
      <p:graphicFrame>
        <p:nvGraphicFramePr>
          <p:cNvPr id="355332" name="Group 4"/>
          <p:cNvGraphicFramePr>
            <a:graphicFrameLocks noGrp="1"/>
          </p:cNvGraphicFramePr>
          <p:nvPr/>
        </p:nvGraphicFramePr>
        <p:xfrm>
          <a:off x="2667000" y="22098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5344" name="Group 16"/>
          <p:cNvGraphicFramePr>
            <a:graphicFrameLocks noGrp="1"/>
          </p:cNvGraphicFramePr>
          <p:nvPr/>
        </p:nvGraphicFramePr>
        <p:xfrm>
          <a:off x="4953000" y="22098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5356" name="Group 28"/>
          <p:cNvGraphicFramePr>
            <a:graphicFrameLocks noGrp="1"/>
          </p:cNvGraphicFramePr>
          <p:nvPr/>
        </p:nvGraphicFramePr>
        <p:xfrm>
          <a:off x="2819400" y="44958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5376" name="Text Box 48"/>
          <p:cNvSpPr txBox="1">
            <a:spLocks noChangeArrowheads="1"/>
          </p:cNvSpPr>
          <p:nvPr/>
        </p:nvSpPr>
        <p:spPr bwMode="auto">
          <a:xfrm>
            <a:off x="1295400" y="22860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data</a:t>
            </a:r>
          </a:p>
        </p:txBody>
      </p:sp>
      <p:sp>
        <p:nvSpPr>
          <p:cNvPr id="355377" name="Text Box 49"/>
          <p:cNvSpPr txBox="1">
            <a:spLocks noChangeArrowheads="1"/>
          </p:cNvSpPr>
          <p:nvPr/>
        </p:nvSpPr>
        <p:spPr bwMode="auto">
          <a:xfrm>
            <a:off x="1116013" y="4464050"/>
            <a:ext cx="1143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</a:t>
            </a:r>
          </a:p>
        </p:txBody>
      </p:sp>
      <p:sp>
        <p:nvSpPr>
          <p:cNvPr id="355379" name="Text Box 51"/>
          <p:cNvSpPr txBox="1">
            <a:spLocks noChangeArrowheads="1"/>
          </p:cNvSpPr>
          <p:nvPr/>
        </p:nvSpPr>
        <p:spPr bwMode="auto">
          <a:xfrm>
            <a:off x="2667000" y="2819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[1]   [2]   [3]   [4]   [5]   [6]   [7]</a:t>
            </a:r>
          </a:p>
        </p:txBody>
      </p:sp>
      <p:sp>
        <p:nvSpPr>
          <p:cNvPr id="355380" name="Text Box 52"/>
          <p:cNvSpPr txBox="1">
            <a:spLocks noChangeArrowheads="1"/>
          </p:cNvSpPr>
          <p:nvPr/>
        </p:nvSpPr>
        <p:spPr bwMode="auto">
          <a:xfrm>
            <a:off x="2819400" y="5105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[1]   [2]   [3]   [4]   [5]   [6]   [7]</a:t>
            </a:r>
          </a:p>
        </p:txBody>
      </p:sp>
      <p:grpSp>
        <p:nvGrpSpPr>
          <p:cNvPr id="16435" name="Group 55"/>
          <p:cNvGrpSpPr>
            <a:grpSpLocks/>
          </p:cNvGrpSpPr>
          <p:nvPr/>
        </p:nvGrpSpPr>
        <p:grpSpPr bwMode="auto">
          <a:xfrm>
            <a:off x="2667000" y="3352800"/>
            <a:ext cx="609600" cy="838200"/>
            <a:chOff x="1680" y="2112"/>
            <a:chExt cx="384" cy="528"/>
          </a:xfrm>
        </p:grpSpPr>
        <p:sp>
          <p:nvSpPr>
            <p:cNvPr id="355381" name="Line 53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5382" name="Text Box 54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c1</a:t>
              </a:r>
            </a:p>
          </p:txBody>
        </p:sp>
      </p:grpSp>
      <p:grpSp>
        <p:nvGrpSpPr>
          <p:cNvPr id="16436" name="Group 56"/>
          <p:cNvGrpSpPr>
            <a:grpSpLocks/>
          </p:cNvGrpSpPr>
          <p:nvPr/>
        </p:nvGrpSpPr>
        <p:grpSpPr bwMode="auto">
          <a:xfrm>
            <a:off x="4953000" y="3352800"/>
            <a:ext cx="609600" cy="838200"/>
            <a:chOff x="1680" y="2112"/>
            <a:chExt cx="384" cy="528"/>
          </a:xfrm>
        </p:grpSpPr>
        <p:sp>
          <p:nvSpPr>
            <p:cNvPr id="355385" name="Line 57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5386" name="Text Box 58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c2</a:t>
              </a:r>
            </a:p>
          </p:txBody>
        </p:sp>
      </p:grpSp>
      <p:grpSp>
        <p:nvGrpSpPr>
          <p:cNvPr id="16437" name="Group 59"/>
          <p:cNvGrpSpPr>
            <a:grpSpLocks/>
          </p:cNvGrpSpPr>
          <p:nvPr/>
        </p:nvGrpSpPr>
        <p:grpSpPr bwMode="auto">
          <a:xfrm>
            <a:off x="2819400" y="5715000"/>
            <a:ext cx="609600" cy="838200"/>
            <a:chOff x="1680" y="2112"/>
            <a:chExt cx="384" cy="528"/>
          </a:xfrm>
        </p:grpSpPr>
        <p:sp>
          <p:nvSpPr>
            <p:cNvPr id="355388" name="Line 60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5389" name="Text Box 61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Mergesort - merge</a:t>
            </a:r>
          </a:p>
        </p:txBody>
      </p:sp>
      <p:graphicFrame>
        <p:nvGraphicFramePr>
          <p:cNvPr id="372739" name="Group 3"/>
          <p:cNvGraphicFramePr>
            <a:graphicFrameLocks noGrp="1"/>
          </p:cNvGraphicFramePr>
          <p:nvPr/>
        </p:nvGraphicFramePr>
        <p:xfrm>
          <a:off x="2667000" y="22098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2751" name="Group 15"/>
          <p:cNvGraphicFramePr>
            <a:graphicFrameLocks noGrp="1"/>
          </p:cNvGraphicFramePr>
          <p:nvPr/>
        </p:nvGraphicFramePr>
        <p:xfrm>
          <a:off x="4953000" y="22098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2763" name="Group 27"/>
          <p:cNvGraphicFramePr>
            <a:graphicFrameLocks noGrp="1"/>
          </p:cNvGraphicFramePr>
          <p:nvPr/>
        </p:nvGraphicFramePr>
        <p:xfrm>
          <a:off x="2819400" y="44958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2783" name="Text Box 47"/>
          <p:cNvSpPr txBox="1">
            <a:spLocks noChangeArrowheads="1"/>
          </p:cNvSpPr>
          <p:nvPr/>
        </p:nvSpPr>
        <p:spPr bwMode="auto">
          <a:xfrm>
            <a:off x="1295400" y="22860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data</a:t>
            </a:r>
          </a:p>
        </p:txBody>
      </p:sp>
      <p:sp>
        <p:nvSpPr>
          <p:cNvPr id="372784" name="Text Box 48"/>
          <p:cNvSpPr txBox="1">
            <a:spLocks noChangeArrowheads="1"/>
          </p:cNvSpPr>
          <p:nvPr/>
        </p:nvSpPr>
        <p:spPr bwMode="auto">
          <a:xfrm>
            <a:off x="1116013" y="4464050"/>
            <a:ext cx="1143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</a:t>
            </a:r>
          </a:p>
        </p:txBody>
      </p:sp>
      <p:sp>
        <p:nvSpPr>
          <p:cNvPr id="372785" name="Text Box 49"/>
          <p:cNvSpPr txBox="1">
            <a:spLocks noChangeArrowheads="1"/>
          </p:cNvSpPr>
          <p:nvPr/>
        </p:nvSpPr>
        <p:spPr bwMode="auto">
          <a:xfrm>
            <a:off x="2667000" y="2819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[1]   [2]   [3]   [4]   [5]   [6]   [7]</a:t>
            </a:r>
          </a:p>
        </p:txBody>
      </p:sp>
      <p:sp>
        <p:nvSpPr>
          <p:cNvPr id="372786" name="Text Box 50"/>
          <p:cNvSpPr txBox="1">
            <a:spLocks noChangeArrowheads="1"/>
          </p:cNvSpPr>
          <p:nvPr/>
        </p:nvSpPr>
        <p:spPr bwMode="auto">
          <a:xfrm>
            <a:off x="2819400" y="5105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[1]   [2]   [3]   [4]   [5]   [6]   [7]</a:t>
            </a:r>
          </a:p>
        </p:txBody>
      </p:sp>
      <p:grpSp>
        <p:nvGrpSpPr>
          <p:cNvPr id="17459" name="Group 51"/>
          <p:cNvGrpSpPr>
            <a:grpSpLocks/>
          </p:cNvGrpSpPr>
          <p:nvPr/>
        </p:nvGrpSpPr>
        <p:grpSpPr bwMode="auto">
          <a:xfrm>
            <a:off x="2667000" y="3352800"/>
            <a:ext cx="609600" cy="838200"/>
            <a:chOff x="1680" y="2112"/>
            <a:chExt cx="384" cy="528"/>
          </a:xfrm>
        </p:grpSpPr>
        <p:sp>
          <p:nvSpPr>
            <p:cNvPr id="372788" name="Line 52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2789" name="Text Box 53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c1</a:t>
              </a:r>
            </a:p>
          </p:txBody>
        </p:sp>
      </p:grpSp>
      <p:grpSp>
        <p:nvGrpSpPr>
          <p:cNvPr id="17460" name="Group 54"/>
          <p:cNvGrpSpPr>
            <a:grpSpLocks/>
          </p:cNvGrpSpPr>
          <p:nvPr/>
        </p:nvGrpSpPr>
        <p:grpSpPr bwMode="auto">
          <a:xfrm>
            <a:off x="5562600" y="3352800"/>
            <a:ext cx="609600" cy="838200"/>
            <a:chOff x="1680" y="2112"/>
            <a:chExt cx="384" cy="528"/>
          </a:xfrm>
        </p:grpSpPr>
        <p:sp>
          <p:nvSpPr>
            <p:cNvPr id="372791" name="Line 55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2792" name="Text Box 56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c2</a:t>
              </a:r>
            </a:p>
          </p:txBody>
        </p:sp>
      </p:grpSp>
      <p:grpSp>
        <p:nvGrpSpPr>
          <p:cNvPr id="17461" name="Group 57"/>
          <p:cNvGrpSpPr>
            <a:grpSpLocks/>
          </p:cNvGrpSpPr>
          <p:nvPr/>
        </p:nvGrpSpPr>
        <p:grpSpPr bwMode="auto">
          <a:xfrm>
            <a:off x="3352800" y="5715000"/>
            <a:ext cx="609600" cy="838200"/>
            <a:chOff x="1680" y="2112"/>
            <a:chExt cx="384" cy="528"/>
          </a:xfrm>
        </p:grpSpPr>
        <p:sp>
          <p:nvSpPr>
            <p:cNvPr id="372794" name="Line 58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2795" name="Text Box 59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Mergesort - merge</a:t>
            </a:r>
          </a:p>
        </p:txBody>
      </p:sp>
      <p:graphicFrame>
        <p:nvGraphicFramePr>
          <p:cNvPr id="403459" name="Group 3"/>
          <p:cNvGraphicFramePr>
            <a:graphicFrameLocks noGrp="1"/>
          </p:cNvGraphicFramePr>
          <p:nvPr/>
        </p:nvGraphicFramePr>
        <p:xfrm>
          <a:off x="2667000" y="22098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3471" name="Group 15"/>
          <p:cNvGraphicFramePr>
            <a:graphicFrameLocks noGrp="1"/>
          </p:cNvGraphicFramePr>
          <p:nvPr/>
        </p:nvGraphicFramePr>
        <p:xfrm>
          <a:off x="4953000" y="22098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3483" name="Group 27"/>
          <p:cNvGraphicFramePr>
            <a:graphicFrameLocks noGrp="1"/>
          </p:cNvGraphicFramePr>
          <p:nvPr/>
        </p:nvGraphicFramePr>
        <p:xfrm>
          <a:off x="2819400" y="44958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3503" name="Text Box 47"/>
          <p:cNvSpPr txBox="1">
            <a:spLocks noChangeArrowheads="1"/>
          </p:cNvSpPr>
          <p:nvPr/>
        </p:nvSpPr>
        <p:spPr bwMode="auto">
          <a:xfrm>
            <a:off x="1295400" y="22860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data</a:t>
            </a:r>
          </a:p>
        </p:txBody>
      </p:sp>
      <p:sp>
        <p:nvSpPr>
          <p:cNvPr id="403504" name="Text Box 48"/>
          <p:cNvSpPr txBox="1">
            <a:spLocks noChangeArrowheads="1"/>
          </p:cNvSpPr>
          <p:nvPr/>
        </p:nvSpPr>
        <p:spPr bwMode="auto">
          <a:xfrm>
            <a:off x="1116013" y="4464050"/>
            <a:ext cx="1143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</a:t>
            </a:r>
          </a:p>
        </p:txBody>
      </p:sp>
      <p:sp>
        <p:nvSpPr>
          <p:cNvPr id="403505" name="Text Box 49"/>
          <p:cNvSpPr txBox="1">
            <a:spLocks noChangeArrowheads="1"/>
          </p:cNvSpPr>
          <p:nvPr/>
        </p:nvSpPr>
        <p:spPr bwMode="auto">
          <a:xfrm>
            <a:off x="2667000" y="2819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[1]   [2]   [3]   [4]   [5]   [6]   [7]</a:t>
            </a:r>
          </a:p>
        </p:txBody>
      </p:sp>
      <p:sp>
        <p:nvSpPr>
          <p:cNvPr id="403506" name="Text Box 50"/>
          <p:cNvSpPr txBox="1">
            <a:spLocks noChangeArrowheads="1"/>
          </p:cNvSpPr>
          <p:nvPr/>
        </p:nvSpPr>
        <p:spPr bwMode="auto">
          <a:xfrm>
            <a:off x="2819400" y="5105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[1]   [2]   [3]   [4]   [5]   [6]   [7]</a:t>
            </a:r>
          </a:p>
        </p:txBody>
      </p:sp>
      <p:grpSp>
        <p:nvGrpSpPr>
          <p:cNvPr id="18483" name="Group 51"/>
          <p:cNvGrpSpPr>
            <a:grpSpLocks/>
          </p:cNvGrpSpPr>
          <p:nvPr/>
        </p:nvGrpSpPr>
        <p:grpSpPr bwMode="auto">
          <a:xfrm>
            <a:off x="2667000" y="3352800"/>
            <a:ext cx="609600" cy="838200"/>
            <a:chOff x="1680" y="2112"/>
            <a:chExt cx="384" cy="528"/>
          </a:xfrm>
        </p:grpSpPr>
        <p:sp>
          <p:nvSpPr>
            <p:cNvPr id="403508" name="Line 52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3509" name="Text Box 53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c1</a:t>
              </a:r>
            </a:p>
          </p:txBody>
        </p:sp>
      </p:grpSp>
      <p:grpSp>
        <p:nvGrpSpPr>
          <p:cNvPr id="18484" name="Group 54"/>
          <p:cNvGrpSpPr>
            <a:grpSpLocks/>
          </p:cNvGrpSpPr>
          <p:nvPr/>
        </p:nvGrpSpPr>
        <p:grpSpPr bwMode="auto">
          <a:xfrm>
            <a:off x="6172200" y="3352800"/>
            <a:ext cx="609600" cy="838200"/>
            <a:chOff x="1680" y="2112"/>
            <a:chExt cx="384" cy="528"/>
          </a:xfrm>
        </p:grpSpPr>
        <p:sp>
          <p:nvSpPr>
            <p:cNvPr id="403511" name="Line 55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3512" name="Text Box 56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c2</a:t>
              </a:r>
            </a:p>
          </p:txBody>
        </p:sp>
      </p:grpSp>
      <p:grpSp>
        <p:nvGrpSpPr>
          <p:cNvPr id="18485" name="Group 57"/>
          <p:cNvGrpSpPr>
            <a:grpSpLocks/>
          </p:cNvGrpSpPr>
          <p:nvPr/>
        </p:nvGrpSpPr>
        <p:grpSpPr bwMode="auto">
          <a:xfrm>
            <a:off x="3962400" y="5715000"/>
            <a:ext cx="609600" cy="838200"/>
            <a:chOff x="1680" y="2112"/>
            <a:chExt cx="384" cy="528"/>
          </a:xfrm>
        </p:grpSpPr>
        <p:sp>
          <p:nvSpPr>
            <p:cNvPr id="403514" name="Line 58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3515" name="Text Box 59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Mergesort - merge</a:t>
            </a:r>
          </a:p>
        </p:txBody>
      </p:sp>
      <p:graphicFrame>
        <p:nvGraphicFramePr>
          <p:cNvPr id="373763" name="Group 3"/>
          <p:cNvGraphicFramePr>
            <a:graphicFrameLocks noGrp="1"/>
          </p:cNvGraphicFramePr>
          <p:nvPr/>
        </p:nvGraphicFramePr>
        <p:xfrm>
          <a:off x="2667000" y="22098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3775" name="Group 15"/>
          <p:cNvGraphicFramePr>
            <a:graphicFrameLocks noGrp="1"/>
          </p:cNvGraphicFramePr>
          <p:nvPr/>
        </p:nvGraphicFramePr>
        <p:xfrm>
          <a:off x="4953000" y="22098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3787" name="Group 27"/>
          <p:cNvGraphicFramePr>
            <a:graphicFrameLocks noGrp="1"/>
          </p:cNvGraphicFramePr>
          <p:nvPr/>
        </p:nvGraphicFramePr>
        <p:xfrm>
          <a:off x="2819400" y="44958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3807" name="Text Box 47"/>
          <p:cNvSpPr txBox="1">
            <a:spLocks noChangeArrowheads="1"/>
          </p:cNvSpPr>
          <p:nvPr/>
        </p:nvSpPr>
        <p:spPr bwMode="auto">
          <a:xfrm>
            <a:off x="1295400" y="22860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data</a:t>
            </a:r>
          </a:p>
        </p:txBody>
      </p:sp>
      <p:sp>
        <p:nvSpPr>
          <p:cNvPr id="373808" name="Text Box 48"/>
          <p:cNvSpPr txBox="1">
            <a:spLocks noChangeArrowheads="1"/>
          </p:cNvSpPr>
          <p:nvPr/>
        </p:nvSpPr>
        <p:spPr bwMode="auto">
          <a:xfrm>
            <a:off x="1116013" y="4464050"/>
            <a:ext cx="1143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</a:t>
            </a:r>
          </a:p>
        </p:txBody>
      </p:sp>
      <p:sp>
        <p:nvSpPr>
          <p:cNvPr id="373809" name="Text Box 49"/>
          <p:cNvSpPr txBox="1">
            <a:spLocks noChangeArrowheads="1"/>
          </p:cNvSpPr>
          <p:nvPr/>
        </p:nvSpPr>
        <p:spPr bwMode="auto">
          <a:xfrm>
            <a:off x="2667000" y="2819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[1]   [2]   [3]   [4]   [5]   [6]   [7]</a:t>
            </a:r>
          </a:p>
        </p:txBody>
      </p:sp>
      <p:sp>
        <p:nvSpPr>
          <p:cNvPr id="373810" name="Text Box 50"/>
          <p:cNvSpPr txBox="1">
            <a:spLocks noChangeArrowheads="1"/>
          </p:cNvSpPr>
          <p:nvPr/>
        </p:nvSpPr>
        <p:spPr bwMode="auto">
          <a:xfrm>
            <a:off x="2819400" y="5105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[1]   [2]   [3]   [4]   [5]   [6]   [7]</a:t>
            </a:r>
          </a:p>
        </p:txBody>
      </p:sp>
      <p:grpSp>
        <p:nvGrpSpPr>
          <p:cNvPr id="19507" name="Group 51"/>
          <p:cNvGrpSpPr>
            <a:grpSpLocks/>
          </p:cNvGrpSpPr>
          <p:nvPr/>
        </p:nvGrpSpPr>
        <p:grpSpPr bwMode="auto">
          <a:xfrm>
            <a:off x="3200400" y="3352800"/>
            <a:ext cx="609600" cy="838200"/>
            <a:chOff x="1680" y="2112"/>
            <a:chExt cx="384" cy="528"/>
          </a:xfrm>
        </p:grpSpPr>
        <p:sp>
          <p:nvSpPr>
            <p:cNvPr id="373812" name="Line 52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13" name="Text Box 53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c1</a:t>
              </a:r>
            </a:p>
          </p:txBody>
        </p:sp>
      </p:grpSp>
      <p:grpSp>
        <p:nvGrpSpPr>
          <p:cNvPr id="19508" name="Group 54"/>
          <p:cNvGrpSpPr>
            <a:grpSpLocks/>
          </p:cNvGrpSpPr>
          <p:nvPr/>
        </p:nvGrpSpPr>
        <p:grpSpPr bwMode="auto">
          <a:xfrm>
            <a:off x="6096000" y="3352800"/>
            <a:ext cx="609600" cy="838200"/>
            <a:chOff x="1680" y="2112"/>
            <a:chExt cx="384" cy="528"/>
          </a:xfrm>
        </p:grpSpPr>
        <p:sp>
          <p:nvSpPr>
            <p:cNvPr id="373815" name="Line 55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16" name="Text Box 56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c2</a:t>
              </a:r>
            </a:p>
          </p:txBody>
        </p:sp>
      </p:grpSp>
      <p:grpSp>
        <p:nvGrpSpPr>
          <p:cNvPr id="19509" name="Group 57"/>
          <p:cNvGrpSpPr>
            <a:grpSpLocks/>
          </p:cNvGrpSpPr>
          <p:nvPr/>
        </p:nvGrpSpPr>
        <p:grpSpPr bwMode="auto">
          <a:xfrm>
            <a:off x="4572000" y="5715000"/>
            <a:ext cx="609600" cy="838200"/>
            <a:chOff x="1680" y="2112"/>
            <a:chExt cx="384" cy="528"/>
          </a:xfrm>
        </p:grpSpPr>
        <p:sp>
          <p:nvSpPr>
            <p:cNvPr id="373818" name="Line 58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3819" name="Text Box 59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80975" y="228600"/>
            <a:ext cx="8963025" cy="18288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latin typeface="Arial" charset="0"/>
              </a:rPr>
              <a:t>CSC212 </a:t>
            </a:r>
            <a:r>
              <a:rPr lang="en-US" dirty="0" smtClean="0">
                <a:latin typeface="Arial" charset="0"/>
              </a:rPr>
              <a:t>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Data Structure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- </a:t>
            </a:r>
            <a:r>
              <a:rPr lang="en-US" sz="3200" dirty="0" smtClean="0">
                <a:latin typeface="Arial" charset="0"/>
              </a:rPr>
              <a:t>Section EF</a:t>
            </a:r>
            <a:r>
              <a:rPr lang="en-US" dirty="0" smtClean="0"/>
              <a:t> </a:t>
            </a:r>
          </a:p>
        </p:txBody>
      </p:sp>
      <p:sp>
        <p:nvSpPr>
          <p:cNvPr id="8806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819400"/>
            <a:ext cx="7162800" cy="3200400"/>
          </a:xfrm>
        </p:spPr>
        <p:txBody>
          <a:bodyPr/>
          <a:lstStyle/>
          <a:p>
            <a:r>
              <a:rPr lang="en-US" sz="2800" dirty="0" smtClean="0"/>
              <a:t>Lecture 22</a:t>
            </a:r>
          </a:p>
          <a:p>
            <a:r>
              <a:rPr lang="en-US" dirty="0" smtClean="0"/>
              <a:t>Recursive Sorting, </a:t>
            </a:r>
            <a:r>
              <a:rPr lang="en-US" dirty="0" err="1" smtClean="0"/>
              <a:t>Heapsort</a:t>
            </a:r>
            <a:r>
              <a:rPr lang="en-US" dirty="0" smtClean="0"/>
              <a:t> &amp; </a:t>
            </a:r>
          </a:p>
          <a:p>
            <a:r>
              <a:rPr lang="en-US" dirty="0" smtClean="0"/>
              <a:t>STL </a:t>
            </a:r>
            <a:r>
              <a:rPr lang="en-US" dirty="0" err="1" smtClean="0"/>
              <a:t>Quicksort</a:t>
            </a:r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Instructor:  Zhigang Zhu</a:t>
            </a:r>
          </a:p>
          <a:p>
            <a:r>
              <a:rPr lang="en-US" sz="2400" dirty="0" smtClean="0"/>
              <a:t>Department of Computer Science </a:t>
            </a:r>
          </a:p>
          <a:p>
            <a:r>
              <a:rPr lang="en-US" sz="2400" dirty="0" smtClean="0"/>
              <a:t>City College of New York</a:t>
            </a:r>
          </a:p>
        </p:txBody>
      </p:sp>
      <p:pic>
        <p:nvPicPr>
          <p:cNvPr id="2052" name="Picture 1028" descr="cs-ti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3763" y="327025"/>
            <a:ext cx="43703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7806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Mergesort - merge</a:t>
            </a:r>
          </a:p>
        </p:txBody>
      </p:sp>
      <p:graphicFrame>
        <p:nvGraphicFramePr>
          <p:cNvPr id="374787" name="Group 3"/>
          <p:cNvGraphicFramePr>
            <a:graphicFrameLocks noGrp="1"/>
          </p:cNvGraphicFramePr>
          <p:nvPr/>
        </p:nvGraphicFramePr>
        <p:xfrm>
          <a:off x="2667000" y="22098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4799" name="Group 15"/>
          <p:cNvGraphicFramePr>
            <a:graphicFrameLocks noGrp="1"/>
          </p:cNvGraphicFramePr>
          <p:nvPr/>
        </p:nvGraphicFramePr>
        <p:xfrm>
          <a:off x="4953000" y="22098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4811" name="Group 27"/>
          <p:cNvGraphicFramePr>
            <a:graphicFrameLocks noGrp="1"/>
          </p:cNvGraphicFramePr>
          <p:nvPr/>
        </p:nvGraphicFramePr>
        <p:xfrm>
          <a:off x="2819400" y="44958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4831" name="Text Box 47"/>
          <p:cNvSpPr txBox="1">
            <a:spLocks noChangeArrowheads="1"/>
          </p:cNvSpPr>
          <p:nvPr/>
        </p:nvSpPr>
        <p:spPr bwMode="auto">
          <a:xfrm>
            <a:off x="1295400" y="22860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data</a:t>
            </a:r>
          </a:p>
        </p:txBody>
      </p:sp>
      <p:sp>
        <p:nvSpPr>
          <p:cNvPr id="374832" name="Text Box 48"/>
          <p:cNvSpPr txBox="1">
            <a:spLocks noChangeArrowheads="1"/>
          </p:cNvSpPr>
          <p:nvPr/>
        </p:nvSpPr>
        <p:spPr bwMode="auto">
          <a:xfrm>
            <a:off x="1116013" y="4464050"/>
            <a:ext cx="1143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</a:t>
            </a:r>
          </a:p>
        </p:txBody>
      </p:sp>
      <p:sp>
        <p:nvSpPr>
          <p:cNvPr id="374833" name="Text Box 49"/>
          <p:cNvSpPr txBox="1">
            <a:spLocks noChangeArrowheads="1"/>
          </p:cNvSpPr>
          <p:nvPr/>
        </p:nvSpPr>
        <p:spPr bwMode="auto">
          <a:xfrm>
            <a:off x="2667000" y="2819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[1]   [2]   [3]   [4]   [5]   [6]   [7]</a:t>
            </a:r>
          </a:p>
        </p:txBody>
      </p:sp>
      <p:sp>
        <p:nvSpPr>
          <p:cNvPr id="374834" name="Text Box 50"/>
          <p:cNvSpPr txBox="1">
            <a:spLocks noChangeArrowheads="1"/>
          </p:cNvSpPr>
          <p:nvPr/>
        </p:nvSpPr>
        <p:spPr bwMode="auto">
          <a:xfrm>
            <a:off x="2819400" y="5105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[1]   [2]   [3]   [4]   [5]   [6]   [7]</a:t>
            </a:r>
          </a:p>
        </p:txBody>
      </p:sp>
      <p:grpSp>
        <p:nvGrpSpPr>
          <p:cNvPr id="20531" name="Group 51"/>
          <p:cNvGrpSpPr>
            <a:grpSpLocks/>
          </p:cNvGrpSpPr>
          <p:nvPr/>
        </p:nvGrpSpPr>
        <p:grpSpPr bwMode="auto">
          <a:xfrm>
            <a:off x="3810000" y="3429000"/>
            <a:ext cx="609600" cy="838200"/>
            <a:chOff x="1680" y="2112"/>
            <a:chExt cx="384" cy="528"/>
          </a:xfrm>
        </p:grpSpPr>
        <p:sp>
          <p:nvSpPr>
            <p:cNvPr id="374836" name="Line 52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4837" name="Text Box 53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c1</a:t>
              </a:r>
            </a:p>
          </p:txBody>
        </p:sp>
      </p:grpSp>
      <p:grpSp>
        <p:nvGrpSpPr>
          <p:cNvPr id="20532" name="Group 54"/>
          <p:cNvGrpSpPr>
            <a:grpSpLocks/>
          </p:cNvGrpSpPr>
          <p:nvPr/>
        </p:nvGrpSpPr>
        <p:grpSpPr bwMode="auto">
          <a:xfrm>
            <a:off x="6096000" y="3352800"/>
            <a:ext cx="609600" cy="838200"/>
            <a:chOff x="1680" y="2112"/>
            <a:chExt cx="384" cy="528"/>
          </a:xfrm>
        </p:grpSpPr>
        <p:sp>
          <p:nvSpPr>
            <p:cNvPr id="374839" name="Line 55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4840" name="Text Box 56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c2</a:t>
              </a:r>
            </a:p>
          </p:txBody>
        </p:sp>
      </p:grpSp>
      <p:grpSp>
        <p:nvGrpSpPr>
          <p:cNvPr id="20533" name="Group 57"/>
          <p:cNvGrpSpPr>
            <a:grpSpLocks/>
          </p:cNvGrpSpPr>
          <p:nvPr/>
        </p:nvGrpSpPr>
        <p:grpSpPr bwMode="auto">
          <a:xfrm>
            <a:off x="5105400" y="5715000"/>
            <a:ext cx="609600" cy="838200"/>
            <a:chOff x="1680" y="2112"/>
            <a:chExt cx="384" cy="528"/>
          </a:xfrm>
        </p:grpSpPr>
        <p:sp>
          <p:nvSpPr>
            <p:cNvPr id="374842" name="Line 58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4843" name="Text Box 59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Mergesort - merge</a:t>
            </a:r>
          </a:p>
        </p:txBody>
      </p:sp>
      <p:graphicFrame>
        <p:nvGraphicFramePr>
          <p:cNvPr id="375811" name="Group 3"/>
          <p:cNvGraphicFramePr>
            <a:graphicFrameLocks noGrp="1"/>
          </p:cNvGraphicFramePr>
          <p:nvPr/>
        </p:nvGraphicFramePr>
        <p:xfrm>
          <a:off x="2667000" y="22098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5823" name="Group 15"/>
          <p:cNvGraphicFramePr>
            <a:graphicFrameLocks noGrp="1"/>
          </p:cNvGraphicFramePr>
          <p:nvPr/>
        </p:nvGraphicFramePr>
        <p:xfrm>
          <a:off x="4953000" y="22098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5835" name="Group 27"/>
          <p:cNvGraphicFramePr>
            <a:graphicFrameLocks noGrp="1"/>
          </p:cNvGraphicFramePr>
          <p:nvPr/>
        </p:nvGraphicFramePr>
        <p:xfrm>
          <a:off x="2819400" y="44958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5855" name="Text Box 47"/>
          <p:cNvSpPr txBox="1">
            <a:spLocks noChangeArrowheads="1"/>
          </p:cNvSpPr>
          <p:nvPr/>
        </p:nvSpPr>
        <p:spPr bwMode="auto">
          <a:xfrm>
            <a:off x="1295400" y="22860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data</a:t>
            </a:r>
          </a:p>
        </p:txBody>
      </p:sp>
      <p:sp>
        <p:nvSpPr>
          <p:cNvPr id="375856" name="Text Box 48"/>
          <p:cNvSpPr txBox="1">
            <a:spLocks noChangeArrowheads="1"/>
          </p:cNvSpPr>
          <p:nvPr/>
        </p:nvSpPr>
        <p:spPr bwMode="auto">
          <a:xfrm>
            <a:off x="1116013" y="4464050"/>
            <a:ext cx="1143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</a:t>
            </a:r>
          </a:p>
        </p:txBody>
      </p:sp>
      <p:sp>
        <p:nvSpPr>
          <p:cNvPr id="375857" name="Text Box 49"/>
          <p:cNvSpPr txBox="1">
            <a:spLocks noChangeArrowheads="1"/>
          </p:cNvSpPr>
          <p:nvPr/>
        </p:nvSpPr>
        <p:spPr bwMode="auto">
          <a:xfrm>
            <a:off x="2667000" y="2819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[1]   [2]   [3]   [4]   [5]   [6]   [7]</a:t>
            </a:r>
          </a:p>
        </p:txBody>
      </p:sp>
      <p:sp>
        <p:nvSpPr>
          <p:cNvPr id="375858" name="Text Box 50"/>
          <p:cNvSpPr txBox="1">
            <a:spLocks noChangeArrowheads="1"/>
          </p:cNvSpPr>
          <p:nvPr/>
        </p:nvSpPr>
        <p:spPr bwMode="auto">
          <a:xfrm>
            <a:off x="2819400" y="5105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[1]   [2]   [3]   [4]   [5]   [6]   [7]</a:t>
            </a:r>
          </a:p>
        </p:txBody>
      </p:sp>
      <p:grpSp>
        <p:nvGrpSpPr>
          <p:cNvPr id="21555" name="Group 51"/>
          <p:cNvGrpSpPr>
            <a:grpSpLocks/>
          </p:cNvGrpSpPr>
          <p:nvPr/>
        </p:nvGrpSpPr>
        <p:grpSpPr bwMode="auto">
          <a:xfrm>
            <a:off x="3810000" y="3429000"/>
            <a:ext cx="609600" cy="838200"/>
            <a:chOff x="1680" y="2112"/>
            <a:chExt cx="384" cy="528"/>
          </a:xfrm>
        </p:grpSpPr>
        <p:sp>
          <p:nvSpPr>
            <p:cNvPr id="375860" name="Line 52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5861" name="Text Box 53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c1</a:t>
              </a:r>
            </a:p>
          </p:txBody>
        </p:sp>
      </p:grpSp>
      <p:grpSp>
        <p:nvGrpSpPr>
          <p:cNvPr id="21556" name="Group 54"/>
          <p:cNvGrpSpPr>
            <a:grpSpLocks/>
          </p:cNvGrpSpPr>
          <p:nvPr/>
        </p:nvGrpSpPr>
        <p:grpSpPr bwMode="auto">
          <a:xfrm>
            <a:off x="6705600" y="3352800"/>
            <a:ext cx="609600" cy="838200"/>
            <a:chOff x="1680" y="2112"/>
            <a:chExt cx="384" cy="528"/>
          </a:xfrm>
        </p:grpSpPr>
        <p:sp>
          <p:nvSpPr>
            <p:cNvPr id="375863" name="Line 55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5864" name="Text Box 56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c2</a:t>
              </a:r>
            </a:p>
          </p:txBody>
        </p:sp>
      </p:grpSp>
      <p:grpSp>
        <p:nvGrpSpPr>
          <p:cNvPr id="21557" name="Group 57"/>
          <p:cNvGrpSpPr>
            <a:grpSpLocks/>
          </p:cNvGrpSpPr>
          <p:nvPr/>
        </p:nvGrpSpPr>
        <p:grpSpPr bwMode="auto">
          <a:xfrm>
            <a:off x="5715000" y="5715000"/>
            <a:ext cx="609600" cy="838200"/>
            <a:chOff x="1680" y="2112"/>
            <a:chExt cx="384" cy="528"/>
          </a:xfrm>
        </p:grpSpPr>
        <p:sp>
          <p:nvSpPr>
            <p:cNvPr id="375866" name="Line 58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5867" name="Text Box 59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Mergesort - merge</a:t>
            </a:r>
          </a:p>
        </p:txBody>
      </p:sp>
      <p:graphicFrame>
        <p:nvGraphicFramePr>
          <p:cNvPr id="376835" name="Group 3"/>
          <p:cNvGraphicFramePr>
            <a:graphicFrameLocks noGrp="1"/>
          </p:cNvGraphicFramePr>
          <p:nvPr/>
        </p:nvGraphicFramePr>
        <p:xfrm>
          <a:off x="2667000" y="22098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6847" name="Group 15"/>
          <p:cNvGraphicFramePr>
            <a:graphicFrameLocks noGrp="1"/>
          </p:cNvGraphicFramePr>
          <p:nvPr/>
        </p:nvGraphicFramePr>
        <p:xfrm>
          <a:off x="4953000" y="22098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6859" name="Group 27"/>
          <p:cNvGraphicFramePr>
            <a:graphicFrameLocks noGrp="1"/>
          </p:cNvGraphicFramePr>
          <p:nvPr/>
        </p:nvGraphicFramePr>
        <p:xfrm>
          <a:off x="2819400" y="44958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6879" name="Text Box 47"/>
          <p:cNvSpPr txBox="1">
            <a:spLocks noChangeArrowheads="1"/>
          </p:cNvSpPr>
          <p:nvPr/>
        </p:nvSpPr>
        <p:spPr bwMode="auto">
          <a:xfrm>
            <a:off x="1295400" y="22860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data</a:t>
            </a:r>
          </a:p>
        </p:txBody>
      </p:sp>
      <p:sp>
        <p:nvSpPr>
          <p:cNvPr id="376880" name="Text Box 48"/>
          <p:cNvSpPr txBox="1">
            <a:spLocks noChangeArrowheads="1"/>
          </p:cNvSpPr>
          <p:nvPr/>
        </p:nvSpPr>
        <p:spPr bwMode="auto">
          <a:xfrm>
            <a:off x="1116013" y="4464050"/>
            <a:ext cx="1143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</a:t>
            </a:r>
          </a:p>
        </p:txBody>
      </p:sp>
      <p:sp>
        <p:nvSpPr>
          <p:cNvPr id="376881" name="Text Box 49"/>
          <p:cNvSpPr txBox="1">
            <a:spLocks noChangeArrowheads="1"/>
          </p:cNvSpPr>
          <p:nvPr/>
        </p:nvSpPr>
        <p:spPr bwMode="auto">
          <a:xfrm>
            <a:off x="2667000" y="2819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[1]   [2]   [3]   [4]   [5]   [6]   [7]</a:t>
            </a:r>
          </a:p>
        </p:txBody>
      </p:sp>
      <p:sp>
        <p:nvSpPr>
          <p:cNvPr id="376882" name="Text Box 50"/>
          <p:cNvSpPr txBox="1">
            <a:spLocks noChangeArrowheads="1"/>
          </p:cNvSpPr>
          <p:nvPr/>
        </p:nvSpPr>
        <p:spPr bwMode="auto">
          <a:xfrm>
            <a:off x="2819400" y="5105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[1]   [2]   [3]   [4]   [5]   [6]   [7]</a:t>
            </a:r>
          </a:p>
        </p:txBody>
      </p:sp>
      <p:grpSp>
        <p:nvGrpSpPr>
          <p:cNvPr id="22579" name="Group 51"/>
          <p:cNvGrpSpPr>
            <a:grpSpLocks/>
          </p:cNvGrpSpPr>
          <p:nvPr/>
        </p:nvGrpSpPr>
        <p:grpSpPr bwMode="auto">
          <a:xfrm>
            <a:off x="4419600" y="3429000"/>
            <a:ext cx="609600" cy="838200"/>
            <a:chOff x="1680" y="2112"/>
            <a:chExt cx="384" cy="528"/>
          </a:xfrm>
        </p:grpSpPr>
        <p:sp>
          <p:nvSpPr>
            <p:cNvPr id="376884" name="Line 52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6885" name="Text Box 53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c1</a:t>
              </a:r>
            </a:p>
          </p:txBody>
        </p:sp>
      </p:grpSp>
      <p:grpSp>
        <p:nvGrpSpPr>
          <p:cNvPr id="22580" name="Group 54"/>
          <p:cNvGrpSpPr>
            <a:grpSpLocks/>
          </p:cNvGrpSpPr>
          <p:nvPr/>
        </p:nvGrpSpPr>
        <p:grpSpPr bwMode="auto">
          <a:xfrm>
            <a:off x="6705600" y="3352800"/>
            <a:ext cx="609600" cy="838200"/>
            <a:chOff x="1680" y="2112"/>
            <a:chExt cx="384" cy="528"/>
          </a:xfrm>
        </p:grpSpPr>
        <p:sp>
          <p:nvSpPr>
            <p:cNvPr id="376887" name="Line 55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6888" name="Text Box 56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c2</a:t>
              </a:r>
            </a:p>
          </p:txBody>
        </p:sp>
      </p:grpSp>
      <p:grpSp>
        <p:nvGrpSpPr>
          <p:cNvPr id="22581" name="Group 57"/>
          <p:cNvGrpSpPr>
            <a:grpSpLocks/>
          </p:cNvGrpSpPr>
          <p:nvPr/>
        </p:nvGrpSpPr>
        <p:grpSpPr bwMode="auto">
          <a:xfrm>
            <a:off x="6324600" y="5638800"/>
            <a:ext cx="609600" cy="838200"/>
            <a:chOff x="1680" y="2112"/>
            <a:chExt cx="384" cy="528"/>
          </a:xfrm>
        </p:grpSpPr>
        <p:sp>
          <p:nvSpPr>
            <p:cNvPr id="376890" name="Line 58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6891" name="Text Box 59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Mergesort - merge</a:t>
            </a:r>
          </a:p>
        </p:txBody>
      </p:sp>
      <p:graphicFrame>
        <p:nvGraphicFramePr>
          <p:cNvPr id="377859" name="Group 3"/>
          <p:cNvGraphicFramePr>
            <a:graphicFrameLocks noGrp="1"/>
          </p:cNvGraphicFramePr>
          <p:nvPr/>
        </p:nvGraphicFramePr>
        <p:xfrm>
          <a:off x="2667000" y="22098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7871" name="Group 15"/>
          <p:cNvGraphicFramePr>
            <a:graphicFrameLocks noGrp="1"/>
          </p:cNvGraphicFramePr>
          <p:nvPr/>
        </p:nvGraphicFramePr>
        <p:xfrm>
          <a:off x="4953000" y="22098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7883" name="Group 27"/>
          <p:cNvGraphicFramePr>
            <a:graphicFrameLocks noGrp="1"/>
          </p:cNvGraphicFramePr>
          <p:nvPr/>
        </p:nvGraphicFramePr>
        <p:xfrm>
          <a:off x="2819400" y="44958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7903" name="Text Box 47"/>
          <p:cNvSpPr txBox="1">
            <a:spLocks noChangeArrowheads="1"/>
          </p:cNvSpPr>
          <p:nvPr/>
        </p:nvSpPr>
        <p:spPr bwMode="auto">
          <a:xfrm>
            <a:off x="1295400" y="22860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data</a:t>
            </a:r>
          </a:p>
        </p:txBody>
      </p:sp>
      <p:sp>
        <p:nvSpPr>
          <p:cNvPr id="377904" name="Text Box 48"/>
          <p:cNvSpPr txBox="1">
            <a:spLocks noChangeArrowheads="1"/>
          </p:cNvSpPr>
          <p:nvPr/>
        </p:nvSpPr>
        <p:spPr bwMode="auto">
          <a:xfrm>
            <a:off x="1116013" y="4464050"/>
            <a:ext cx="1143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</a:t>
            </a:r>
          </a:p>
        </p:txBody>
      </p:sp>
      <p:sp>
        <p:nvSpPr>
          <p:cNvPr id="377905" name="Text Box 49"/>
          <p:cNvSpPr txBox="1">
            <a:spLocks noChangeArrowheads="1"/>
          </p:cNvSpPr>
          <p:nvPr/>
        </p:nvSpPr>
        <p:spPr bwMode="auto">
          <a:xfrm>
            <a:off x="2667000" y="2819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[1]   [2]   [3]   [4]   [5]   [6]   [7]</a:t>
            </a:r>
          </a:p>
        </p:txBody>
      </p:sp>
      <p:sp>
        <p:nvSpPr>
          <p:cNvPr id="377906" name="Text Box 50"/>
          <p:cNvSpPr txBox="1">
            <a:spLocks noChangeArrowheads="1"/>
          </p:cNvSpPr>
          <p:nvPr/>
        </p:nvSpPr>
        <p:spPr bwMode="auto">
          <a:xfrm>
            <a:off x="2819400" y="5105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[1]   [2]   [3]   [4]   [5]   [6]   [7]</a:t>
            </a:r>
          </a:p>
        </p:txBody>
      </p:sp>
      <p:grpSp>
        <p:nvGrpSpPr>
          <p:cNvPr id="23603" name="Group 51"/>
          <p:cNvGrpSpPr>
            <a:grpSpLocks/>
          </p:cNvGrpSpPr>
          <p:nvPr/>
        </p:nvGrpSpPr>
        <p:grpSpPr bwMode="auto">
          <a:xfrm>
            <a:off x="4648200" y="3352800"/>
            <a:ext cx="609600" cy="838200"/>
            <a:chOff x="1680" y="2112"/>
            <a:chExt cx="384" cy="528"/>
          </a:xfrm>
        </p:grpSpPr>
        <p:sp>
          <p:nvSpPr>
            <p:cNvPr id="377908" name="Line 52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7909" name="Text Box 53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c1</a:t>
              </a:r>
            </a:p>
          </p:txBody>
        </p:sp>
      </p:grpSp>
      <p:grpSp>
        <p:nvGrpSpPr>
          <p:cNvPr id="23604" name="Group 54"/>
          <p:cNvGrpSpPr>
            <a:grpSpLocks/>
          </p:cNvGrpSpPr>
          <p:nvPr/>
        </p:nvGrpSpPr>
        <p:grpSpPr bwMode="auto">
          <a:xfrm>
            <a:off x="6705600" y="3352800"/>
            <a:ext cx="609600" cy="838200"/>
            <a:chOff x="1680" y="2112"/>
            <a:chExt cx="384" cy="528"/>
          </a:xfrm>
        </p:grpSpPr>
        <p:sp>
          <p:nvSpPr>
            <p:cNvPr id="377911" name="Line 55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7912" name="Text Box 56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c2</a:t>
              </a:r>
            </a:p>
          </p:txBody>
        </p:sp>
      </p:grpSp>
      <p:grpSp>
        <p:nvGrpSpPr>
          <p:cNvPr id="23605" name="Group 57"/>
          <p:cNvGrpSpPr>
            <a:grpSpLocks/>
          </p:cNvGrpSpPr>
          <p:nvPr/>
        </p:nvGrpSpPr>
        <p:grpSpPr bwMode="auto">
          <a:xfrm>
            <a:off x="6858000" y="5638800"/>
            <a:ext cx="609600" cy="838200"/>
            <a:chOff x="1680" y="2112"/>
            <a:chExt cx="384" cy="528"/>
          </a:xfrm>
        </p:grpSpPr>
        <p:sp>
          <p:nvSpPr>
            <p:cNvPr id="377914" name="Line 58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7915" name="Text Box 59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Mergesort - merge</a:t>
            </a:r>
          </a:p>
        </p:txBody>
      </p:sp>
      <p:graphicFrame>
        <p:nvGraphicFramePr>
          <p:cNvPr id="378883" name="Group 3"/>
          <p:cNvGraphicFramePr>
            <a:graphicFrameLocks noGrp="1"/>
          </p:cNvGraphicFramePr>
          <p:nvPr/>
        </p:nvGraphicFramePr>
        <p:xfrm>
          <a:off x="2667000" y="22098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8895" name="Group 15"/>
          <p:cNvGraphicFramePr>
            <a:graphicFrameLocks noGrp="1"/>
          </p:cNvGraphicFramePr>
          <p:nvPr/>
        </p:nvGraphicFramePr>
        <p:xfrm>
          <a:off x="4953000" y="22098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8907" name="Group 27"/>
          <p:cNvGraphicFramePr>
            <a:graphicFrameLocks noGrp="1"/>
          </p:cNvGraphicFramePr>
          <p:nvPr/>
        </p:nvGraphicFramePr>
        <p:xfrm>
          <a:off x="2819400" y="44958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8927" name="Text Box 47"/>
          <p:cNvSpPr txBox="1">
            <a:spLocks noChangeArrowheads="1"/>
          </p:cNvSpPr>
          <p:nvPr/>
        </p:nvSpPr>
        <p:spPr bwMode="auto">
          <a:xfrm>
            <a:off x="1295400" y="22860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data</a:t>
            </a:r>
          </a:p>
        </p:txBody>
      </p:sp>
      <p:sp>
        <p:nvSpPr>
          <p:cNvPr id="378928" name="Text Box 48"/>
          <p:cNvSpPr txBox="1">
            <a:spLocks noChangeArrowheads="1"/>
          </p:cNvSpPr>
          <p:nvPr/>
        </p:nvSpPr>
        <p:spPr bwMode="auto">
          <a:xfrm>
            <a:off x="1116013" y="4464050"/>
            <a:ext cx="1143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</a:t>
            </a:r>
          </a:p>
        </p:txBody>
      </p:sp>
      <p:sp>
        <p:nvSpPr>
          <p:cNvPr id="378929" name="Text Box 49"/>
          <p:cNvSpPr txBox="1">
            <a:spLocks noChangeArrowheads="1"/>
          </p:cNvSpPr>
          <p:nvPr/>
        </p:nvSpPr>
        <p:spPr bwMode="auto">
          <a:xfrm>
            <a:off x="2667000" y="2819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[1]   [2]   [3]   [4]   [5]   [6]   [7]</a:t>
            </a:r>
          </a:p>
        </p:txBody>
      </p:sp>
      <p:sp>
        <p:nvSpPr>
          <p:cNvPr id="378930" name="Text Box 50"/>
          <p:cNvSpPr txBox="1">
            <a:spLocks noChangeArrowheads="1"/>
          </p:cNvSpPr>
          <p:nvPr/>
        </p:nvSpPr>
        <p:spPr bwMode="auto">
          <a:xfrm>
            <a:off x="2819400" y="5105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[1]   [2]   [3]   [4]   [5]   [6]   [7]</a:t>
            </a:r>
          </a:p>
        </p:txBody>
      </p:sp>
      <p:grpSp>
        <p:nvGrpSpPr>
          <p:cNvPr id="24627" name="Group 51"/>
          <p:cNvGrpSpPr>
            <a:grpSpLocks/>
          </p:cNvGrpSpPr>
          <p:nvPr/>
        </p:nvGrpSpPr>
        <p:grpSpPr bwMode="auto">
          <a:xfrm>
            <a:off x="4648200" y="3352800"/>
            <a:ext cx="609600" cy="838200"/>
            <a:chOff x="1680" y="2112"/>
            <a:chExt cx="384" cy="528"/>
          </a:xfrm>
        </p:grpSpPr>
        <p:sp>
          <p:nvSpPr>
            <p:cNvPr id="378932" name="Line 52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8933" name="Text Box 53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c1</a:t>
              </a:r>
            </a:p>
          </p:txBody>
        </p:sp>
      </p:grpSp>
      <p:grpSp>
        <p:nvGrpSpPr>
          <p:cNvPr id="24628" name="Group 54"/>
          <p:cNvGrpSpPr>
            <a:grpSpLocks/>
          </p:cNvGrpSpPr>
          <p:nvPr/>
        </p:nvGrpSpPr>
        <p:grpSpPr bwMode="auto">
          <a:xfrm>
            <a:off x="7239000" y="3352800"/>
            <a:ext cx="609600" cy="838200"/>
            <a:chOff x="1680" y="2112"/>
            <a:chExt cx="384" cy="528"/>
          </a:xfrm>
        </p:grpSpPr>
        <p:sp>
          <p:nvSpPr>
            <p:cNvPr id="378935" name="Line 55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8936" name="Text Box 56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c2</a:t>
              </a:r>
            </a:p>
          </p:txBody>
        </p:sp>
      </p:grpSp>
      <p:grpSp>
        <p:nvGrpSpPr>
          <p:cNvPr id="24629" name="Group 57"/>
          <p:cNvGrpSpPr>
            <a:grpSpLocks/>
          </p:cNvGrpSpPr>
          <p:nvPr/>
        </p:nvGrpSpPr>
        <p:grpSpPr bwMode="auto">
          <a:xfrm>
            <a:off x="7543800" y="5562600"/>
            <a:ext cx="609600" cy="838200"/>
            <a:chOff x="1680" y="2112"/>
            <a:chExt cx="384" cy="528"/>
          </a:xfrm>
        </p:grpSpPr>
        <p:sp>
          <p:nvSpPr>
            <p:cNvPr id="378938" name="Line 58"/>
            <p:cNvSpPr>
              <a:spLocks noChangeShapeType="1"/>
            </p:cNvSpPr>
            <p:nvPr/>
          </p:nvSpPr>
          <p:spPr bwMode="auto">
            <a:xfrm flipV="1">
              <a:off x="1824" y="211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8939" name="Text Box 59"/>
            <p:cNvSpPr txBox="1">
              <a:spLocks noChangeArrowheads="1"/>
            </p:cNvSpPr>
            <p:nvPr/>
          </p:nvSpPr>
          <p:spPr bwMode="auto">
            <a:xfrm>
              <a:off x="1680" y="2352"/>
              <a:ext cx="38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Mergesort - merge</a:t>
            </a:r>
          </a:p>
        </p:txBody>
      </p:sp>
      <p:graphicFrame>
        <p:nvGraphicFramePr>
          <p:cNvPr id="379931" name="Group 27"/>
          <p:cNvGraphicFramePr>
            <a:graphicFrameLocks noGrp="1"/>
          </p:cNvGraphicFramePr>
          <p:nvPr/>
        </p:nvGraphicFramePr>
        <p:xfrm>
          <a:off x="2819400" y="44958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951" name="Text Box 47"/>
          <p:cNvSpPr txBox="1">
            <a:spLocks noChangeArrowheads="1"/>
          </p:cNvSpPr>
          <p:nvPr/>
        </p:nvSpPr>
        <p:spPr bwMode="auto">
          <a:xfrm>
            <a:off x="1295400" y="22860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data</a:t>
            </a:r>
          </a:p>
        </p:txBody>
      </p:sp>
      <p:sp>
        <p:nvSpPr>
          <p:cNvPr id="379952" name="Text Box 48"/>
          <p:cNvSpPr txBox="1">
            <a:spLocks noChangeArrowheads="1"/>
          </p:cNvSpPr>
          <p:nvPr/>
        </p:nvSpPr>
        <p:spPr bwMode="auto">
          <a:xfrm>
            <a:off x="1116013" y="4464050"/>
            <a:ext cx="1143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</a:t>
            </a:r>
          </a:p>
        </p:txBody>
      </p:sp>
      <p:sp>
        <p:nvSpPr>
          <p:cNvPr id="379953" name="Text Box 49"/>
          <p:cNvSpPr txBox="1">
            <a:spLocks noChangeArrowheads="1"/>
          </p:cNvSpPr>
          <p:nvPr/>
        </p:nvSpPr>
        <p:spPr bwMode="auto">
          <a:xfrm>
            <a:off x="2667000" y="2819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[1]   [2]   [3]   [4]   [5]   [6]   [7]</a:t>
            </a:r>
          </a:p>
        </p:txBody>
      </p:sp>
      <p:sp>
        <p:nvSpPr>
          <p:cNvPr id="379954" name="Text Box 50"/>
          <p:cNvSpPr txBox="1">
            <a:spLocks noChangeArrowheads="1"/>
          </p:cNvSpPr>
          <p:nvPr/>
        </p:nvSpPr>
        <p:spPr bwMode="auto">
          <a:xfrm>
            <a:off x="2819400" y="5105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[1]   [2]   [3]   [4]   [5]   [6]   [7]</a:t>
            </a:r>
          </a:p>
        </p:txBody>
      </p:sp>
      <p:graphicFrame>
        <p:nvGraphicFramePr>
          <p:cNvPr id="379964" name="Group 60"/>
          <p:cNvGraphicFramePr>
            <a:graphicFrameLocks noGrp="1"/>
          </p:cNvGraphicFramePr>
          <p:nvPr/>
        </p:nvGraphicFramePr>
        <p:xfrm>
          <a:off x="26670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984" name="AutoShape 80"/>
          <p:cNvSpPr>
            <a:spLocks noChangeArrowheads="1"/>
          </p:cNvSpPr>
          <p:nvPr/>
        </p:nvSpPr>
        <p:spPr bwMode="auto">
          <a:xfrm>
            <a:off x="4191000" y="3429000"/>
            <a:ext cx="1143000" cy="8382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Mergesort - merge</a:t>
            </a:r>
          </a:p>
        </p:txBody>
      </p:sp>
      <p:sp>
        <p:nvSpPr>
          <p:cNvPr id="380951" name="Text Box 23"/>
          <p:cNvSpPr txBox="1">
            <a:spLocks noChangeArrowheads="1"/>
          </p:cNvSpPr>
          <p:nvPr/>
        </p:nvSpPr>
        <p:spPr bwMode="auto">
          <a:xfrm>
            <a:off x="1295400" y="2286000"/>
            <a:ext cx="838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data</a:t>
            </a:r>
          </a:p>
        </p:txBody>
      </p:sp>
      <p:sp>
        <p:nvSpPr>
          <p:cNvPr id="380953" name="Text Box 25"/>
          <p:cNvSpPr txBox="1">
            <a:spLocks noChangeArrowheads="1"/>
          </p:cNvSpPr>
          <p:nvPr/>
        </p:nvSpPr>
        <p:spPr bwMode="auto">
          <a:xfrm>
            <a:off x="2667000" y="28194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[1]   [2]   [3]   [4]   [5]   [6]   [7]</a:t>
            </a:r>
          </a:p>
        </p:txBody>
      </p:sp>
      <p:graphicFrame>
        <p:nvGraphicFramePr>
          <p:cNvPr id="380955" name="Group 27"/>
          <p:cNvGraphicFramePr>
            <a:graphicFrameLocks noGrp="1"/>
          </p:cNvGraphicFramePr>
          <p:nvPr/>
        </p:nvGraphicFramePr>
        <p:xfrm>
          <a:off x="26670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4800" y="211722"/>
            <a:ext cx="853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</a:rPr>
              <a:t>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</a:rPr>
              <a:t>   void merge(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effectLst/>
                <a:latin typeface="Arial Unicode MS" pitchFamily="34" charset="-128"/>
              </a:rPr>
              <a:t>int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</a:rPr>
              <a:t> data[ ],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effectLst/>
                <a:latin typeface="Arial Unicode MS" pitchFamily="34" charset="-128"/>
              </a:rPr>
              <a:t>size_t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</a:rPr>
              <a:t> n1,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effectLst/>
                <a:latin typeface="Arial Unicode MS" pitchFamily="34" charset="-128"/>
              </a:rPr>
              <a:t>size_t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</a:rPr>
              <a:t> n2) 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</a:rPr>
              <a:t>   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</a:rPr>
              <a:t> // Precondition: The first n1 elements of data are sorted, and the </a:t>
            </a:r>
            <a:br>
              <a:rPr kumimoji="0" lang="en-US" sz="180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</a:rPr>
            </a:br>
            <a:r>
              <a:rPr kumimoji="0" lang="en-US" sz="180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</a:rPr>
              <a:t>    // next n2 elements of data are sorted (from smallest to largest).</a:t>
            </a:r>
            <a:br>
              <a:rPr kumimoji="0" lang="en-US" sz="180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</a:rPr>
            </a:br>
            <a:r>
              <a:rPr kumimoji="0" lang="en-US" sz="180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</a:rPr>
              <a:t>    //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effectLst/>
                <a:latin typeface="Arial Unicode MS" pitchFamily="34" charset="-128"/>
              </a:rPr>
              <a:t>Postcondition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</a:rPr>
              <a:t>: The n1+n2 elements of data are now completely</a:t>
            </a:r>
            <a:r>
              <a:rPr lang="en-US" sz="1800" dirty="0">
                <a:effectLst/>
                <a:latin typeface="Arial Unicode MS" pitchFamily="34" charset="-128"/>
              </a:rPr>
              <a:t> 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effectLst/>
                <a:latin typeface="Arial Unicode MS" pitchFamily="34" charset="-128"/>
              </a:rPr>
              <a:t>sorted.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924800" y="381000"/>
            <a:ext cx="990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QUIZ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528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Mergesort – Time Analysis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worst-case  running time, the average-case  running time and the best-case running time for mergesort are all O(n log 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Mergesort – an Example</a:t>
            </a:r>
          </a:p>
        </p:txBody>
      </p:sp>
      <p:graphicFrame>
        <p:nvGraphicFramePr>
          <p:cNvPr id="419843" name="Group 3"/>
          <p:cNvGraphicFramePr>
            <a:graphicFrameLocks noGrp="1"/>
          </p:cNvGraphicFramePr>
          <p:nvPr/>
        </p:nvGraphicFramePr>
        <p:xfrm>
          <a:off x="28956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863" name="Group 23"/>
          <p:cNvGraphicFramePr>
            <a:graphicFrameLocks noGrp="1"/>
          </p:cNvGraphicFramePr>
          <p:nvPr/>
        </p:nvGraphicFramePr>
        <p:xfrm>
          <a:off x="2667000" y="28956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875" name="Group 35"/>
          <p:cNvGraphicFramePr>
            <a:graphicFrameLocks noGrp="1"/>
          </p:cNvGraphicFramePr>
          <p:nvPr/>
        </p:nvGraphicFramePr>
        <p:xfrm>
          <a:off x="5410200" y="28956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887" name="Group 47"/>
          <p:cNvGraphicFramePr>
            <a:graphicFrameLocks noGrp="1"/>
          </p:cNvGraphicFramePr>
          <p:nvPr/>
        </p:nvGraphicFramePr>
        <p:xfrm>
          <a:off x="2286000" y="35052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895" name="Group 55"/>
          <p:cNvGraphicFramePr>
            <a:graphicFrameLocks noGrp="1"/>
          </p:cNvGraphicFramePr>
          <p:nvPr/>
        </p:nvGraphicFramePr>
        <p:xfrm>
          <a:off x="3733800" y="35052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903" name="Group 63"/>
          <p:cNvGraphicFramePr>
            <a:graphicFrameLocks noGrp="1"/>
          </p:cNvGraphicFramePr>
          <p:nvPr/>
        </p:nvGraphicFramePr>
        <p:xfrm>
          <a:off x="5181600" y="35052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911" name="Group 71"/>
          <p:cNvGraphicFramePr>
            <a:graphicFrameLocks noGrp="1"/>
          </p:cNvGraphicFramePr>
          <p:nvPr/>
        </p:nvGraphicFramePr>
        <p:xfrm>
          <a:off x="6705600" y="35052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919" name="Group 79"/>
          <p:cNvGraphicFramePr>
            <a:graphicFrameLocks noGrp="1"/>
          </p:cNvGraphicFramePr>
          <p:nvPr/>
        </p:nvGraphicFramePr>
        <p:xfrm>
          <a:off x="2286000" y="48768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927" name="Group 87"/>
          <p:cNvGraphicFramePr>
            <a:graphicFrameLocks noGrp="1"/>
          </p:cNvGraphicFramePr>
          <p:nvPr/>
        </p:nvGraphicFramePr>
        <p:xfrm>
          <a:off x="3733800" y="48768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935" name="Group 95"/>
          <p:cNvGraphicFramePr>
            <a:graphicFrameLocks noGrp="1"/>
          </p:cNvGraphicFramePr>
          <p:nvPr/>
        </p:nvGraphicFramePr>
        <p:xfrm>
          <a:off x="5181600" y="48768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943" name="Group 103"/>
          <p:cNvGraphicFramePr>
            <a:graphicFrameLocks noGrp="1"/>
          </p:cNvGraphicFramePr>
          <p:nvPr/>
        </p:nvGraphicFramePr>
        <p:xfrm>
          <a:off x="6705600" y="4876800"/>
          <a:ext cx="1143000" cy="518159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9951" name="Text Box 111"/>
          <p:cNvSpPr txBox="1">
            <a:spLocks noChangeArrowheads="1"/>
          </p:cNvSpPr>
          <p:nvPr/>
        </p:nvSpPr>
        <p:spPr bwMode="auto">
          <a:xfrm>
            <a:off x="2209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419952" name="Text Box 112"/>
          <p:cNvSpPr txBox="1">
            <a:spLocks noChangeArrowheads="1"/>
          </p:cNvSpPr>
          <p:nvPr/>
        </p:nvSpPr>
        <p:spPr bwMode="auto">
          <a:xfrm>
            <a:off x="2971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419953" name="Text Box 113"/>
          <p:cNvSpPr txBox="1">
            <a:spLocks noChangeArrowheads="1"/>
          </p:cNvSpPr>
          <p:nvPr/>
        </p:nvSpPr>
        <p:spPr bwMode="auto">
          <a:xfrm>
            <a:off x="3733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419954" name="Text Box 114"/>
          <p:cNvSpPr txBox="1">
            <a:spLocks noChangeArrowheads="1"/>
          </p:cNvSpPr>
          <p:nvPr/>
        </p:nvSpPr>
        <p:spPr bwMode="auto">
          <a:xfrm>
            <a:off x="4495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419955" name="Text Box 115"/>
          <p:cNvSpPr txBox="1">
            <a:spLocks noChangeArrowheads="1"/>
          </p:cNvSpPr>
          <p:nvPr/>
        </p:nvSpPr>
        <p:spPr bwMode="auto">
          <a:xfrm>
            <a:off x="5257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419956" name="Text Box 116"/>
          <p:cNvSpPr txBox="1">
            <a:spLocks noChangeArrowheads="1"/>
          </p:cNvSpPr>
          <p:nvPr/>
        </p:nvSpPr>
        <p:spPr bwMode="auto">
          <a:xfrm>
            <a:off x="6019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19957" name="Text Box 117"/>
          <p:cNvSpPr txBox="1">
            <a:spLocks noChangeArrowheads="1"/>
          </p:cNvSpPr>
          <p:nvPr/>
        </p:nvSpPr>
        <p:spPr bwMode="auto">
          <a:xfrm>
            <a:off x="6781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18</a:t>
            </a:r>
          </a:p>
        </p:txBody>
      </p:sp>
      <p:sp>
        <p:nvSpPr>
          <p:cNvPr id="419958" name="Text Box 118"/>
          <p:cNvSpPr txBox="1">
            <a:spLocks noChangeArrowheads="1"/>
          </p:cNvSpPr>
          <p:nvPr/>
        </p:nvSpPr>
        <p:spPr bwMode="auto">
          <a:xfrm>
            <a:off x="7543800" y="4191000"/>
            <a:ext cx="609600" cy="4794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graphicFrame>
        <p:nvGraphicFramePr>
          <p:cNvPr id="419959" name="Group 119"/>
          <p:cNvGraphicFramePr>
            <a:graphicFrameLocks noGrp="1"/>
          </p:cNvGraphicFramePr>
          <p:nvPr/>
        </p:nvGraphicFramePr>
        <p:xfrm>
          <a:off x="2587625" y="5507038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971" name="Group 131"/>
          <p:cNvGraphicFramePr>
            <a:graphicFrameLocks noGrp="1"/>
          </p:cNvGraphicFramePr>
          <p:nvPr/>
        </p:nvGraphicFramePr>
        <p:xfrm>
          <a:off x="5330825" y="5507038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983" name="Group 143"/>
          <p:cNvGraphicFramePr>
            <a:graphicFrameLocks noGrp="1"/>
          </p:cNvGraphicFramePr>
          <p:nvPr/>
        </p:nvGraphicFramePr>
        <p:xfrm>
          <a:off x="2860675" y="6138863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003" name="Text Box 163"/>
          <p:cNvSpPr txBox="1">
            <a:spLocks noChangeArrowheads="1"/>
          </p:cNvSpPr>
          <p:nvPr/>
        </p:nvSpPr>
        <p:spPr bwMode="auto">
          <a:xfrm>
            <a:off x="1143000" y="28956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divide</a:t>
            </a:r>
          </a:p>
        </p:txBody>
      </p:sp>
      <p:sp>
        <p:nvSpPr>
          <p:cNvPr id="420004" name="Text Box 164"/>
          <p:cNvSpPr txBox="1">
            <a:spLocks noChangeArrowheads="1"/>
          </p:cNvSpPr>
          <p:nvPr/>
        </p:nvSpPr>
        <p:spPr bwMode="auto">
          <a:xfrm>
            <a:off x="1066800" y="35814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divide</a:t>
            </a:r>
          </a:p>
        </p:txBody>
      </p:sp>
      <p:sp>
        <p:nvSpPr>
          <p:cNvPr id="420005" name="Text Box 165"/>
          <p:cNvSpPr txBox="1">
            <a:spLocks noChangeArrowheads="1"/>
          </p:cNvSpPr>
          <p:nvPr/>
        </p:nvSpPr>
        <p:spPr bwMode="auto">
          <a:xfrm>
            <a:off x="1066800" y="41910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divide</a:t>
            </a:r>
          </a:p>
        </p:txBody>
      </p:sp>
      <p:sp>
        <p:nvSpPr>
          <p:cNvPr id="420006" name="Text Box 166"/>
          <p:cNvSpPr txBox="1">
            <a:spLocks noChangeArrowheads="1"/>
          </p:cNvSpPr>
          <p:nvPr/>
        </p:nvSpPr>
        <p:spPr bwMode="auto">
          <a:xfrm>
            <a:off x="1066800" y="48768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merge</a:t>
            </a:r>
          </a:p>
        </p:txBody>
      </p:sp>
      <p:sp>
        <p:nvSpPr>
          <p:cNvPr id="420007" name="Text Box 167"/>
          <p:cNvSpPr txBox="1">
            <a:spLocks noChangeArrowheads="1"/>
          </p:cNvSpPr>
          <p:nvPr/>
        </p:nvSpPr>
        <p:spPr bwMode="auto">
          <a:xfrm>
            <a:off x="1316038" y="5580063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merge</a:t>
            </a:r>
          </a:p>
        </p:txBody>
      </p:sp>
      <p:sp>
        <p:nvSpPr>
          <p:cNvPr id="420008" name="Text Box 168"/>
          <p:cNvSpPr txBox="1">
            <a:spLocks noChangeArrowheads="1"/>
          </p:cNvSpPr>
          <p:nvPr/>
        </p:nvSpPr>
        <p:spPr bwMode="auto">
          <a:xfrm>
            <a:off x="1676400" y="61722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merge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Topics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Recursive Sorting Algorithms</a:t>
            </a:r>
          </a:p>
          <a:p>
            <a:pPr lvl="1">
              <a:defRPr/>
            </a:pPr>
            <a:r>
              <a:rPr lang="en-US" smtClean="0"/>
              <a:t>Divide and Conquer technique</a:t>
            </a:r>
          </a:p>
          <a:p>
            <a:pPr>
              <a:defRPr/>
            </a:pPr>
            <a:r>
              <a:rPr lang="en-US" smtClean="0"/>
              <a:t>An O(NlogN) Sorting Alg. using a Heap</a:t>
            </a:r>
          </a:p>
          <a:p>
            <a:pPr lvl="1">
              <a:defRPr/>
            </a:pPr>
            <a:r>
              <a:rPr lang="en-US" smtClean="0"/>
              <a:t>making use of the heap properties</a:t>
            </a:r>
          </a:p>
          <a:p>
            <a:pPr>
              <a:defRPr/>
            </a:pPr>
            <a:r>
              <a:rPr lang="en-US" smtClean="0"/>
              <a:t>STL Sorting Functions</a:t>
            </a:r>
          </a:p>
          <a:p>
            <a:pPr lvl="1">
              <a:defRPr/>
            </a:pPr>
            <a:r>
              <a:rPr lang="en-US" smtClean="0"/>
              <a:t>C++ sort function</a:t>
            </a:r>
          </a:p>
          <a:p>
            <a:pPr lvl="1">
              <a:defRPr/>
            </a:pPr>
            <a:r>
              <a:rPr lang="en-US" smtClean="0"/>
              <a:t>Original C version of qsort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Mergesort – Time Analysis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smtClean="0"/>
              <a:t>At the top (0) level, 1 call to merge creates an array with n elements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At the 1</a:t>
            </a:r>
            <a:r>
              <a:rPr lang="en-US" sz="1800" baseline="30000" smtClean="0"/>
              <a:t>st</a:t>
            </a:r>
            <a:r>
              <a:rPr lang="en-US" sz="1800" smtClean="0"/>
              <a:t> level, 2 calls to merge creates 2 arrays, each with n/2 elements 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At the 2</a:t>
            </a:r>
            <a:r>
              <a:rPr lang="en-US" sz="1800" baseline="30000" smtClean="0"/>
              <a:t>nd</a:t>
            </a:r>
            <a:r>
              <a:rPr lang="en-US" sz="1800" smtClean="0"/>
              <a:t> level, 4 calls to merge creates 4 arrays, each with n/4 elements 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At the 3</a:t>
            </a:r>
            <a:r>
              <a:rPr lang="en-US" sz="1800" baseline="30000" smtClean="0"/>
              <a:t>rd</a:t>
            </a:r>
            <a:r>
              <a:rPr lang="en-US" sz="1800" smtClean="0"/>
              <a:t> level, 8 calls to merge creates 8 arrays, each with n/8 elements </a:t>
            </a:r>
          </a:p>
          <a:p>
            <a:pPr>
              <a:lnSpc>
                <a:spcPct val="90000"/>
              </a:lnSpc>
            </a:pPr>
            <a:endParaRPr lang="en-US" sz="1800" smtClean="0"/>
          </a:p>
          <a:p>
            <a:pPr>
              <a:lnSpc>
                <a:spcPct val="90000"/>
              </a:lnSpc>
            </a:pPr>
            <a:r>
              <a:rPr lang="en-US" sz="1800" smtClean="0"/>
              <a:t>At the </a:t>
            </a:r>
            <a:r>
              <a:rPr lang="en-US" sz="1800" i="1" smtClean="0"/>
              <a:t>d</a:t>
            </a:r>
            <a:r>
              <a:rPr lang="en-US" sz="1800" smtClean="0"/>
              <a:t>th level, 2</a:t>
            </a:r>
            <a:r>
              <a:rPr lang="en-US" sz="1800" i="1" baseline="30000" smtClean="0"/>
              <a:t>d</a:t>
            </a:r>
            <a:r>
              <a:rPr lang="en-US" sz="1800" smtClean="0"/>
              <a:t> calls to merge creates 2</a:t>
            </a:r>
            <a:r>
              <a:rPr lang="en-US" sz="1800" i="1" baseline="30000" smtClean="0"/>
              <a:t>d</a:t>
            </a:r>
            <a:r>
              <a:rPr lang="en-US" sz="1800" smtClean="0"/>
              <a:t> arrays, each with n/2</a:t>
            </a:r>
            <a:r>
              <a:rPr lang="en-US" sz="1800" i="1" baseline="30000" smtClean="0"/>
              <a:t>d</a:t>
            </a:r>
            <a:r>
              <a:rPr lang="en-US" sz="1800" smtClean="0"/>
              <a:t> elements </a:t>
            </a:r>
          </a:p>
          <a:p>
            <a:pPr>
              <a:lnSpc>
                <a:spcPct val="90000"/>
              </a:lnSpc>
            </a:pPr>
            <a:endParaRPr lang="en-US" sz="1800" smtClean="0"/>
          </a:p>
          <a:p>
            <a:pPr>
              <a:lnSpc>
                <a:spcPct val="90000"/>
              </a:lnSpc>
            </a:pPr>
            <a:r>
              <a:rPr lang="en-US" sz="1800" smtClean="0"/>
              <a:t>Each level does total work proportional to n  =&gt; c n, where c is a constant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Assume at the dth level, the size of the subarrays is n/2</a:t>
            </a:r>
            <a:r>
              <a:rPr lang="en-US" sz="1800" i="1" baseline="30000" smtClean="0"/>
              <a:t>d</a:t>
            </a:r>
            <a:r>
              <a:rPr lang="en-US" sz="1800" smtClean="0"/>
              <a:t> =1, which means all the work is done at this level, therefore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the number of levels d = log</a:t>
            </a:r>
            <a:r>
              <a:rPr lang="en-US" sz="1600" baseline="-25000" smtClean="0"/>
              <a:t>2</a:t>
            </a:r>
            <a:r>
              <a:rPr lang="en-US" sz="1600" smtClean="0"/>
              <a:t> n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The total cost of the mergesort is  c nd = c n log</a:t>
            </a:r>
            <a:r>
              <a:rPr lang="en-US" sz="1800" baseline="-25000" smtClean="0"/>
              <a:t>2</a:t>
            </a:r>
            <a:r>
              <a:rPr lang="en-US" sz="1800" smtClean="0"/>
              <a:t> n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therefore the Big-O is  O(n log</a:t>
            </a:r>
            <a:r>
              <a:rPr lang="en-US" sz="1600" baseline="-25000" smtClean="0"/>
              <a:t>2</a:t>
            </a:r>
            <a:r>
              <a:rPr lang="en-US" sz="1600" smtClean="0"/>
              <a:t> n)</a:t>
            </a:r>
          </a:p>
          <a:p>
            <a:pPr lvl="1">
              <a:lnSpc>
                <a:spcPct val="90000"/>
              </a:lnSpc>
            </a:pPr>
            <a:endParaRPr lang="en-US" sz="16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Heapsort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Heapsort – Why a Heap? (two properties)</a:t>
            </a:r>
          </a:p>
          <a:p>
            <a:pPr>
              <a:defRPr/>
            </a:pPr>
            <a:r>
              <a:rPr lang="en-US" smtClean="0"/>
              <a:t>Hepasort – How to?  (two steps)</a:t>
            </a:r>
          </a:p>
          <a:p>
            <a:pPr>
              <a:defRPr/>
            </a:pPr>
            <a:r>
              <a:rPr lang="en-US" smtClean="0"/>
              <a:t>Heapsort – How good? (time analysis)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Heap Definition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heap is a binary tree where the entries of the nodes can be compared with the </a:t>
            </a:r>
            <a:r>
              <a:rPr lang="en-US" i="1" smtClean="0"/>
              <a:t>less than</a:t>
            </a:r>
            <a:r>
              <a:rPr lang="en-US" smtClean="0"/>
              <a:t> operator of a strict weak ordering. </a:t>
            </a:r>
          </a:p>
          <a:p>
            <a:pPr>
              <a:defRPr/>
            </a:pPr>
            <a:r>
              <a:rPr lang="en-US" smtClean="0"/>
              <a:t>In addition, two rules are followed:</a:t>
            </a:r>
          </a:p>
          <a:p>
            <a:pPr lvl="1">
              <a:defRPr/>
            </a:pPr>
            <a:r>
              <a:rPr lang="en-US" smtClean="0"/>
              <a:t>The entry contained by the node is NEVER </a:t>
            </a:r>
            <a:r>
              <a:rPr lang="en-US" i="1" smtClean="0"/>
              <a:t>less than</a:t>
            </a:r>
            <a:r>
              <a:rPr lang="en-US" smtClean="0"/>
              <a:t> the entries of the node’s children</a:t>
            </a:r>
          </a:p>
          <a:p>
            <a:pPr lvl="1">
              <a:defRPr/>
            </a:pPr>
            <a:r>
              <a:rPr lang="en-US" smtClean="0"/>
              <a:t>The tree is a COMPLETE tree.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Why a Heap for Sorting?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Two properties</a:t>
            </a:r>
          </a:p>
          <a:p>
            <a:pPr lvl="1"/>
            <a:r>
              <a:rPr lang="en-US" smtClean="0"/>
              <a:t>The largest element is always at the root</a:t>
            </a:r>
          </a:p>
          <a:p>
            <a:pPr lvl="1"/>
            <a:r>
              <a:rPr lang="en-US" smtClean="0"/>
              <a:t> Adding and removing an entry from a heap is O(log n)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Heapsort – Basic Idea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mtClean="0"/>
              <a:t>Step 1. Make a heap from elements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add an entry to the heap one at a time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reheapification upward n times – O(n log n)</a:t>
            </a:r>
          </a:p>
          <a:p>
            <a:pPr>
              <a:lnSpc>
                <a:spcPct val="90000"/>
              </a:lnSpc>
              <a:defRPr/>
            </a:pPr>
            <a:r>
              <a:rPr lang="en-US" smtClean="0"/>
              <a:t>Step 2. Make a sorted list from the heap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Remove the root of the heap to a sorted list and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Reheapification downward to re-organize into a updated heap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n times – O(n log 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Heapsort – Step 1: Make a Heap</a:t>
            </a:r>
          </a:p>
        </p:txBody>
      </p:sp>
      <p:graphicFrame>
        <p:nvGraphicFramePr>
          <p:cNvPr id="381976" name="Group 24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1996" name="Text Box 44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381997" name="Rectangle 45"/>
          <p:cNvSpPr>
            <a:spLocks noChangeArrowheads="1"/>
          </p:cNvSpPr>
          <p:nvPr/>
        </p:nvSpPr>
        <p:spPr bwMode="auto">
          <a:xfrm>
            <a:off x="152400" y="4114800"/>
            <a:ext cx="2590800" cy="155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add an entry to the heap one at a time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Heapsort – Step 1: Make a Heap</a:t>
            </a:r>
          </a:p>
        </p:txBody>
      </p:sp>
      <p:graphicFrame>
        <p:nvGraphicFramePr>
          <p:cNvPr id="382979" name="Group 3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2999" name="Text Box 23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383000" name="Rectangle 24"/>
          <p:cNvSpPr>
            <a:spLocks noChangeArrowheads="1"/>
          </p:cNvSpPr>
          <p:nvPr/>
        </p:nvSpPr>
        <p:spPr bwMode="auto">
          <a:xfrm>
            <a:off x="152400" y="4114800"/>
            <a:ext cx="2590800" cy="155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add an entry to the heap one at a time</a:t>
            </a:r>
          </a:p>
        </p:txBody>
      </p:sp>
      <p:sp>
        <p:nvSpPr>
          <p:cNvPr id="383001" name="Line 25"/>
          <p:cNvSpPr>
            <a:spLocks noChangeShapeType="1"/>
          </p:cNvSpPr>
          <p:nvPr/>
        </p:nvSpPr>
        <p:spPr bwMode="auto">
          <a:xfrm>
            <a:off x="762000" y="17526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3002" name="Text Box 26"/>
          <p:cNvSpPr txBox="1">
            <a:spLocks noChangeArrowheads="1"/>
          </p:cNvSpPr>
          <p:nvPr/>
        </p:nvSpPr>
        <p:spPr bwMode="auto">
          <a:xfrm>
            <a:off x="6324600" y="19812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Heapsort – Step 1: Make a Heap</a:t>
            </a:r>
          </a:p>
        </p:txBody>
      </p:sp>
      <p:graphicFrame>
        <p:nvGraphicFramePr>
          <p:cNvPr id="384003" name="Group 3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4023" name="Text Box 23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384024" name="Rectangle 24"/>
          <p:cNvSpPr>
            <a:spLocks noChangeArrowheads="1"/>
          </p:cNvSpPr>
          <p:nvPr/>
        </p:nvSpPr>
        <p:spPr bwMode="auto">
          <a:xfrm>
            <a:off x="152400" y="4114800"/>
            <a:ext cx="2590800" cy="155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add an entry to the heap one at a time</a:t>
            </a:r>
          </a:p>
        </p:txBody>
      </p:sp>
      <p:sp>
        <p:nvSpPr>
          <p:cNvPr id="384025" name="Line 25"/>
          <p:cNvSpPr>
            <a:spLocks noChangeShapeType="1"/>
          </p:cNvSpPr>
          <p:nvPr/>
        </p:nvSpPr>
        <p:spPr bwMode="auto">
          <a:xfrm>
            <a:off x="1320800" y="1690688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4026" name="Text Box 26"/>
          <p:cNvSpPr txBox="1">
            <a:spLocks noChangeArrowheads="1"/>
          </p:cNvSpPr>
          <p:nvPr/>
        </p:nvSpPr>
        <p:spPr bwMode="auto">
          <a:xfrm>
            <a:off x="6324600" y="19812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384028" name="Text Box 28"/>
          <p:cNvSpPr txBox="1">
            <a:spLocks noChangeArrowheads="1"/>
          </p:cNvSpPr>
          <p:nvPr/>
        </p:nvSpPr>
        <p:spPr bwMode="auto">
          <a:xfrm>
            <a:off x="5562600" y="28956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384029" name="Line 29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Heapsort – Step 1: Make a Heap</a:t>
            </a:r>
          </a:p>
        </p:txBody>
      </p:sp>
      <p:graphicFrame>
        <p:nvGraphicFramePr>
          <p:cNvPr id="385027" name="Group 3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5047" name="Text Box 23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385048" name="Rectangle 24"/>
          <p:cNvSpPr>
            <a:spLocks noChangeArrowheads="1"/>
          </p:cNvSpPr>
          <p:nvPr/>
        </p:nvSpPr>
        <p:spPr bwMode="auto">
          <a:xfrm>
            <a:off x="152400" y="4114800"/>
            <a:ext cx="2590800" cy="155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add an entry to the heap one at a time</a:t>
            </a:r>
          </a:p>
        </p:txBody>
      </p:sp>
      <p:sp>
        <p:nvSpPr>
          <p:cNvPr id="385049" name="Line 25"/>
          <p:cNvSpPr>
            <a:spLocks noChangeShapeType="1"/>
          </p:cNvSpPr>
          <p:nvPr/>
        </p:nvSpPr>
        <p:spPr bwMode="auto">
          <a:xfrm>
            <a:off x="1905000" y="16764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5050" name="Text Box 26"/>
          <p:cNvSpPr txBox="1">
            <a:spLocks noChangeArrowheads="1"/>
          </p:cNvSpPr>
          <p:nvPr/>
        </p:nvSpPr>
        <p:spPr bwMode="auto">
          <a:xfrm>
            <a:off x="6324600" y="19812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385051" name="Text Box 27"/>
          <p:cNvSpPr txBox="1">
            <a:spLocks noChangeArrowheads="1"/>
          </p:cNvSpPr>
          <p:nvPr/>
        </p:nvSpPr>
        <p:spPr bwMode="auto">
          <a:xfrm>
            <a:off x="5562600" y="28956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385052" name="Line 28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5053" name="Line 29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5054" name="Text Box 30"/>
          <p:cNvSpPr txBox="1">
            <a:spLocks noChangeArrowheads="1"/>
          </p:cNvSpPr>
          <p:nvPr/>
        </p:nvSpPr>
        <p:spPr bwMode="auto">
          <a:xfrm>
            <a:off x="6938963" y="2914650"/>
            <a:ext cx="373062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Heapsort – Step 1: Make a Heap</a:t>
            </a:r>
          </a:p>
        </p:txBody>
      </p:sp>
      <p:graphicFrame>
        <p:nvGraphicFramePr>
          <p:cNvPr id="386051" name="Group 3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6071" name="Text Box 23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386072" name="Rectangle 24"/>
          <p:cNvSpPr>
            <a:spLocks noChangeArrowheads="1"/>
          </p:cNvSpPr>
          <p:nvPr/>
        </p:nvSpPr>
        <p:spPr bwMode="auto">
          <a:xfrm>
            <a:off x="152400" y="4114800"/>
            <a:ext cx="2590800" cy="155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add an entry to the heap one at a time</a:t>
            </a:r>
          </a:p>
        </p:txBody>
      </p:sp>
      <p:sp>
        <p:nvSpPr>
          <p:cNvPr id="386073" name="Line 25"/>
          <p:cNvSpPr>
            <a:spLocks noChangeShapeType="1"/>
          </p:cNvSpPr>
          <p:nvPr/>
        </p:nvSpPr>
        <p:spPr bwMode="auto">
          <a:xfrm>
            <a:off x="2514600" y="17526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6074" name="Text Box 26"/>
          <p:cNvSpPr txBox="1">
            <a:spLocks noChangeArrowheads="1"/>
          </p:cNvSpPr>
          <p:nvPr/>
        </p:nvSpPr>
        <p:spPr bwMode="auto">
          <a:xfrm>
            <a:off x="6324600" y="19812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386075" name="Text Box 27"/>
          <p:cNvSpPr txBox="1">
            <a:spLocks noChangeArrowheads="1"/>
          </p:cNvSpPr>
          <p:nvPr/>
        </p:nvSpPr>
        <p:spPr bwMode="auto">
          <a:xfrm>
            <a:off x="5562600" y="28956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386076" name="Line 28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6077" name="Line 29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6078" name="Text Box 30"/>
          <p:cNvSpPr txBox="1">
            <a:spLocks noChangeArrowheads="1"/>
          </p:cNvSpPr>
          <p:nvPr/>
        </p:nvSpPr>
        <p:spPr bwMode="auto">
          <a:xfrm>
            <a:off x="6938963" y="2914650"/>
            <a:ext cx="373062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86079" name="Text Box 31"/>
          <p:cNvSpPr txBox="1">
            <a:spLocks noChangeArrowheads="1"/>
          </p:cNvSpPr>
          <p:nvPr/>
        </p:nvSpPr>
        <p:spPr bwMode="auto">
          <a:xfrm>
            <a:off x="48768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86080" name="Line 32"/>
          <p:cNvSpPr>
            <a:spLocks noChangeShapeType="1"/>
          </p:cNvSpPr>
          <p:nvPr/>
        </p:nvSpPr>
        <p:spPr bwMode="auto">
          <a:xfrm flipH="1">
            <a:off x="50292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The Divide-and-Conquer Technique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Basic Idea:</a:t>
            </a:r>
          </a:p>
          <a:p>
            <a:pPr lvl="1"/>
            <a:r>
              <a:rPr lang="en-US" smtClean="0"/>
              <a:t>If the problem is small, simply solve it.</a:t>
            </a:r>
          </a:p>
          <a:p>
            <a:pPr lvl="1"/>
            <a:r>
              <a:rPr lang="en-US" smtClean="0"/>
              <a:t>Otherwise, </a:t>
            </a:r>
          </a:p>
          <a:p>
            <a:pPr lvl="2"/>
            <a:r>
              <a:rPr lang="en-US" b="1" smtClean="0"/>
              <a:t>divide</a:t>
            </a:r>
            <a:r>
              <a:rPr lang="en-US" smtClean="0"/>
              <a:t> the problem into two smaller sub-problems, each of which is about half of the original problem</a:t>
            </a:r>
          </a:p>
          <a:p>
            <a:pPr lvl="2"/>
            <a:r>
              <a:rPr lang="en-US" b="1" smtClean="0"/>
              <a:t>Solve</a:t>
            </a:r>
            <a:r>
              <a:rPr lang="en-US" smtClean="0"/>
              <a:t> each sub-problem, and then</a:t>
            </a:r>
          </a:p>
          <a:p>
            <a:pPr lvl="2"/>
            <a:r>
              <a:rPr lang="en-US" b="1" smtClean="0"/>
              <a:t>Combine</a:t>
            </a:r>
            <a:r>
              <a:rPr lang="en-US" smtClean="0"/>
              <a:t> the solutions of the sub-problems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Heapsort – Step 1: Make a Heap</a:t>
            </a:r>
          </a:p>
        </p:txBody>
      </p:sp>
      <p:graphicFrame>
        <p:nvGraphicFramePr>
          <p:cNvPr id="387075" name="Group 3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7095" name="Text Box 23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387096" name="Rectangle 24"/>
          <p:cNvSpPr>
            <a:spLocks noChangeArrowheads="1"/>
          </p:cNvSpPr>
          <p:nvPr/>
        </p:nvSpPr>
        <p:spPr bwMode="auto">
          <a:xfrm>
            <a:off x="152400" y="4114800"/>
            <a:ext cx="2590800" cy="155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add an entry to the heap one at a time</a:t>
            </a:r>
          </a:p>
        </p:txBody>
      </p:sp>
      <p:sp>
        <p:nvSpPr>
          <p:cNvPr id="387097" name="Line 25"/>
          <p:cNvSpPr>
            <a:spLocks noChangeShapeType="1"/>
          </p:cNvSpPr>
          <p:nvPr/>
        </p:nvSpPr>
        <p:spPr bwMode="auto">
          <a:xfrm>
            <a:off x="3108325" y="17526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7098" name="Text Box 26"/>
          <p:cNvSpPr txBox="1">
            <a:spLocks noChangeArrowheads="1"/>
          </p:cNvSpPr>
          <p:nvPr/>
        </p:nvSpPr>
        <p:spPr bwMode="auto">
          <a:xfrm>
            <a:off x="6324600" y="19812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387099" name="Text Box 27"/>
          <p:cNvSpPr txBox="1">
            <a:spLocks noChangeArrowheads="1"/>
          </p:cNvSpPr>
          <p:nvPr/>
        </p:nvSpPr>
        <p:spPr bwMode="auto">
          <a:xfrm>
            <a:off x="5562600" y="28956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387100" name="Line 28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7101" name="Line 29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7102" name="Text Box 30"/>
          <p:cNvSpPr txBox="1">
            <a:spLocks noChangeArrowheads="1"/>
          </p:cNvSpPr>
          <p:nvPr/>
        </p:nvSpPr>
        <p:spPr bwMode="auto">
          <a:xfrm>
            <a:off x="6938963" y="2914650"/>
            <a:ext cx="373062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87103" name="Text Box 31"/>
          <p:cNvSpPr txBox="1">
            <a:spLocks noChangeArrowheads="1"/>
          </p:cNvSpPr>
          <p:nvPr/>
        </p:nvSpPr>
        <p:spPr bwMode="auto">
          <a:xfrm>
            <a:off x="48768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87104" name="Line 32"/>
          <p:cNvSpPr>
            <a:spLocks noChangeShapeType="1"/>
          </p:cNvSpPr>
          <p:nvPr/>
        </p:nvSpPr>
        <p:spPr bwMode="auto">
          <a:xfrm flipH="1">
            <a:off x="50292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7105" name="Line 33"/>
          <p:cNvSpPr>
            <a:spLocks noChangeShapeType="1"/>
          </p:cNvSpPr>
          <p:nvPr/>
        </p:nvSpPr>
        <p:spPr bwMode="auto">
          <a:xfrm flipH="1" flipV="1">
            <a:off x="5867400" y="34290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7106" name="Text Box 34"/>
          <p:cNvSpPr txBox="1">
            <a:spLocks noChangeArrowheads="1"/>
          </p:cNvSpPr>
          <p:nvPr/>
        </p:nvSpPr>
        <p:spPr bwMode="auto">
          <a:xfrm>
            <a:off x="59436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Heapsort – Step 1: Make a Heap</a:t>
            </a:r>
          </a:p>
        </p:txBody>
      </p:sp>
      <p:graphicFrame>
        <p:nvGraphicFramePr>
          <p:cNvPr id="388099" name="Group 3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8119" name="Text Box 23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388120" name="Rectangle 24"/>
          <p:cNvSpPr>
            <a:spLocks noChangeArrowheads="1"/>
          </p:cNvSpPr>
          <p:nvPr/>
        </p:nvSpPr>
        <p:spPr bwMode="auto">
          <a:xfrm>
            <a:off x="152400" y="4114800"/>
            <a:ext cx="2590800" cy="155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add an entry to the heap one at a time</a:t>
            </a:r>
          </a:p>
        </p:txBody>
      </p:sp>
      <p:sp>
        <p:nvSpPr>
          <p:cNvPr id="388121" name="Line 25"/>
          <p:cNvSpPr>
            <a:spLocks noChangeShapeType="1"/>
          </p:cNvSpPr>
          <p:nvPr/>
        </p:nvSpPr>
        <p:spPr bwMode="auto">
          <a:xfrm>
            <a:off x="3676650" y="1868488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8122" name="Text Box 26"/>
          <p:cNvSpPr txBox="1">
            <a:spLocks noChangeArrowheads="1"/>
          </p:cNvSpPr>
          <p:nvPr/>
        </p:nvSpPr>
        <p:spPr bwMode="auto">
          <a:xfrm>
            <a:off x="6324600" y="19812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388123" name="Text Box 27"/>
          <p:cNvSpPr txBox="1">
            <a:spLocks noChangeArrowheads="1"/>
          </p:cNvSpPr>
          <p:nvPr/>
        </p:nvSpPr>
        <p:spPr bwMode="auto">
          <a:xfrm>
            <a:off x="5562600" y="28956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388124" name="Line 28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8125" name="Line 29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8126" name="Text Box 30"/>
          <p:cNvSpPr txBox="1">
            <a:spLocks noChangeArrowheads="1"/>
          </p:cNvSpPr>
          <p:nvPr/>
        </p:nvSpPr>
        <p:spPr bwMode="auto">
          <a:xfrm>
            <a:off x="6938963" y="2914650"/>
            <a:ext cx="373062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88127" name="Text Box 31"/>
          <p:cNvSpPr txBox="1">
            <a:spLocks noChangeArrowheads="1"/>
          </p:cNvSpPr>
          <p:nvPr/>
        </p:nvSpPr>
        <p:spPr bwMode="auto">
          <a:xfrm>
            <a:off x="48768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88128" name="Line 32"/>
          <p:cNvSpPr>
            <a:spLocks noChangeShapeType="1"/>
          </p:cNvSpPr>
          <p:nvPr/>
        </p:nvSpPr>
        <p:spPr bwMode="auto">
          <a:xfrm flipH="1">
            <a:off x="50292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8129" name="Line 33"/>
          <p:cNvSpPr>
            <a:spLocks noChangeShapeType="1"/>
          </p:cNvSpPr>
          <p:nvPr/>
        </p:nvSpPr>
        <p:spPr bwMode="auto">
          <a:xfrm flipH="1" flipV="1">
            <a:off x="5867400" y="34290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8130" name="Text Box 34"/>
          <p:cNvSpPr txBox="1">
            <a:spLocks noChangeArrowheads="1"/>
          </p:cNvSpPr>
          <p:nvPr/>
        </p:nvSpPr>
        <p:spPr bwMode="auto">
          <a:xfrm>
            <a:off x="59436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88131" name="Text Box 35"/>
          <p:cNvSpPr txBox="1">
            <a:spLocks noChangeArrowheads="1"/>
          </p:cNvSpPr>
          <p:nvPr/>
        </p:nvSpPr>
        <p:spPr bwMode="auto">
          <a:xfrm>
            <a:off x="65532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88132" name="Line 36"/>
          <p:cNvSpPr>
            <a:spLocks noChangeShapeType="1"/>
          </p:cNvSpPr>
          <p:nvPr/>
        </p:nvSpPr>
        <p:spPr bwMode="auto">
          <a:xfrm flipH="1">
            <a:off x="6642100" y="3411538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Heapsort – Step 1: Make a Heap</a:t>
            </a:r>
          </a:p>
        </p:txBody>
      </p:sp>
      <p:graphicFrame>
        <p:nvGraphicFramePr>
          <p:cNvPr id="389123" name="Group 3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143" name="Text Box 23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389144" name="Rectangle 24"/>
          <p:cNvSpPr>
            <a:spLocks noChangeArrowheads="1"/>
          </p:cNvSpPr>
          <p:nvPr/>
        </p:nvSpPr>
        <p:spPr bwMode="auto">
          <a:xfrm>
            <a:off x="152400" y="4114800"/>
            <a:ext cx="2590800" cy="155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add an entry to the heap one at a time</a:t>
            </a:r>
          </a:p>
        </p:txBody>
      </p:sp>
      <p:sp>
        <p:nvSpPr>
          <p:cNvPr id="389145" name="Line 25"/>
          <p:cNvSpPr>
            <a:spLocks noChangeShapeType="1"/>
          </p:cNvSpPr>
          <p:nvPr/>
        </p:nvSpPr>
        <p:spPr bwMode="auto">
          <a:xfrm>
            <a:off x="4267200" y="19050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9146" name="Text Box 26"/>
          <p:cNvSpPr txBox="1">
            <a:spLocks noChangeArrowheads="1"/>
          </p:cNvSpPr>
          <p:nvPr/>
        </p:nvSpPr>
        <p:spPr bwMode="auto">
          <a:xfrm>
            <a:off x="6324600" y="19812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389147" name="Text Box 27"/>
          <p:cNvSpPr txBox="1">
            <a:spLocks noChangeArrowheads="1"/>
          </p:cNvSpPr>
          <p:nvPr/>
        </p:nvSpPr>
        <p:spPr bwMode="auto">
          <a:xfrm>
            <a:off x="5562600" y="28956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389148" name="Line 28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9149" name="Line 29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9150" name="Text Box 30"/>
          <p:cNvSpPr txBox="1">
            <a:spLocks noChangeArrowheads="1"/>
          </p:cNvSpPr>
          <p:nvPr/>
        </p:nvSpPr>
        <p:spPr bwMode="auto">
          <a:xfrm>
            <a:off x="6938963" y="2914650"/>
            <a:ext cx="373062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89151" name="Text Box 31"/>
          <p:cNvSpPr txBox="1">
            <a:spLocks noChangeArrowheads="1"/>
          </p:cNvSpPr>
          <p:nvPr/>
        </p:nvSpPr>
        <p:spPr bwMode="auto">
          <a:xfrm>
            <a:off x="48768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89152" name="Line 32"/>
          <p:cNvSpPr>
            <a:spLocks noChangeShapeType="1"/>
          </p:cNvSpPr>
          <p:nvPr/>
        </p:nvSpPr>
        <p:spPr bwMode="auto">
          <a:xfrm flipH="1">
            <a:off x="50292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9153" name="Line 33"/>
          <p:cNvSpPr>
            <a:spLocks noChangeShapeType="1"/>
          </p:cNvSpPr>
          <p:nvPr/>
        </p:nvSpPr>
        <p:spPr bwMode="auto">
          <a:xfrm flipH="1" flipV="1">
            <a:off x="5867400" y="34290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9154" name="Text Box 34"/>
          <p:cNvSpPr txBox="1">
            <a:spLocks noChangeArrowheads="1"/>
          </p:cNvSpPr>
          <p:nvPr/>
        </p:nvSpPr>
        <p:spPr bwMode="auto">
          <a:xfrm>
            <a:off x="59436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89155" name="Text Box 35"/>
          <p:cNvSpPr txBox="1">
            <a:spLocks noChangeArrowheads="1"/>
          </p:cNvSpPr>
          <p:nvPr/>
        </p:nvSpPr>
        <p:spPr bwMode="auto">
          <a:xfrm>
            <a:off x="65532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89156" name="Line 36"/>
          <p:cNvSpPr>
            <a:spLocks noChangeShapeType="1"/>
          </p:cNvSpPr>
          <p:nvPr/>
        </p:nvSpPr>
        <p:spPr bwMode="auto">
          <a:xfrm flipH="1">
            <a:off x="6642100" y="3411538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9157" name="Line 37"/>
          <p:cNvSpPr>
            <a:spLocks noChangeShapeType="1"/>
          </p:cNvSpPr>
          <p:nvPr/>
        </p:nvSpPr>
        <p:spPr bwMode="auto">
          <a:xfrm flipH="1" flipV="1">
            <a:off x="7162800" y="34290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9159" name="Text Box 39"/>
          <p:cNvSpPr txBox="1">
            <a:spLocks noChangeArrowheads="1"/>
          </p:cNvSpPr>
          <p:nvPr/>
        </p:nvSpPr>
        <p:spPr bwMode="auto">
          <a:xfrm>
            <a:off x="7308850" y="3836988"/>
            <a:ext cx="61595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</a:t>
            </a:r>
          </a:p>
        </p:txBody>
      </p:sp>
      <p:sp>
        <p:nvSpPr>
          <p:cNvPr id="389160" name="Text Box 40"/>
          <p:cNvSpPr txBox="1">
            <a:spLocks noChangeArrowheads="1"/>
          </p:cNvSpPr>
          <p:nvPr/>
        </p:nvSpPr>
        <p:spPr bwMode="auto">
          <a:xfrm>
            <a:off x="3962400" y="5029200"/>
            <a:ext cx="42672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reheapification upward: push the out-of-place node upward</a:t>
            </a:r>
          </a:p>
        </p:txBody>
      </p:sp>
      <p:sp>
        <p:nvSpPr>
          <p:cNvPr id="389161" name="Line 41"/>
          <p:cNvSpPr>
            <a:spLocks noChangeShapeType="1"/>
          </p:cNvSpPr>
          <p:nvPr/>
        </p:nvSpPr>
        <p:spPr bwMode="auto">
          <a:xfrm flipH="1" flipV="1">
            <a:off x="7543800" y="44958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Heapsort – Step 1: Make a Heap</a:t>
            </a:r>
          </a:p>
        </p:txBody>
      </p:sp>
      <p:graphicFrame>
        <p:nvGraphicFramePr>
          <p:cNvPr id="390147" name="Group 3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0167" name="Text Box 23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390168" name="Rectangle 24"/>
          <p:cNvSpPr>
            <a:spLocks noChangeArrowheads="1"/>
          </p:cNvSpPr>
          <p:nvPr/>
        </p:nvSpPr>
        <p:spPr bwMode="auto">
          <a:xfrm>
            <a:off x="152400" y="4114800"/>
            <a:ext cx="2590800" cy="155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add an entry to the heap one at a time</a:t>
            </a:r>
          </a:p>
        </p:txBody>
      </p:sp>
      <p:sp>
        <p:nvSpPr>
          <p:cNvPr id="390169" name="Line 25"/>
          <p:cNvSpPr>
            <a:spLocks noChangeShapeType="1"/>
          </p:cNvSpPr>
          <p:nvPr/>
        </p:nvSpPr>
        <p:spPr bwMode="auto">
          <a:xfrm>
            <a:off x="4267200" y="19050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0170" name="Text Box 26"/>
          <p:cNvSpPr txBox="1">
            <a:spLocks noChangeArrowheads="1"/>
          </p:cNvSpPr>
          <p:nvPr/>
        </p:nvSpPr>
        <p:spPr bwMode="auto">
          <a:xfrm>
            <a:off x="6324600" y="19812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390171" name="Text Box 27"/>
          <p:cNvSpPr txBox="1">
            <a:spLocks noChangeArrowheads="1"/>
          </p:cNvSpPr>
          <p:nvPr/>
        </p:nvSpPr>
        <p:spPr bwMode="auto">
          <a:xfrm>
            <a:off x="5562600" y="28956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390172" name="Line 28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0173" name="Line 29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0174" name="Text Box 30"/>
          <p:cNvSpPr txBox="1">
            <a:spLocks noChangeArrowheads="1"/>
          </p:cNvSpPr>
          <p:nvPr/>
        </p:nvSpPr>
        <p:spPr bwMode="auto">
          <a:xfrm>
            <a:off x="6938963" y="291465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</a:t>
            </a:r>
          </a:p>
        </p:txBody>
      </p:sp>
      <p:sp>
        <p:nvSpPr>
          <p:cNvPr id="390175" name="Text Box 31"/>
          <p:cNvSpPr txBox="1">
            <a:spLocks noChangeArrowheads="1"/>
          </p:cNvSpPr>
          <p:nvPr/>
        </p:nvSpPr>
        <p:spPr bwMode="auto">
          <a:xfrm>
            <a:off x="48768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90176" name="Line 32"/>
          <p:cNvSpPr>
            <a:spLocks noChangeShapeType="1"/>
          </p:cNvSpPr>
          <p:nvPr/>
        </p:nvSpPr>
        <p:spPr bwMode="auto">
          <a:xfrm flipH="1">
            <a:off x="50292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0177" name="Line 33"/>
          <p:cNvSpPr>
            <a:spLocks noChangeShapeType="1"/>
          </p:cNvSpPr>
          <p:nvPr/>
        </p:nvSpPr>
        <p:spPr bwMode="auto">
          <a:xfrm flipH="1" flipV="1">
            <a:off x="5867400" y="34290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0178" name="Text Box 34"/>
          <p:cNvSpPr txBox="1">
            <a:spLocks noChangeArrowheads="1"/>
          </p:cNvSpPr>
          <p:nvPr/>
        </p:nvSpPr>
        <p:spPr bwMode="auto">
          <a:xfrm>
            <a:off x="59436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90179" name="Text Box 35"/>
          <p:cNvSpPr txBox="1">
            <a:spLocks noChangeArrowheads="1"/>
          </p:cNvSpPr>
          <p:nvPr/>
        </p:nvSpPr>
        <p:spPr bwMode="auto">
          <a:xfrm>
            <a:off x="65532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90180" name="Line 36"/>
          <p:cNvSpPr>
            <a:spLocks noChangeShapeType="1"/>
          </p:cNvSpPr>
          <p:nvPr/>
        </p:nvSpPr>
        <p:spPr bwMode="auto">
          <a:xfrm flipH="1">
            <a:off x="6642100" y="3411538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0181" name="Line 37"/>
          <p:cNvSpPr>
            <a:spLocks noChangeShapeType="1"/>
          </p:cNvSpPr>
          <p:nvPr/>
        </p:nvSpPr>
        <p:spPr bwMode="auto">
          <a:xfrm flipH="1" flipV="1">
            <a:off x="7162800" y="34290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0182" name="Text Box 38"/>
          <p:cNvSpPr txBox="1">
            <a:spLocks noChangeArrowheads="1"/>
          </p:cNvSpPr>
          <p:nvPr/>
        </p:nvSpPr>
        <p:spPr bwMode="auto">
          <a:xfrm>
            <a:off x="7308850" y="3836988"/>
            <a:ext cx="53975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0183" name="Text Box 39"/>
          <p:cNvSpPr txBox="1">
            <a:spLocks noChangeArrowheads="1"/>
          </p:cNvSpPr>
          <p:nvPr/>
        </p:nvSpPr>
        <p:spPr bwMode="auto">
          <a:xfrm>
            <a:off x="3962400" y="5029200"/>
            <a:ext cx="42672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reheapification upward: push the out-of-place node upward</a:t>
            </a:r>
          </a:p>
        </p:txBody>
      </p:sp>
      <p:sp>
        <p:nvSpPr>
          <p:cNvPr id="390184" name="Line 40"/>
          <p:cNvSpPr>
            <a:spLocks noChangeShapeType="1"/>
          </p:cNvSpPr>
          <p:nvPr/>
        </p:nvSpPr>
        <p:spPr bwMode="auto">
          <a:xfrm flipH="1" flipV="1">
            <a:off x="7543800" y="44958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Heapsort – Step 1: Make a Heap</a:t>
            </a:r>
          </a:p>
        </p:txBody>
      </p:sp>
      <p:graphicFrame>
        <p:nvGraphicFramePr>
          <p:cNvPr id="391171" name="Group 3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1191" name="Text Box 23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391192" name="Rectangle 24"/>
          <p:cNvSpPr>
            <a:spLocks noChangeArrowheads="1"/>
          </p:cNvSpPr>
          <p:nvPr/>
        </p:nvSpPr>
        <p:spPr bwMode="auto">
          <a:xfrm>
            <a:off x="152400" y="4114800"/>
            <a:ext cx="2590800" cy="155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add an entry to the heap one at a time</a:t>
            </a:r>
          </a:p>
        </p:txBody>
      </p:sp>
      <p:sp>
        <p:nvSpPr>
          <p:cNvPr id="391193" name="Line 25"/>
          <p:cNvSpPr>
            <a:spLocks noChangeShapeType="1"/>
          </p:cNvSpPr>
          <p:nvPr/>
        </p:nvSpPr>
        <p:spPr bwMode="auto">
          <a:xfrm>
            <a:off x="4267200" y="19050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1194" name="Text Box 26"/>
          <p:cNvSpPr txBox="1">
            <a:spLocks noChangeArrowheads="1"/>
          </p:cNvSpPr>
          <p:nvPr/>
        </p:nvSpPr>
        <p:spPr bwMode="auto">
          <a:xfrm>
            <a:off x="6324600" y="19812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</a:t>
            </a:r>
          </a:p>
        </p:txBody>
      </p:sp>
      <p:sp>
        <p:nvSpPr>
          <p:cNvPr id="391195" name="Text Box 27"/>
          <p:cNvSpPr txBox="1">
            <a:spLocks noChangeArrowheads="1"/>
          </p:cNvSpPr>
          <p:nvPr/>
        </p:nvSpPr>
        <p:spPr bwMode="auto">
          <a:xfrm>
            <a:off x="5562600" y="28956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391196" name="Line 28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1197" name="Line 29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1198" name="Text Box 30"/>
          <p:cNvSpPr txBox="1">
            <a:spLocks noChangeArrowheads="1"/>
          </p:cNvSpPr>
          <p:nvPr/>
        </p:nvSpPr>
        <p:spPr bwMode="auto">
          <a:xfrm>
            <a:off x="6938963" y="291465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391199" name="Text Box 31"/>
          <p:cNvSpPr txBox="1">
            <a:spLocks noChangeArrowheads="1"/>
          </p:cNvSpPr>
          <p:nvPr/>
        </p:nvSpPr>
        <p:spPr bwMode="auto">
          <a:xfrm>
            <a:off x="48768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91200" name="Line 32"/>
          <p:cNvSpPr>
            <a:spLocks noChangeShapeType="1"/>
          </p:cNvSpPr>
          <p:nvPr/>
        </p:nvSpPr>
        <p:spPr bwMode="auto">
          <a:xfrm flipH="1">
            <a:off x="50292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1201" name="Line 33"/>
          <p:cNvSpPr>
            <a:spLocks noChangeShapeType="1"/>
          </p:cNvSpPr>
          <p:nvPr/>
        </p:nvSpPr>
        <p:spPr bwMode="auto">
          <a:xfrm flipH="1" flipV="1">
            <a:off x="5867400" y="34290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1202" name="Text Box 34"/>
          <p:cNvSpPr txBox="1">
            <a:spLocks noChangeArrowheads="1"/>
          </p:cNvSpPr>
          <p:nvPr/>
        </p:nvSpPr>
        <p:spPr bwMode="auto">
          <a:xfrm>
            <a:off x="59436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91203" name="Text Box 35"/>
          <p:cNvSpPr txBox="1">
            <a:spLocks noChangeArrowheads="1"/>
          </p:cNvSpPr>
          <p:nvPr/>
        </p:nvSpPr>
        <p:spPr bwMode="auto">
          <a:xfrm>
            <a:off x="65532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91204" name="Line 36"/>
          <p:cNvSpPr>
            <a:spLocks noChangeShapeType="1"/>
          </p:cNvSpPr>
          <p:nvPr/>
        </p:nvSpPr>
        <p:spPr bwMode="auto">
          <a:xfrm flipH="1">
            <a:off x="6642100" y="3411538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1205" name="Line 37"/>
          <p:cNvSpPr>
            <a:spLocks noChangeShapeType="1"/>
          </p:cNvSpPr>
          <p:nvPr/>
        </p:nvSpPr>
        <p:spPr bwMode="auto">
          <a:xfrm flipH="1" flipV="1">
            <a:off x="7162800" y="34290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1206" name="Text Box 38"/>
          <p:cNvSpPr txBox="1">
            <a:spLocks noChangeArrowheads="1"/>
          </p:cNvSpPr>
          <p:nvPr/>
        </p:nvSpPr>
        <p:spPr bwMode="auto">
          <a:xfrm>
            <a:off x="7308850" y="3836988"/>
            <a:ext cx="53975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1207" name="Text Box 39"/>
          <p:cNvSpPr txBox="1">
            <a:spLocks noChangeArrowheads="1"/>
          </p:cNvSpPr>
          <p:nvPr/>
        </p:nvSpPr>
        <p:spPr bwMode="auto">
          <a:xfrm>
            <a:off x="3962400" y="5029200"/>
            <a:ext cx="4267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reheapification upward: push the out-of-place node upward until it is in the right place</a:t>
            </a:r>
          </a:p>
        </p:txBody>
      </p:sp>
      <p:sp>
        <p:nvSpPr>
          <p:cNvPr id="391208" name="Line 40"/>
          <p:cNvSpPr>
            <a:spLocks noChangeShapeType="1"/>
          </p:cNvSpPr>
          <p:nvPr/>
        </p:nvSpPr>
        <p:spPr bwMode="auto">
          <a:xfrm flipH="1" flipV="1">
            <a:off x="7543800" y="44958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Heapsort – Step 1: Make a Heap</a:t>
            </a:r>
          </a:p>
        </p:txBody>
      </p:sp>
      <p:graphicFrame>
        <p:nvGraphicFramePr>
          <p:cNvPr id="392195" name="Group 3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2215" name="Text Box 23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392216" name="Rectangle 24"/>
          <p:cNvSpPr>
            <a:spLocks noChangeArrowheads="1"/>
          </p:cNvSpPr>
          <p:nvPr/>
        </p:nvSpPr>
        <p:spPr bwMode="auto">
          <a:xfrm>
            <a:off x="152400" y="4114800"/>
            <a:ext cx="2590800" cy="155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add an entry to the heap one at a time</a:t>
            </a:r>
          </a:p>
        </p:txBody>
      </p:sp>
      <p:sp>
        <p:nvSpPr>
          <p:cNvPr id="392217" name="Line 25"/>
          <p:cNvSpPr>
            <a:spLocks noChangeShapeType="1"/>
          </p:cNvSpPr>
          <p:nvPr/>
        </p:nvSpPr>
        <p:spPr bwMode="auto">
          <a:xfrm>
            <a:off x="4876800" y="19050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2218" name="Text Box 26"/>
          <p:cNvSpPr txBox="1">
            <a:spLocks noChangeArrowheads="1"/>
          </p:cNvSpPr>
          <p:nvPr/>
        </p:nvSpPr>
        <p:spPr bwMode="auto">
          <a:xfrm>
            <a:off x="6324600" y="19812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18</a:t>
            </a:r>
          </a:p>
        </p:txBody>
      </p:sp>
      <p:sp>
        <p:nvSpPr>
          <p:cNvPr id="392219" name="Text Box 27"/>
          <p:cNvSpPr txBox="1">
            <a:spLocks noChangeArrowheads="1"/>
          </p:cNvSpPr>
          <p:nvPr/>
        </p:nvSpPr>
        <p:spPr bwMode="auto">
          <a:xfrm>
            <a:off x="5562600" y="28956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392220" name="Line 28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2221" name="Line 29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2222" name="Text Box 30"/>
          <p:cNvSpPr txBox="1">
            <a:spLocks noChangeArrowheads="1"/>
          </p:cNvSpPr>
          <p:nvPr/>
        </p:nvSpPr>
        <p:spPr bwMode="auto">
          <a:xfrm>
            <a:off x="6938963" y="291465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392223" name="Text Box 31"/>
          <p:cNvSpPr txBox="1">
            <a:spLocks noChangeArrowheads="1"/>
          </p:cNvSpPr>
          <p:nvPr/>
        </p:nvSpPr>
        <p:spPr bwMode="auto">
          <a:xfrm>
            <a:off x="48768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92224" name="Line 32"/>
          <p:cNvSpPr>
            <a:spLocks noChangeShapeType="1"/>
          </p:cNvSpPr>
          <p:nvPr/>
        </p:nvSpPr>
        <p:spPr bwMode="auto">
          <a:xfrm flipH="1">
            <a:off x="50292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2225" name="Line 33"/>
          <p:cNvSpPr>
            <a:spLocks noChangeShapeType="1"/>
          </p:cNvSpPr>
          <p:nvPr/>
        </p:nvSpPr>
        <p:spPr bwMode="auto">
          <a:xfrm flipH="1" flipV="1">
            <a:off x="5867400" y="34290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2226" name="Text Box 34"/>
          <p:cNvSpPr txBox="1">
            <a:spLocks noChangeArrowheads="1"/>
          </p:cNvSpPr>
          <p:nvPr/>
        </p:nvSpPr>
        <p:spPr bwMode="auto">
          <a:xfrm>
            <a:off x="59436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92227" name="Text Box 35"/>
          <p:cNvSpPr txBox="1">
            <a:spLocks noChangeArrowheads="1"/>
          </p:cNvSpPr>
          <p:nvPr/>
        </p:nvSpPr>
        <p:spPr bwMode="auto">
          <a:xfrm>
            <a:off x="65532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92228" name="Line 36"/>
          <p:cNvSpPr>
            <a:spLocks noChangeShapeType="1"/>
          </p:cNvSpPr>
          <p:nvPr/>
        </p:nvSpPr>
        <p:spPr bwMode="auto">
          <a:xfrm flipH="1">
            <a:off x="6642100" y="3411538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2229" name="Line 37"/>
          <p:cNvSpPr>
            <a:spLocks noChangeShapeType="1"/>
          </p:cNvSpPr>
          <p:nvPr/>
        </p:nvSpPr>
        <p:spPr bwMode="auto">
          <a:xfrm flipH="1" flipV="1">
            <a:off x="7162800" y="34290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2230" name="Text Box 38"/>
          <p:cNvSpPr txBox="1">
            <a:spLocks noChangeArrowheads="1"/>
          </p:cNvSpPr>
          <p:nvPr/>
        </p:nvSpPr>
        <p:spPr bwMode="auto">
          <a:xfrm>
            <a:off x="7308850" y="3836988"/>
            <a:ext cx="53975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2233" name="Line 41"/>
          <p:cNvSpPr>
            <a:spLocks noChangeShapeType="1"/>
          </p:cNvSpPr>
          <p:nvPr/>
        </p:nvSpPr>
        <p:spPr bwMode="auto">
          <a:xfrm flipH="1">
            <a:off x="4648200" y="43434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2234" name="Text Box 42"/>
          <p:cNvSpPr txBox="1">
            <a:spLocks noChangeArrowheads="1"/>
          </p:cNvSpPr>
          <p:nvPr/>
        </p:nvSpPr>
        <p:spPr bwMode="auto">
          <a:xfrm>
            <a:off x="4572000" y="47244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92235" name="Text Box 43"/>
          <p:cNvSpPr txBox="1">
            <a:spLocks noChangeArrowheads="1"/>
          </p:cNvSpPr>
          <p:nvPr/>
        </p:nvSpPr>
        <p:spPr bwMode="auto">
          <a:xfrm>
            <a:off x="4038600" y="5334000"/>
            <a:ext cx="4267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reheapification upward: push the out-of-place node upward until it is in the right place</a:t>
            </a:r>
          </a:p>
        </p:txBody>
      </p:sp>
      <p:sp>
        <p:nvSpPr>
          <p:cNvPr id="392236" name="Line 44"/>
          <p:cNvSpPr>
            <a:spLocks noChangeShapeType="1"/>
          </p:cNvSpPr>
          <p:nvPr/>
        </p:nvSpPr>
        <p:spPr bwMode="auto">
          <a:xfrm flipH="1" flipV="1">
            <a:off x="5257800" y="51816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Heapsort – Step 1: Make a Heap</a:t>
            </a:r>
          </a:p>
        </p:txBody>
      </p:sp>
      <p:sp>
        <p:nvSpPr>
          <p:cNvPr id="393240" name="Rectangle 24"/>
          <p:cNvSpPr>
            <a:spLocks noChangeArrowheads="1"/>
          </p:cNvSpPr>
          <p:nvPr/>
        </p:nvSpPr>
        <p:spPr bwMode="auto">
          <a:xfrm>
            <a:off x="152400" y="4114800"/>
            <a:ext cx="2590800" cy="155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add an entry to the heap one at a time</a:t>
            </a:r>
          </a:p>
        </p:txBody>
      </p:sp>
      <p:sp>
        <p:nvSpPr>
          <p:cNvPr id="393242" name="Text Box 26"/>
          <p:cNvSpPr txBox="1">
            <a:spLocks noChangeArrowheads="1"/>
          </p:cNvSpPr>
          <p:nvPr/>
        </p:nvSpPr>
        <p:spPr bwMode="auto">
          <a:xfrm>
            <a:off x="6324600" y="19812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18</a:t>
            </a:r>
          </a:p>
        </p:txBody>
      </p:sp>
      <p:sp>
        <p:nvSpPr>
          <p:cNvPr id="393243" name="Text Box 27"/>
          <p:cNvSpPr txBox="1">
            <a:spLocks noChangeArrowheads="1"/>
          </p:cNvSpPr>
          <p:nvPr/>
        </p:nvSpPr>
        <p:spPr bwMode="auto">
          <a:xfrm>
            <a:off x="5562600" y="28956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393244" name="Line 28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3245" name="Line 29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3246" name="Text Box 30"/>
          <p:cNvSpPr txBox="1">
            <a:spLocks noChangeArrowheads="1"/>
          </p:cNvSpPr>
          <p:nvPr/>
        </p:nvSpPr>
        <p:spPr bwMode="auto">
          <a:xfrm>
            <a:off x="6938963" y="291465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393247" name="Text Box 31"/>
          <p:cNvSpPr txBox="1">
            <a:spLocks noChangeArrowheads="1"/>
          </p:cNvSpPr>
          <p:nvPr/>
        </p:nvSpPr>
        <p:spPr bwMode="auto">
          <a:xfrm>
            <a:off x="4876800" y="38100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93248" name="Line 32"/>
          <p:cNvSpPr>
            <a:spLocks noChangeShapeType="1"/>
          </p:cNvSpPr>
          <p:nvPr/>
        </p:nvSpPr>
        <p:spPr bwMode="auto">
          <a:xfrm flipH="1">
            <a:off x="50292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3249" name="Line 33"/>
          <p:cNvSpPr>
            <a:spLocks noChangeShapeType="1"/>
          </p:cNvSpPr>
          <p:nvPr/>
        </p:nvSpPr>
        <p:spPr bwMode="auto">
          <a:xfrm flipH="1" flipV="1">
            <a:off x="5867400" y="34290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3250" name="Text Box 34"/>
          <p:cNvSpPr txBox="1">
            <a:spLocks noChangeArrowheads="1"/>
          </p:cNvSpPr>
          <p:nvPr/>
        </p:nvSpPr>
        <p:spPr bwMode="auto">
          <a:xfrm>
            <a:off x="59436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93251" name="Text Box 35"/>
          <p:cNvSpPr txBox="1">
            <a:spLocks noChangeArrowheads="1"/>
          </p:cNvSpPr>
          <p:nvPr/>
        </p:nvSpPr>
        <p:spPr bwMode="auto">
          <a:xfrm>
            <a:off x="65532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93252" name="Line 36"/>
          <p:cNvSpPr>
            <a:spLocks noChangeShapeType="1"/>
          </p:cNvSpPr>
          <p:nvPr/>
        </p:nvSpPr>
        <p:spPr bwMode="auto">
          <a:xfrm flipH="1">
            <a:off x="6642100" y="3411538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3253" name="Line 37"/>
          <p:cNvSpPr>
            <a:spLocks noChangeShapeType="1"/>
          </p:cNvSpPr>
          <p:nvPr/>
        </p:nvSpPr>
        <p:spPr bwMode="auto">
          <a:xfrm flipH="1" flipV="1">
            <a:off x="7162800" y="34290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3254" name="Text Box 38"/>
          <p:cNvSpPr txBox="1">
            <a:spLocks noChangeArrowheads="1"/>
          </p:cNvSpPr>
          <p:nvPr/>
        </p:nvSpPr>
        <p:spPr bwMode="auto">
          <a:xfrm>
            <a:off x="7308850" y="3836988"/>
            <a:ext cx="53975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3255" name="Line 39"/>
          <p:cNvSpPr>
            <a:spLocks noChangeShapeType="1"/>
          </p:cNvSpPr>
          <p:nvPr/>
        </p:nvSpPr>
        <p:spPr bwMode="auto">
          <a:xfrm flipH="1">
            <a:off x="4648200" y="43434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3256" name="Text Box 40"/>
          <p:cNvSpPr txBox="1">
            <a:spLocks noChangeArrowheads="1"/>
          </p:cNvSpPr>
          <p:nvPr/>
        </p:nvSpPr>
        <p:spPr bwMode="auto">
          <a:xfrm>
            <a:off x="4572000" y="47244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93257" name="Text Box 41"/>
          <p:cNvSpPr txBox="1">
            <a:spLocks noChangeArrowheads="1"/>
          </p:cNvSpPr>
          <p:nvPr/>
        </p:nvSpPr>
        <p:spPr bwMode="auto">
          <a:xfrm>
            <a:off x="4038600" y="5334000"/>
            <a:ext cx="4267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reheapification upward: push the out-of-place node upward until it is in the right place</a:t>
            </a:r>
          </a:p>
        </p:txBody>
      </p:sp>
      <p:sp>
        <p:nvSpPr>
          <p:cNvPr id="393258" name="Line 42"/>
          <p:cNvSpPr>
            <a:spLocks noChangeShapeType="1"/>
          </p:cNvSpPr>
          <p:nvPr/>
        </p:nvSpPr>
        <p:spPr bwMode="auto">
          <a:xfrm flipH="1" flipV="1">
            <a:off x="5257800" y="51816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393259" name="Group 43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3279" name="Text Box 63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393280" name="Line 64"/>
          <p:cNvSpPr>
            <a:spLocks noChangeShapeType="1"/>
          </p:cNvSpPr>
          <p:nvPr/>
        </p:nvSpPr>
        <p:spPr bwMode="auto">
          <a:xfrm>
            <a:off x="4876800" y="19050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Heapsort – Step 1: Make a Heap</a:t>
            </a:r>
          </a:p>
        </p:txBody>
      </p:sp>
      <p:sp>
        <p:nvSpPr>
          <p:cNvPr id="394264" name="Rectangle 24"/>
          <p:cNvSpPr>
            <a:spLocks noChangeArrowheads="1"/>
          </p:cNvSpPr>
          <p:nvPr/>
        </p:nvSpPr>
        <p:spPr bwMode="auto">
          <a:xfrm>
            <a:off x="152400" y="4114800"/>
            <a:ext cx="3581400" cy="2227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 heap is created: it is saved in the original array- the tree on the right is only for illustration!</a:t>
            </a:r>
          </a:p>
        </p:txBody>
      </p:sp>
      <p:sp>
        <p:nvSpPr>
          <p:cNvPr id="394266" name="Text Box 26"/>
          <p:cNvSpPr txBox="1">
            <a:spLocks noChangeArrowheads="1"/>
          </p:cNvSpPr>
          <p:nvPr/>
        </p:nvSpPr>
        <p:spPr bwMode="auto">
          <a:xfrm>
            <a:off x="6324600" y="19812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18</a:t>
            </a:r>
          </a:p>
        </p:txBody>
      </p:sp>
      <p:sp>
        <p:nvSpPr>
          <p:cNvPr id="394267" name="Text Box 27"/>
          <p:cNvSpPr txBox="1">
            <a:spLocks noChangeArrowheads="1"/>
          </p:cNvSpPr>
          <p:nvPr/>
        </p:nvSpPr>
        <p:spPr bwMode="auto">
          <a:xfrm>
            <a:off x="5562600" y="28956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394268" name="Line 28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4269" name="Line 29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4270" name="Text Box 30"/>
          <p:cNvSpPr txBox="1">
            <a:spLocks noChangeArrowheads="1"/>
          </p:cNvSpPr>
          <p:nvPr/>
        </p:nvSpPr>
        <p:spPr bwMode="auto">
          <a:xfrm>
            <a:off x="6938963" y="291465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394271" name="Text Box 31"/>
          <p:cNvSpPr txBox="1">
            <a:spLocks noChangeArrowheads="1"/>
          </p:cNvSpPr>
          <p:nvPr/>
        </p:nvSpPr>
        <p:spPr bwMode="auto">
          <a:xfrm>
            <a:off x="4876800" y="38100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94272" name="Line 32"/>
          <p:cNvSpPr>
            <a:spLocks noChangeShapeType="1"/>
          </p:cNvSpPr>
          <p:nvPr/>
        </p:nvSpPr>
        <p:spPr bwMode="auto">
          <a:xfrm flipH="1">
            <a:off x="50292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4273" name="Line 33"/>
          <p:cNvSpPr>
            <a:spLocks noChangeShapeType="1"/>
          </p:cNvSpPr>
          <p:nvPr/>
        </p:nvSpPr>
        <p:spPr bwMode="auto">
          <a:xfrm flipH="1" flipV="1">
            <a:off x="5867400" y="34290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4274" name="Text Box 34"/>
          <p:cNvSpPr txBox="1">
            <a:spLocks noChangeArrowheads="1"/>
          </p:cNvSpPr>
          <p:nvPr/>
        </p:nvSpPr>
        <p:spPr bwMode="auto">
          <a:xfrm>
            <a:off x="59436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94275" name="Text Box 35"/>
          <p:cNvSpPr txBox="1">
            <a:spLocks noChangeArrowheads="1"/>
          </p:cNvSpPr>
          <p:nvPr/>
        </p:nvSpPr>
        <p:spPr bwMode="auto">
          <a:xfrm>
            <a:off x="65532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94276" name="Line 36"/>
          <p:cNvSpPr>
            <a:spLocks noChangeShapeType="1"/>
          </p:cNvSpPr>
          <p:nvPr/>
        </p:nvSpPr>
        <p:spPr bwMode="auto">
          <a:xfrm flipH="1">
            <a:off x="6642100" y="3411538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4277" name="Line 37"/>
          <p:cNvSpPr>
            <a:spLocks noChangeShapeType="1"/>
          </p:cNvSpPr>
          <p:nvPr/>
        </p:nvSpPr>
        <p:spPr bwMode="auto">
          <a:xfrm flipH="1" flipV="1">
            <a:off x="7162800" y="34290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4278" name="Text Box 38"/>
          <p:cNvSpPr txBox="1">
            <a:spLocks noChangeArrowheads="1"/>
          </p:cNvSpPr>
          <p:nvPr/>
        </p:nvSpPr>
        <p:spPr bwMode="auto">
          <a:xfrm>
            <a:off x="7308850" y="3836988"/>
            <a:ext cx="53975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4279" name="Line 39"/>
          <p:cNvSpPr>
            <a:spLocks noChangeShapeType="1"/>
          </p:cNvSpPr>
          <p:nvPr/>
        </p:nvSpPr>
        <p:spPr bwMode="auto">
          <a:xfrm flipH="1">
            <a:off x="4648200" y="43434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4280" name="Text Box 40"/>
          <p:cNvSpPr txBox="1">
            <a:spLocks noChangeArrowheads="1"/>
          </p:cNvSpPr>
          <p:nvPr/>
        </p:nvSpPr>
        <p:spPr bwMode="auto">
          <a:xfrm>
            <a:off x="4572000" y="47244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graphicFrame>
        <p:nvGraphicFramePr>
          <p:cNvPr id="394305" name="Group 65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4325" name="Text Box 85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394327" name="Text Box 87"/>
          <p:cNvSpPr txBox="1">
            <a:spLocks noChangeArrowheads="1"/>
          </p:cNvSpPr>
          <p:nvPr/>
        </p:nvSpPr>
        <p:spPr bwMode="auto">
          <a:xfrm>
            <a:off x="5486400" y="5562600"/>
            <a:ext cx="2590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Sorted???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4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4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327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8392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Heapsort – Step 2: Sorting from Heap</a:t>
            </a:r>
          </a:p>
        </p:txBody>
      </p:sp>
      <p:sp>
        <p:nvSpPr>
          <p:cNvPr id="395268" name="Text Box 4"/>
          <p:cNvSpPr txBox="1">
            <a:spLocks noChangeArrowheads="1"/>
          </p:cNvSpPr>
          <p:nvPr/>
        </p:nvSpPr>
        <p:spPr bwMode="auto">
          <a:xfrm>
            <a:off x="6324600" y="19812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18</a:t>
            </a:r>
          </a:p>
        </p:txBody>
      </p:sp>
      <p:sp>
        <p:nvSpPr>
          <p:cNvPr id="395269" name="Text Box 5"/>
          <p:cNvSpPr txBox="1">
            <a:spLocks noChangeArrowheads="1"/>
          </p:cNvSpPr>
          <p:nvPr/>
        </p:nvSpPr>
        <p:spPr bwMode="auto">
          <a:xfrm>
            <a:off x="5562600" y="28956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395270" name="Line 6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5271" name="Line 7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5272" name="Text Box 8"/>
          <p:cNvSpPr txBox="1">
            <a:spLocks noChangeArrowheads="1"/>
          </p:cNvSpPr>
          <p:nvPr/>
        </p:nvSpPr>
        <p:spPr bwMode="auto">
          <a:xfrm>
            <a:off x="6938963" y="291465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395273" name="Text Box 9"/>
          <p:cNvSpPr txBox="1">
            <a:spLocks noChangeArrowheads="1"/>
          </p:cNvSpPr>
          <p:nvPr/>
        </p:nvSpPr>
        <p:spPr bwMode="auto">
          <a:xfrm>
            <a:off x="4876800" y="38100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95274" name="Line 10"/>
          <p:cNvSpPr>
            <a:spLocks noChangeShapeType="1"/>
          </p:cNvSpPr>
          <p:nvPr/>
        </p:nvSpPr>
        <p:spPr bwMode="auto">
          <a:xfrm flipH="1">
            <a:off x="50292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5275" name="Line 11"/>
          <p:cNvSpPr>
            <a:spLocks noChangeShapeType="1"/>
          </p:cNvSpPr>
          <p:nvPr/>
        </p:nvSpPr>
        <p:spPr bwMode="auto">
          <a:xfrm flipH="1" flipV="1">
            <a:off x="5867400" y="34290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5276" name="Text Box 12"/>
          <p:cNvSpPr txBox="1">
            <a:spLocks noChangeArrowheads="1"/>
          </p:cNvSpPr>
          <p:nvPr/>
        </p:nvSpPr>
        <p:spPr bwMode="auto">
          <a:xfrm>
            <a:off x="59436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95277" name="Text Box 13"/>
          <p:cNvSpPr txBox="1">
            <a:spLocks noChangeArrowheads="1"/>
          </p:cNvSpPr>
          <p:nvPr/>
        </p:nvSpPr>
        <p:spPr bwMode="auto">
          <a:xfrm>
            <a:off x="65532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95278" name="Line 14"/>
          <p:cNvSpPr>
            <a:spLocks noChangeShapeType="1"/>
          </p:cNvSpPr>
          <p:nvPr/>
        </p:nvSpPr>
        <p:spPr bwMode="auto">
          <a:xfrm flipH="1">
            <a:off x="6642100" y="3411538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5279" name="Line 15"/>
          <p:cNvSpPr>
            <a:spLocks noChangeShapeType="1"/>
          </p:cNvSpPr>
          <p:nvPr/>
        </p:nvSpPr>
        <p:spPr bwMode="auto">
          <a:xfrm flipH="1" flipV="1">
            <a:off x="7162800" y="34290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5280" name="Text Box 16"/>
          <p:cNvSpPr txBox="1">
            <a:spLocks noChangeArrowheads="1"/>
          </p:cNvSpPr>
          <p:nvPr/>
        </p:nvSpPr>
        <p:spPr bwMode="auto">
          <a:xfrm>
            <a:off x="7308850" y="3836988"/>
            <a:ext cx="53975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5281" name="Line 17"/>
          <p:cNvSpPr>
            <a:spLocks noChangeShapeType="1"/>
          </p:cNvSpPr>
          <p:nvPr/>
        </p:nvSpPr>
        <p:spPr bwMode="auto">
          <a:xfrm flipH="1">
            <a:off x="4648200" y="43434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5282" name="Text Box 18"/>
          <p:cNvSpPr txBox="1">
            <a:spLocks noChangeArrowheads="1"/>
          </p:cNvSpPr>
          <p:nvPr/>
        </p:nvSpPr>
        <p:spPr bwMode="auto">
          <a:xfrm>
            <a:off x="4572000" y="47244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graphicFrame>
        <p:nvGraphicFramePr>
          <p:cNvPr id="395283" name="Group 19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5303" name="Text Box 39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395305" name="Text Box 41"/>
          <p:cNvSpPr txBox="1">
            <a:spLocks noChangeArrowheads="1"/>
          </p:cNvSpPr>
          <p:nvPr/>
        </p:nvSpPr>
        <p:spPr bwMode="auto">
          <a:xfrm>
            <a:off x="228600" y="4114800"/>
            <a:ext cx="3733800" cy="2282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heap -&gt; 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sorted list from smallest to largest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Q: where is the largest entry?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8392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Heapsort – Step 2: Sorting from Heap</a:t>
            </a:r>
          </a:p>
        </p:txBody>
      </p:sp>
      <p:sp>
        <p:nvSpPr>
          <p:cNvPr id="396291" name="Text Box 3"/>
          <p:cNvSpPr txBox="1">
            <a:spLocks noChangeArrowheads="1"/>
          </p:cNvSpPr>
          <p:nvPr/>
        </p:nvSpPr>
        <p:spPr bwMode="auto">
          <a:xfrm>
            <a:off x="6324600" y="19812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</a:t>
            </a:r>
          </a:p>
        </p:txBody>
      </p:sp>
      <p:sp>
        <p:nvSpPr>
          <p:cNvPr id="396292" name="Text Box 4"/>
          <p:cNvSpPr txBox="1">
            <a:spLocks noChangeArrowheads="1"/>
          </p:cNvSpPr>
          <p:nvPr/>
        </p:nvSpPr>
        <p:spPr bwMode="auto">
          <a:xfrm>
            <a:off x="5562600" y="28956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396293" name="Line 5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6294" name="Line 6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6295" name="Text Box 7"/>
          <p:cNvSpPr txBox="1">
            <a:spLocks noChangeArrowheads="1"/>
          </p:cNvSpPr>
          <p:nvPr/>
        </p:nvSpPr>
        <p:spPr bwMode="auto">
          <a:xfrm>
            <a:off x="6938963" y="291465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396296" name="Text Box 8"/>
          <p:cNvSpPr txBox="1">
            <a:spLocks noChangeArrowheads="1"/>
          </p:cNvSpPr>
          <p:nvPr/>
        </p:nvSpPr>
        <p:spPr bwMode="auto">
          <a:xfrm>
            <a:off x="4876800" y="38100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96297" name="Line 9"/>
          <p:cNvSpPr>
            <a:spLocks noChangeShapeType="1"/>
          </p:cNvSpPr>
          <p:nvPr/>
        </p:nvSpPr>
        <p:spPr bwMode="auto">
          <a:xfrm flipH="1">
            <a:off x="50292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6298" name="Line 10"/>
          <p:cNvSpPr>
            <a:spLocks noChangeShapeType="1"/>
          </p:cNvSpPr>
          <p:nvPr/>
        </p:nvSpPr>
        <p:spPr bwMode="auto">
          <a:xfrm flipH="1" flipV="1">
            <a:off x="5867400" y="34290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6299" name="Text Box 11"/>
          <p:cNvSpPr txBox="1">
            <a:spLocks noChangeArrowheads="1"/>
          </p:cNvSpPr>
          <p:nvPr/>
        </p:nvSpPr>
        <p:spPr bwMode="auto">
          <a:xfrm>
            <a:off x="59436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96300" name="Text Box 12"/>
          <p:cNvSpPr txBox="1">
            <a:spLocks noChangeArrowheads="1"/>
          </p:cNvSpPr>
          <p:nvPr/>
        </p:nvSpPr>
        <p:spPr bwMode="auto">
          <a:xfrm>
            <a:off x="65532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96301" name="Line 13"/>
          <p:cNvSpPr>
            <a:spLocks noChangeShapeType="1"/>
          </p:cNvSpPr>
          <p:nvPr/>
        </p:nvSpPr>
        <p:spPr bwMode="auto">
          <a:xfrm flipH="1">
            <a:off x="6642100" y="3411538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6302" name="Line 14"/>
          <p:cNvSpPr>
            <a:spLocks noChangeShapeType="1"/>
          </p:cNvSpPr>
          <p:nvPr/>
        </p:nvSpPr>
        <p:spPr bwMode="auto">
          <a:xfrm flipH="1" flipV="1">
            <a:off x="7162800" y="34290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6303" name="Text Box 15"/>
          <p:cNvSpPr txBox="1">
            <a:spLocks noChangeArrowheads="1"/>
          </p:cNvSpPr>
          <p:nvPr/>
        </p:nvSpPr>
        <p:spPr bwMode="auto">
          <a:xfrm>
            <a:off x="7308850" y="3836988"/>
            <a:ext cx="53975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6304" name="Line 16"/>
          <p:cNvSpPr>
            <a:spLocks noChangeShapeType="1"/>
          </p:cNvSpPr>
          <p:nvPr/>
        </p:nvSpPr>
        <p:spPr bwMode="auto">
          <a:xfrm flipH="1">
            <a:off x="4648200" y="43434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6305" name="Text Box 17"/>
          <p:cNvSpPr txBox="1">
            <a:spLocks noChangeArrowheads="1"/>
          </p:cNvSpPr>
          <p:nvPr/>
        </p:nvSpPr>
        <p:spPr bwMode="auto">
          <a:xfrm>
            <a:off x="4572000" y="47244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graphicFrame>
        <p:nvGraphicFramePr>
          <p:cNvPr id="396306" name="Group 18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6326" name="Text Box 38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396327" name="Text Box 39"/>
          <p:cNvSpPr txBox="1">
            <a:spLocks noChangeArrowheads="1"/>
          </p:cNvSpPr>
          <p:nvPr/>
        </p:nvSpPr>
        <p:spPr bwMode="auto">
          <a:xfrm>
            <a:off x="228600" y="3810000"/>
            <a:ext cx="3733800" cy="2100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Idea: remove the root of the heap and place it in the sorted list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=&gt; recall: how to remove the root?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3429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000" smtClean="0"/>
              <a:t>The Divide-and-Conquer Sorting Paradigm</a:t>
            </a:r>
          </a:p>
        </p:txBody>
      </p:sp>
      <p:sp>
        <p:nvSpPr>
          <p:cNvPr id="3512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Monotype Sorts" pitchFamily="7" charset="2"/>
              <a:buAutoNum type="arabicPeriod"/>
              <a:defRPr/>
            </a:pPr>
            <a:r>
              <a:rPr lang="en-US" smtClean="0"/>
              <a:t>Divide the elements to be sorted into two groups of (almost) equal size</a:t>
            </a:r>
          </a:p>
          <a:p>
            <a:pPr marL="609600" indent="-609600">
              <a:buFont typeface="Monotype Sorts" pitchFamily="7" charset="2"/>
              <a:buAutoNum type="arabicPeriod"/>
              <a:defRPr/>
            </a:pPr>
            <a:r>
              <a:rPr lang="en-US" smtClean="0"/>
              <a:t>Sort each of these smaller groups of elements (by recursive calls)</a:t>
            </a:r>
          </a:p>
          <a:p>
            <a:pPr marL="609600" indent="-609600">
              <a:buFont typeface="Monotype Sorts" pitchFamily="7" charset="2"/>
              <a:buAutoNum type="arabicPeriod"/>
              <a:defRPr/>
            </a:pPr>
            <a:r>
              <a:rPr lang="en-US" smtClean="0"/>
              <a:t>Combine the two sorted groups into one large sorted list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8392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Heapsort – Step 2: Sorting from Heap</a:t>
            </a:r>
          </a:p>
        </p:txBody>
      </p:sp>
      <p:sp>
        <p:nvSpPr>
          <p:cNvPr id="397315" name="Text Box 3"/>
          <p:cNvSpPr txBox="1">
            <a:spLocks noChangeArrowheads="1"/>
          </p:cNvSpPr>
          <p:nvPr/>
        </p:nvSpPr>
        <p:spPr bwMode="auto">
          <a:xfrm>
            <a:off x="6324600" y="19812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97316" name="Text Box 4"/>
          <p:cNvSpPr txBox="1">
            <a:spLocks noChangeArrowheads="1"/>
          </p:cNvSpPr>
          <p:nvPr/>
        </p:nvSpPr>
        <p:spPr bwMode="auto">
          <a:xfrm>
            <a:off x="5562600" y="28956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397317" name="Line 5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7318" name="Line 6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7319" name="Text Box 7"/>
          <p:cNvSpPr txBox="1">
            <a:spLocks noChangeArrowheads="1"/>
          </p:cNvSpPr>
          <p:nvPr/>
        </p:nvSpPr>
        <p:spPr bwMode="auto">
          <a:xfrm>
            <a:off x="6938963" y="291465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397320" name="Text Box 8"/>
          <p:cNvSpPr txBox="1">
            <a:spLocks noChangeArrowheads="1"/>
          </p:cNvSpPr>
          <p:nvPr/>
        </p:nvSpPr>
        <p:spPr bwMode="auto">
          <a:xfrm>
            <a:off x="4876800" y="38100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97321" name="Line 9"/>
          <p:cNvSpPr>
            <a:spLocks noChangeShapeType="1"/>
          </p:cNvSpPr>
          <p:nvPr/>
        </p:nvSpPr>
        <p:spPr bwMode="auto">
          <a:xfrm flipH="1">
            <a:off x="50292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7322" name="Line 10"/>
          <p:cNvSpPr>
            <a:spLocks noChangeShapeType="1"/>
          </p:cNvSpPr>
          <p:nvPr/>
        </p:nvSpPr>
        <p:spPr bwMode="auto">
          <a:xfrm flipH="1" flipV="1">
            <a:off x="5867400" y="34290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7323" name="Text Box 11"/>
          <p:cNvSpPr txBox="1">
            <a:spLocks noChangeArrowheads="1"/>
          </p:cNvSpPr>
          <p:nvPr/>
        </p:nvSpPr>
        <p:spPr bwMode="auto">
          <a:xfrm>
            <a:off x="59436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97324" name="Text Box 12"/>
          <p:cNvSpPr txBox="1">
            <a:spLocks noChangeArrowheads="1"/>
          </p:cNvSpPr>
          <p:nvPr/>
        </p:nvSpPr>
        <p:spPr bwMode="auto">
          <a:xfrm>
            <a:off x="65532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97325" name="Line 13"/>
          <p:cNvSpPr>
            <a:spLocks noChangeShapeType="1"/>
          </p:cNvSpPr>
          <p:nvPr/>
        </p:nvSpPr>
        <p:spPr bwMode="auto">
          <a:xfrm flipH="1">
            <a:off x="6642100" y="3411538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7326" name="Line 14"/>
          <p:cNvSpPr>
            <a:spLocks noChangeShapeType="1"/>
          </p:cNvSpPr>
          <p:nvPr/>
        </p:nvSpPr>
        <p:spPr bwMode="auto">
          <a:xfrm flipH="1" flipV="1">
            <a:off x="7162800" y="34290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7327" name="Text Box 15"/>
          <p:cNvSpPr txBox="1">
            <a:spLocks noChangeArrowheads="1"/>
          </p:cNvSpPr>
          <p:nvPr/>
        </p:nvSpPr>
        <p:spPr bwMode="auto">
          <a:xfrm>
            <a:off x="7308850" y="3836988"/>
            <a:ext cx="53975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97330" name="Group 18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C0128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7350" name="Text Box 38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397351" name="Text Box 39"/>
          <p:cNvSpPr txBox="1">
            <a:spLocks noChangeArrowheads="1"/>
          </p:cNvSpPr>
          <p:nvPr/>
        </p:nvSpPr>
        <p:spPr bwMode="auto">
          <a:xfrm>
            <a:off x="228600" y="3886200"/>
            <a:ext cx="3733800" cy="2647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How to remove the root?</a:t>
            </a:r>
          </a:p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move the last entry in the root...</a:t>
            </a:r>
          </a:p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and for the sake of sorting, put the root entry in the “sorted side”</a:t>
            </a:r>
          </a:p>
        </p:txBody>
      </p:sp>
      <p:sp>
        <p:nvSpPr>
          <p:cNvPr id="397352" name="Line 40"/>
          <p:cNvSpPr>
            <a:spLocks noChangeShapeType="1"/>
          </p:cNvSpPr>
          <p:nvPr/>
        </p:nvSpPr>
        <p:spPr bwMode="auto">
          <a:xfrm>
            <a:off x="4267200" y="19050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7353" name="Text Box 41"/>
          <p:cNvSpPr txBox="1">
            <a:spLocks noChangeArrowheads="1"/>
          </p:cNvSpPr>
          <p:nvPr/>
        </p:nvSpPr>
        <p:spPr bwMode="auto">
          <a:xfrm>
            <a:off x="457200" y="16002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almost a heap...</a:t>
            </a:r>
          </a:p>
        </p:txBody>
      </p:sp>
      <p:sp>
        <p:nvSpPr>
          <p:cNvPr id="397354" name="Text Box 42"/>
          <p:cNvSpPr txBox="1">
            <a:spLocks noChangeArrowheads="1"/>
          </p:cNvSpPr>
          <p:nvPr/>
        </p:nvSpPr>
        <p:spPr bwMode="auto">
          <a:xfrm>
            <a:off x="4343400" y="16764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sorted side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8392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Heapsort – Step 2: Sorting from Heap</a:t>
            </a:r>
          </a:p>
        </p:txBody>
      </p:sp>
      <p:sp>
        <p:nvSpPr>
          <p:cNvPr id="398339" name="Text Box 3"/>
          <p:cNvSpPr txBox="1">
            <a:spLocks noChangeArrowheads="1"/>
          </p:cNvSpPr>
          <p:nvPr/>
        </p:nvSpPr>
        <p:spPr bwMode="auto">
          <a:xfrm>
            <a:off x="6324600" y="19812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98340" name="Text Box 4"/>
          <p:cNvSpPr txBox="1">
            <a:spLocks noChangeArrowheads="1"/>
          </p:cNvSpPr>
          <p:nvPr/>
        </p:nvSpPr>
        <p:spPr bwMode="auto">
          <a:xfrm>
            <a:off x="5562600" y="28956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398341" name="Line 5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8342" name="Line 6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8343" name="Text Box 7"/>
          <p:cNvSpPr txBox="1">
            <a:spLocks noChangeArrowheads="1"/>
          </p:cNvSpPr>
          <p:nvPr/>
        </p:nvSpPr>
        <p:spPr bwMode="auto">
          <a:xfrm>
            <a:off x="6938963" y="291465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398344" name="Text Box 8"/>
          <p:cNvSpPr txBox="1">
            <a:spLocks noChangeArrowheads="1"/>
          </p:cNvSpPr>
          <p:nvPr/>
        </p:nvSpPr>
        <p:spPr bwMode="auto">
          <a:xfrm>
            <a:off x="4876800" y="38100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98345" name="Line 9"/>
          <p:cNvSpPr>
            <a:spLocks noChangeShapeType="1"/>
          </p:cNvSpPr>
          <p:nvPr/>
        </p:nvSpPr>
        <p:spPr bwMode="auto">
          <a:xfrm flipH="1">
            <a:off x="50292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8346" name="Line 10"/>
          <p:cNvSpPr>
            <a:spLocks noChangeShapeType="1"/>
          </p:cNvSpPr>
          <p:nvPr/>
        </p:nvSpPr>
        <p:spPr bwMode="auto">
          <a:xfrm flipH="1" flipV="1">
            <a:off x="5867400" y="34290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8347" name="Text Box 11"/>
          <p:cNvSpPr txBox="1">
            <a:spLocks noChangeArrowheads="1"/>
          </p:cNvSpPr>
          <p:nvPr/>
        </p:nvSpPr>
        <p:spPr bwMode="auto">
          <a:xfrm>
            <a:off x="59436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98348" name="Text Box 12"/>
          <p:cNvSpPr txBox="1">
            <a:spLocks noChangeArrowheads="1"/>
          </p:cNvSpPr>
          <p:nvPr/>
        </p:nvSpPr>
        <p:spPr bwMode="auto">
          <a:xfrm>
            <a:off x="65532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98349" name="Line 13"/>
          <p:cNvSpPr>
            <a:spLocks noChangeShapeType="1"/>
          </p:cNvSpPr>
          <p:nvPr/>
        </p:nvSpPr>
        <p:spPr bwMode="auto">
          <a:xfrm flipH="1">
            <a:off x="6642100" y="3411538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8350" name="Line 14"/>
          <p:cNvSpPr>
            <a:spLocks noChangeShapeType="1"/>
          </p:cNvSpPr>
          <p:nvPr/>
        </p:nvSpPr>
        <p:spPr bwMode="auto">
          <a:xfrm flipH="1" flipV="1">
            <a:off x="7162800" y="34290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8351" name="Text Box 15"/>
          <p:cNvSpPr txBox="1">
            <a:spLocks noChangeArrowheads="1"/>
          </p:cNvSpPr>
          <p:nvPr/>
        </p:nvSpPr>
        <p:spPr bwMode="auto">
          <a:xfrm>
            <a:off x="7308850" y="3836988"/>
            <a:ext cx="53975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98352" name="Group 16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8372" name="Text Box 36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398373" name="Text Box 37"/>
          <p:cNvSpPr txBox="1">
            <a:spLocks noChangeArrowheads="1"/>
          </p:cNvSpPr>
          <p:nvPr/>
        </p:nvSpPr>
        <p:spPr bwMode="auto">
          <a:xfrm>
            <a:off x="228600" y="3886200"/>
            <a:ext cx="3733800" cy="2647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How to remove the root?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move the last entry in the root...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then reposition the out-of place node to update the heap</a:t>
            </a:r>
          </a:p>
        </p:txBody>
      </p:sp>
      <p:sp>
        <p:nvSpPr>
          <p:cNvPr id="398374" name="Line 38"/>
          <p:cNvSpPr>
            <a:spLocks noChangeShapeType="1"/>
          </p:cNvSpPr>
          <p:nvPr/>
        </p:nvSpPr>
        <p:spPr bwMode="auto">
          <a:xfrm>
            <a:off x="4267200" y="19050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8376" name="Text Box 40"/>
          <p:cNvSpPr txBox="1">
            <a:spLocks noChangeArrowheads="1"/>
          </p:cNvSpPr>
          <p:nvPr/>
        </p:nvSpPr>
        <p:spPr bwMode="auto">
          <a:xfrm>
            <a:off x="4343400" y="16764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sorted side</a:t>
            </a:r>
          </a:p>
        </p:txBody>
      </p:sp>
      <p:sp>
        <p:nvSpPr>
          <p:cNvPr id="398377" name="Text Box 41"/>
          <p:cNvSpPr txBox="1">
            <a:spLocks noChangeArrowheads="1"/>
          </p:cNvSpPr>
          <p:nvPr/>
        </p:nvSpPr>
        <p:spPr bwMode="auto">
          <a:xfrm>
            <a:off x="457200" y="16002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almost a heap...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8392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Heapsort – Step 2: Sorting from Heap</a:t>
            </a:r>
          </a:p>
        </p:txBody>
      </p:sp>
      <p:sp>
        <p:nvSpPr>
          <p:cNvPr id="399363" name="Text Box 3"/>
          <p:cNvSpPr txBox="1">
            <a:spLocks noChangeArrowheads="1"/>
          </p:cNvSpPr>
          <p:nvPr/>
        </p:nvSpPr>
        <p:spPr bwMode="auto">
          <a:xfrm>
            <a:off x="6324600" y="19812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399364" name="Text Box 4"/>
          <p:cNvSpPr txBox="1">
            <a:spLocks noChangeArrowheads="1"/>
          </p:cNvSpPr>
          <p:nvPr/>
        </p:nvSpPr>
        <p:spPr bwMode="auto">
          <a:xfrm>
            <a:off x="5562600" y="28956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399365" name="Line 5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9366" name="Line 6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9367" name="Text Box 7"/>
          <p:cNvSpPr txBox="1">
            <a:spLocks noChangeArrowheads="1"/>
          </p:cNvSpPr>
          <p:nvPr/>
        </p:nvSpPr>
        <p:spPr bwMode="auto">
          <a:xfrm>
            <a:off x="6938963" y="2914650"/>
            <a:ext cx="373062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99368" name="Text Box 8"/>
          <p:cNvSpPr txBox="1">
            <a:spLocks noChangeArrowheads="1"/>
          </p:cNvSpPr>
          <p:nvPr/>
        </p:nvSpPr>
        <p:spPr bwMode="auto">
          <a:xfrm>
            <a:off x="4876800" y="38100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399369" name="Line 9"/>
          <p:cNvSpPr>
            <a:spLocks noChangeShapeType="1"/>
          </p:cNvSpPr>
          <p:nvPr/>
        </p:nvSpPr>
        <p:spPr bwMode="auto">
          <a:xfrm flipH="1">
            <a:off x="50292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9370" name="Line 10"/>
          <p:cNvSpPr>
            <a:spLocks noChangeShapeType="1"/>
          </p:cNvSpPr>
          <p:nvPr/>
        </p:nvSpPr>
        <p:spPr bwMode="auto">
          <a:xfrm flipH="1" flipV="1">
            <a:off x="5867400" y="34290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9371" name="Text Box 11"/>
          <p:cNvSpPr txBox="1">
            <a:spLocks noChangeArrowheads="1"/>
          </p:cNvSpPr>
          <p:nvPr/>
        </p:nvSpPr>
        <p:spPr bwMode="auto">
          <a:xfrm>
            <a:off x="59436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99372" name="Text Box 12"/>
          <p:cNvSpPr txBox="1">
            <a:spLocks noChangeArrowheads="1"/>
          </p:cNvSpPr>
          <p:nvPr/>
        </p:nvSpPr>
        <p:spPr bwMode="auto">
          <a:xfrm>
            <a:off x="65532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99373" name="Line 13"/>
          <p:cNvSpPr>
            <a:spLocks noChangeShapeType="1"/>
          </p:cNvSpPr>
          <p:nvPr/>
        </p:nvSpPr>
        <p:spPr bwMode="auto">
          <a:xfrm flipH="1">
            <a:off x="6642100" y="3411538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9374" name="Line 14"/>
          <p:cNvSpPr>
            <a:spLocks noChangeShapeType="1"/>
          </p:cNvSpPr>
          <p:nvPr/>
        </p:nvSpPr>
        <p:spPr bwMode="auto">
          <a:xfrm flipH="1" flipV="1">
            <a:off x="7162800" y="34290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9375" name="Text Box 15"/>
          <p:cNvSpPr txBox="1">
            <a:spLocks noChangeArrowheads="1"/>
          </p:cNvSpPr>
          <p:nvPr/>
        </p:nvSpPr>
        <p:spPr bwMode="auto">
          <a:xfrm>
            <a:off x="7308850" y="3836988"/>
            <a:ext cx="53975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99376" name="Group 16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396" name="Text Box 36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399397" name="Text Box 37"/>
          <p:cNvSpPr txBox="1">
            <a:spLocks noChangeArrowheads="1"/>
          </p:cNvSpPr>
          <p:nvPr/>
        </p:nvSpPr>
        <p:spPr bwMode="auto">
          <a:xfrm>
            <a:off x="228600" y="3886200"/>
            <a:ext cx="3733800" cy="2647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How to remove the root?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move the last entry in the root...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then reposition the out-of place node to update the heap</a:t>
            </a:r>
          </a:p>
        </p:txBody>
      </p:sp>
      <p:sp>
        <p:nvSpPr>
          <p:cNvPr id="399398" name="Line 38"/>
          <p:cNvSpPr>
            <a:spLocks noChangeShapeType="1"/>
          </p:cNvSpPr>
          <p:nvPr/>
        </p:nvSpPr>
        <p:spPr bwMode="auto">
          <a:xfrm>
            <a:off x="4267200" y="19050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9400" name="Text Box 40"/>
          <p:cNvSpPr txBox="1">
            <a:spLocks noChangeArrowheads="1"/>
          </p:cNvSpPr>
          <p:nvPr/>
        </p:nvSpPr>
        <p:spPr bwMode="auto">
          <a:xfrm>
            <a:off x="4343400" y="16764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sorted side</a:t>
            </a:r>
          </a:p>
        </p:txBody>
      </p:sp>
      <p:sp>
        <p:nvSpPr>
          <p:cNvPr id="399402" name="Text Box 42"/>
          <p:cNvSpPr txBox="1">
            <a:spLocks noChangeArrowheads="1"/>
          </p:cNvSpPr>
          <p:nvPr/>
        </p:nvSpPr>
        <p:spPr bwMode="auto">
          <a:xfrm>
            <a:off x="4953000" y="5105400"/>
            <a:ext cx="35052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reheapification downward</a:t>
            </a:r>
          </a:p>
        </p:txBody>
      </p:sp>
      <p:sp>
        <p:nvSpPr>
          <p:cNvPr id="399404" name="Text Box 44"/>
          <p:cNvSpPr txBox="1">
            <a:spLocks noChangeArrowheads="1"/>
          </p:cNvSpPr>
          <p:nvPr/>
        </p:nvSpPr>
        <p:spPr bwMode="auto">
          <a:xfrm>
            <a:off x="457200" y="16002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almost a heap...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8392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Heapsort – Step 2: Sorting from Heap</a:t>
            </a:r>
          </a:p>
        </p:txBody>
      </p:sp>
      <p:sp>
        <p:nvSpPr>
          <p:cNvPr id="400387" name="Text Box 3"/>
          <p:cNvSpPr txBox="1">
            <a:spLocks noChangeArrowheads="1"/>
          </p:cNvSpPr>
          <p:nvPr/>
        </p:nvSpPr>
        <p:spPr bwMode="auto">
          <a:xfrm>
            <a:off x="6324600" y="19812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400388" name="Text Box 4"/>
          <p:cNvSpPr txBox="1">
            <a:spLocks noChangeArrowheads="1"/>
          </p:cNvSpPr>
          <p:nvPr/>
        </p:nvSpPr>
        <p:spPr bwMode="auto">
          <a:xfrm>
            <a:off x="5562600" y="28956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400389" name="Line 5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0390" name="Line 6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0391" name="Text Box 7"/>
          <p:cNvSpPr txBox="1">
            <a:spLocks noChangeArrowheads="1"/>
          </p:cNvSpPr>
          <p:nvPr/>
        </p:nvSpPr>
        <p:spPr bwMode="auto">
          <a:xfrm>
            <a:off x="6938963" y="2914650"/>
            <a:ext cx="373062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400392" name="Text Box 8"/>
          <p:cNvSpPr txBox="1">
            <a:spLocks noChangeArrowheads="1"/>
          </p:cNvSpPr>
          <p:nvPr/>
        </p:nvSpPr>
        <p:spPr bwMode="auto">
          <a:xfrm>
            <a:off x="4876800" y="38100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400393" name="Line 9"/>
          <p:cNvSpPr>
            <a:spLocks noChangeShapeType="1"/>
          </p:cNvSpPr>
          <p:nvPr/>
        </p:nvSpPr>
        <p:spPr bwMode="auto">
          <a:xfrm flipH="1">
            <a:off x="50292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0394" name="Line 10"/>
          <p:cNvSpPr>
            <a:spLocks noChangeShapeType="1"/>
          </p:cNvSpPr>
          <p:nvPr/>
        </p:nvSpPr>
        <p:spPr bwMode="auto">
          <a:xfrm flipH="1" flipV="1">
            <a:off x="5867400" y="34290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0395" name="Text Box 11"/>
          <p:cNvSpPr txBox="1">
            <a:spLocks noChangeArrowheads="1"/>
          </p:cNvSpPr>
          <p:nvPr/>
        </p:nvSpPr>
        <p:spPr bwMode="auto">
          <a:xfrm>
            <a:off x="59436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400396" name="Text Box 12"/>
          <p:cNvSpPr txBox="1">
            <a:spLocks noChangeArrowheads="1"/>
          </p:cNvSpPr>
          <p:nvPr/>
        </p:nvSpPr>
        <p:spPr bwMode="auto">
          <a:xfrm>
            <a:off x="65532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00397" name="Line 13"/>
          <p:cNvSpPr>
            <a:spLocks noChangeShapeType="1"/>
          </p:cNvSpPr>
          <p:nvPr/>
        </p:nvSpPr>
        <p:spPr bwMode="auto">
          <a:xfrm flipH="1">
            <a:off x="6642100" y="3411538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0398" name="Line 14"/>
          <p:cNvSpPr>
            <a:spLocks noChangeShapeType="1"/>
          </p:cNvSpPr>
          <p:nvPr/>
        </p:nvSpPr>
        <p:spPr bwMode="auto">
          <a:xfrm flipH="1" flipV="1">
            <a:off x="7162800" y="34290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0399" name="Text Box 15"/>
          <p:cNvSpPr txBox="1">
            <a:spLocks noChangeArrowheads="1"/>
          </p:cNvSpPr>
          <p:nvPr/>
        </p:nvSpPr>
        <p:spPr bwMode="auto">
          <a:xfrm>
            <a:off x="7308850" y="3836988"/>
            <a:ext cx="53975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graphicFrame>
        <p:nvGraphicFramePr>
          <p:cNvPr id="400431" name="Group 47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0420" name="Text Box 36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400421" name="Text Box 37"/>
          <p:cNvSpPr txBox="1">
            <a:spLocks noChangeArrowheads="1"/>
          </p:cNvSpPr>
          <p:nvPr/>
        </p:nvSpPr>
        <p:spPr bwMode="auto">
          <a:xfrm>
            <a:off x="228600" y="3886200"/>
            <a:ext cx="3733800" cy="2647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How to remove the root?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move the last entry in the root...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then reposition the out-of place node to update the heap</a:t>
            </a:r>
          </a:p>
        </p:txBody>
      </p:sp>
      <p:sp>
        <p:nvSpPr>
          <p:cNvPr id="400422" name="Line 38"/>
          <p:cNvSpPr>
            <a:spLocks noChangeShapeType="1"/>
          </p:cNvSpPr>
          <p:nvPr/>
        </p:nvSpPr>
        <p:spPr bwMode="auto">
          <a:xfrm>
            <a:off x="4267200" y="19050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0424" name="Text Box 40"/>
          <p:cNvSpPr txBox="1">
            <a:spLocks noChangeArrowheads="1"/>
          </p:cNvSpPr>
          <p:nvPr/>
        </p:nvSpPr>
        <p:spPr bwMode="auto">
          <a:xfrm>
            <a:off x="4343400" y="16764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sorted side</a:t>
            </a:r>
          </a:p>
        </p:txBody>
      </p:sp>
      <p:sp>
        <p:nvSpPr>
          <p:cNvPr id="400425" name="Text Box 41"/>
          <p:cNvSpPr txBox="1">
            <a:spLocks noChangeArrowheads="1"/>
          </p:cNvSpPr>
          <p:nvPr/>
        </p:nvSpPr>
        <p:spPr bwMode="auto">
          <a:xfrm>
            <a:off x="4953000" y="5105400"/>
            <a:ext cx="35052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reheapification downward</a:t>
            </a:r>
          </a:p>
        </p:txBody>
      </p:sp>
      <p:sp>
        <p:nvSpPr>
          <p:cNvPr id="400429" name="Text Box 45"/>
          <p:cNvSpPr txBox="1">
            <a:spLocks noChangeArrowheads="1"/>
          </p:cNvSpPr>
          <p:nvPr/>
        </p:nvSpPr>
        <p:spPr bwMode="auto">
          <a:xfrm>
            <a:off x="228600" y="1676400"/>
            <a:ext cx="3962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heap in the unsorted side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8392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Heapsort – Step 2: Sorting from Heap</a:t>
            </a:r>
          </a:p>
        </p:txBody>
      </p:sp>
      <p:sp>
        <p:nvSpPr>
          <p:cNvPr id="401411" name="Text Box 3"/>
          <p:cNvSpPr txBox="1">
            <a:spLocks noChangeArrowheads="1"/>
          </p:cNvSpPr>
          <p:nvPr/>
        </p:nvSpPr>
        <p:spPr bwMode="auto">
          <a:xfrm>
            <a:off x="6324600" y="19812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16</a:t>
            </a:r>
          </a:p>
        </p:txBody>
      </p:sp>
      <p:sp>
        <p:nvSpPr>
          <p:cNvPr id="401412" name="Text Box 4"/>
          <p:cNvSpPr txBox="1">
            <a:spLocks noChangeArrowheads="1"/>
          </p:cNvSpPr>
          <p:nvPr/>
        </p:nvSpPr>
        <p:spPr bwMode="auto">
          <a:xfrm>
            <a:off x="5562600" y="28956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401413" name="Line 5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1414" name="Line 6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1415" name="Text Box 7"/>
          <p:cNvSpPr txBox="1">
            <a:spLocks noChangeArrowheads="1"/>
          </p:cNvSpPr>
          <p:nvPr/>
        </p:nvSpPr>
        <p:spPr bwMode="auto">
          <a:xfrm>
            <a:off x="6938963" y="2914650"/>
            <a:ext cx="373062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401416" name="Text Box 8"/>
          <p:cNvSpPr txBox="1">
            <a:spLocks noChangeArrowheads="1"/>
          </p:cNvSpPr>
          <p:nvPr/>
        </p:nvSpPr>
        <p:spPr bwMode="auto">
          <a:xfrm>
            <a:off x="4876800" y="38100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401417" name="Line 9"/>
          <p:cNvSpPr>
            <a:spLocks noChangeShapeType="1"/>
          </p:cNvSpPr>
          <p:nvPr/>
        </p:nvSpPr>
        <p:spPr bwMode="auto">
          <a:xfrm flipH="1">
            <a:off x="50292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1418" name="Line 10"/>
          <p:cNvSpPr>
            <a:spLocks noChangeShapeType="1"/>
          </p:cNvSpPr>
          <p:nvPr/>
        </p:nvSpPr>
        <p:spPr bwMode="auto">
          <a:xfrm flipH="1" flipV="1">
            <a:off x="5867400" y="34290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1419" name="Text Box 11"/>
          <p:cNvSpPr txBox="1">
            <a:spLocks noChangeArrowheads="1"/>
          </p:cNvSpPr>
          <p:nvPr/>
        </p:nvSpPr>
        <p:spPr bwMode="auto">
          <a:xfrm>
            <a:off x="59436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401420" name="Text Box 12"/>
          <p:cNvSpPr txBox="1">
            <a:spLocks noChangeArrowheads="1"/>
          </p:cNvSpPr>
          <p:nvPr/>
        </p:nvSpPr>
        <p:spPr bwMode="auto">
          <a:xfrm>
            <a:off x="65532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01421" name="Line 13"/>
          <p:cNvSpPr>
            <a:spLocks noChangeShapeType="1"/>
          </p:cNvSpPr>
          <p:nvPr/>
        </p:nvSpPr>
        <p:spPr bwMode="auto">
          <a:xfrm flipH="1">
            <a:off x="6642100" y="3411538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1422" name="Line 14"/>
          <p:cNvSpPr>
            <a:spLocks noChangeShapeType="1"/>
          </p:cNvSpPr>
          <p:nvPr/>
        </p:nvSpPr>
        <p:spPr bwMode="auto">
          <a:xfrm flipH="1" flipV="1">
            <a:off x="7162800" y="34290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1423" name="Text Box 15"/>
          <p:cNvSpPr txBox="1">
            <a:spLocks noChangeArrowheads="1"/>
          </p:cNvSpPr>
          <p:nvPr/>
        </p:nvSpPr>
        <p:spPr bwMode="auto">
          <a:xfrm>
            <a:off x="7308850" y="3836988"/>
            <a:ext cx="53975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graphicFrame>
        <p:nvGraphicFramePr>
          <p:cNvPr id="401424" name="Group 16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1444" name="Text Box 36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401445" name="Text Box 37"/>
          <p:cNvSpPr txBox="1">
            <a:spLocks noChangeArrowheads="1"/>
          </p:cNvSpPr>
          <p:nvPr/>
        </p:nvSpPr>
        <p:spPr bwMode="auto">
          <a:xfrm>
            <a:off x="228600" y="3886200"/>
            <a:ext cx="37338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do the same thing again for the heap in the unsorted side until all the entries have been moved to the sorted side</a:t>
            </a:r>
          </a:p>
        </p:txBody>
      </p:sp>
      <p:sp>
        <p:nvSpPr>
          <p:cNvPr id="401446" name="Line 38"/>
          <p:cNvSpPr>
            <a:spLocks noChangeShapeType="1"/>
          </p:cNvSpPr>
          <p:nvPr/>
        </p:nvSpPr>
        <p:spPr bwMode="auto">
          <a:xfrm>
            <a:off x="4267200" y="19050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1448" name="Text Box 40"/>
          <p:cNvSpPr txBox="1">
            <a:spLocks noChangeArrowheads="1"/>
          </p:cNvSpPr>
          <p:nvPr/>
        </p:nvSpPr>
        <p:spPr bwMode="auto">
          <a:xfrm>
            <a:off x="4343400" y="16764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sorted side</a:t>
            </a:r>
          </a:p>
        </p:txBody>
      </p:sp>
      <p:sp>
        <p:nvSpPr>
          <p:cNvPr id="401450" name="Text Box 42"/>
          <p:cNvSpPr txBox="1">
            <a:spLocks noChangeArrowheads="1"/>
          </p:cNvSpPr>
          <p:nvPr/>
        </p:nvSpPr>
        <p:spPr bwMode="auto">
          <a:xfrm>
            <a:off x="228600" y="1676400"/>
            <a:ext cx="3962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heap in the unsorted side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8392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Heapsort – Step 2: Sorting from Heap</a:t>
            </a:r>
          </a:p>
        </p:txBody>
      </p:sp>
      <p:sp>
        <p:nvSpPr>
          <p:cNvPr id="404483" name="Text Box 3"/>
          <p:cNvSpPr txBox="1">
            <a:spLocks noChangeArrowheads="1"/>
          </p:cNvSpPr>
          <p:nvPr/>
        </p:nvSpPr>
        <p:spPr bwMode="auto">
          <a:xfrm>
            <a:off x="6324600" y="19812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404484" name="Text Box 4"/>
          <p:cNvSpPr txBox="1">
            <a:spLocks noChangeArrowheads="1"/>
          </p:cNvSpPr>
          <p:nvPr/>
        </p:nvSpPr>
        <p:spPr bwMode="auto">
          <a:xfrm>
            <a:off x="5562600" y="28956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404485" name="Line 5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4486" name="Line 6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4487" name="Text Box 7"/>
          <p:cNvSpPr txBox="1">
            <a:spLocks noChangeArrowheads="1"/>
          </p:cNvSpPr>
          <p:nvPr/>
        </p:nvSpPr>
        <p:spPr bwMode="auto">
          <a:xfrm>
            <a:off x="6938963" y="2914650"/>
            <a:ext cx="373062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404488" name="Text Box 8"/>
          <p:cNvSpPr txBox="1">
            <a:spLocks noChangeArrowheads="1"/>
          </p:cNvSpPr>
          <p:nvPr/>
        </p:nvSpPr>
        <p:spPr bwMode="auto">
          <a:xfrm>
            <a:off x="4876800" y="38100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404489" name="Line 9"/>
          <p:cNvSpPr>
            <a:spLocks noChangeShapeType="1"/>
          </p:cNvSpPr>
          <p:nvPr/>
        </p:nvSpPr>
        <p:spPr bwMode="auto">
          <a:xfrm flipH="1">
            <a:off x="50292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4490" name="Line 10"/>
          <p:cNvSpPr>
            <a:spLocks noChangeShapeType="1"/>
          </p:cNvSpPr>
          <p:nvPr/>
        </p:nvSpPr>
        <p:spPr bwMode="auto">
          <a:xfrm flipH="1" flipV="1">
            <a:off x="5867400" y="34290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4491" name="Text Box 11"/>
          <p:cNvSpPr txBox="1">
            <a:spLocks noChangeArrowheads="1"/>
          </p:cNvSpPr>
          <p:nvPr/>
        </p:nvSpPr>
        <p:spPr bwMode="auto">
          <a:xfrm>
            <a:off x="59436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404492" name="Text Box 12"/>
          <p:cNvSpPr txBox="1">
            <a:spLocks noChangeArrowheads="1"/>
          </p:cNvSpPr>
          <p:nvPr/>
        </p:nvSpPr>
        <p:spPr bwMode="auto">
          <a:xfrm>
            <a:off x="65532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04493" name="Line 13"/>
          <p:cNvSpPr>
            <a:spLocks noChangeShapeType="1"/>
          </p:cNvSpPr>
          <p:nvPr/>
        </p:nvSpPr>
        <p:spPr bwMode="auto">
          <a:xfrm flipH="1">
            <a:off x="6642100" y="3411538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404496" name="Group 16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4516" name="Text Box 36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404517" name="Text Box 37"/>
          <p:cNvSpPr txBox="1">
            <a:spLocks noChangeArrowheads="1"/>
          </p:cNvSpPr>
          <p:nvPr/>
        </p:nvSpPr>
        <p:spPr bwMode="auto">
          <a:xfrm>
            <a:off x="228600" y="3886200"/>
            <a:ext cx="37338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do the same thing again for the heap in the unsorted side until all the entries have been moved to the sorted side</a:t>
            </a:r>
          </a:p>
        </p:txBody>
      </p:sp>
      <p:sp>
        <p:nvSpPr>
          <p:cNvPr id="404518" name="Line 38"/>
          <p:cNvSpPr>
            <a:spLocks noChangeShapeType="1"/>
          </p:cNvSpPr>
          <p:nvPr/>
        </p:nvSpPr>
        <p:spPr bwMode="auto">
          <a:xfrm>
            <a:off x="3681413" y="18161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4519" name="Text Box 39"/>
          <p:cNvSpPr txBox="1">
            <a:spLocks noChangeArrowheads="1"/>
          </p:cNvSpPr>
          <p:nvPr/>
        </p:nvSpPr>
        <p:spPr bwMode="auto">
          <a:xfrm>
            <a:off x="3886200" y="16764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sorted side</a:t>
            </a:r>
          </a:p>
        </p:txBody>
      </p:sp>
      <p:sp>
        <p:nvSpPr>
          <p:cNvPr id="404520" name="Text Box 40"/>
          <p:cNvSpPr txBox="1">
            <a:spLocks noChangeArrowheads="1"/>
          </p:cNvSpPr>
          <p:nvPr/>
        </p:nvSpPr>
        <p:spPr bwMode="auto">
          <a:xfrm>
            <a:off x="228600" y="1676400"/>
            <a:ext cx="3962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almost a heap...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8392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Heapsort – Step 2: Sorting from Heap</a:t>
            </a:r>
          </a:p>
        </p:txBody>
      </p:sp>
      <p:sp>
        <p:nvSpPr>
          <p:cNvPr id="405507" name="Text Box 3"/>
          <p:cNvSpPr txBox="1">
            <a:spLocks noChangeArrowheads="1"/>
          </p:cNvSpPr>
          <p:nvPr/>
        </p:nvSpPr>
        <p:spPr bwMode="auto">
          <a:xfrm>
            <a:off x="6324600" y="19812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  <a:endParaRPr lang="en-US">
              <a:solidFill>
                <a:srgbClr val="FC012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5508" name="Text Box 4"/>
          <p:cNvSpPr txBox="1">
            <a:spLocks noChangeArrowheads="1"/>
          </p:cNvSpPr>
          <p:nvPr/>
        </p:nvSpPr>
        <p:spPr bwMode="auto">
          <a:xfrm>
            <a:off x="5562600" y="28956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405509" name="Line 5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5510" name="Line 6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5511" name="Text Box 7"/>
          <p:cNvSpPr txBox="1">
            <a:spLocks noChangeArrowheads="1"/>
          </p:cNvSpPr>
          <p:nvPr/>
        </p:nvSpPr>
        <p:spPr bwMode="auto">
          <a:xfrm>
            <a:off x="6938963" y="2914650"/>
            <a:ext cx="373062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405512" name="Text Box 8"/>
          <p:cNvSpPr txBox="1">
            <a:spLocks noChangeArrowheads="1"/>
          </p:cNvSpPr>
          <p:nvPr/>
        </p:nvSpPr>
        <p:spPr bwMode="auto">
          <a:xfrm>
            <a:off x="4876800" y="38100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405513" name="Line 9"/>
          <p:cNvSpPr>
            <a:spLocks noChangeShapeType="1"/>
          </p:cNvSpPr>
          <p:nvPr/>
        </p:nvSpPr>
        <p:spPr bwMode="auto">
          <a:xfrm flipH="1">
            <a:off x="50292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5514" name="Line 10"/>
          <p:cNvSpPr>
            <a:spLocks noChangeShapeType="1"/>
          </p:cNvSpPr>
          <p:nvPr/>
        </p:nvSpPr>
        <p:spPr bwMode="auto">
          <a:xfrm flipH="1" flipV="1">
            <a:off x="5867400" y="34290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5515" name="Text Box 11"/>
          <p:cNvSpPr txBox="1">
            <a:spLocks noChangeArrowheads="1"/>
          </p:cNvSpPr>
          <p:nvPr/>
        </p:nvSpPr>
        <p:spPr bwMode="auto">
          <a:xfrm>
            <a:off x="59436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405516" name="Text Box 12"/>
          <p:cNvSpPr txBox="1">
            <a:spLocks noChangeArrowheads="1"/>
          </p:cNvSpPr>
          <p:nvPr/>
        </p:nvSpPr>
        <p:spPr bwMode="auto">
          <a:xfrm>
            <a:off x="65532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05517" name="Line 13"/>
          <p:cNvSpPr>
            <a:spLocks noChangeShapeType="1"/>
          </p:cNvSpPr>
          <p:nvPr/>
        </p:nvSpPr>
        <p:spPr bwMode="auto">
          <a:xfrm flipH="1">
            <a:off x="6642100" y="3411538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405544" name="Group 40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5538" name="Text Box 34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405539" name="Text Box 35"/>
          <p:cNvSpPr txBox="1">
            <a:spLocks noChangeArrowheads="1"/>
          </p:cNvSpPr>
          <p:nvPr/>
        </p:nvSpPr>
        <p:spPr bwMode="auto">
          <a:xfrm>
            <a:off x="228600" y="3886200"/>
            <a:ext cx="37338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do the same thing again for the heap in the unsorted side until all the entries have been moved to the sorted side</a:t>
            </a:r>
          </a:p>
        </p:txBody>
      </p:sp>
      <p:sp>
        <p:nvSpPr>
          <p:cNvPr id="405540" name="Line 36"/>
          <p:cNvSpPr>
            <a:spLocks noChangeShapeType="1"/>
          </p:cNvSpPr>
          <p:nvPr/>
        </p:nvSpPr>
        <p:spPr bwMode="auto">
          <a:xfrm>
            <a:off x="3681413" y="18161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5541" name="Text Box 37"/>
          <p:cNvSpPr txBox="1">
            <a:spLocks noChangeArrowheads="1"/>
          </p:cNvSpPr>
          <p:nvPr/>
        </p:nvSpPr>
        <p:spPr bwMode="auto">
          <a:xfrm>
            <a:off x="3886200" y="16764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sorted side</a:t>
            </a:r>
          </a:p>
        </p:txBody>
      </p:sp>
      <p:sp>
        <p:nvSpPr>
          <p:cNvPr id="405542" name="Text Box 38"/>
          <p:cNvSpPr txBox="1">
            <a:spLocks noChangeArrowheads="1"/>
          </p:cNvSpPr>
          <p:nvPr/>
        </p:nvSpPr>
        <p:spPr bwMode="auto">
          <a:xfrm>
            <a:off x="228600" y="1676400"/>
            <a:ext cx="3962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almost a heap...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8392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Heapsort – Step 2: Sorting from Heap</a:t>
            </a:r>
          </a:p>
        </p:txBody>
      </p:sp>
      <p:sp>
        <p:nvSpPr>
          <p:cNvPr id="406531" name="Text Box 3"/>
          <p:cNvSpPr txBox="1">
            <a:spLocks noChangeArrowheads="1"/>
          </p:cNvSpPr>
          <p:nvPr/>
        </p:nvSpPr>
        <p:spPr bwMode="auto">
          <a:xfrm>
            <a:off x="6324600" y="19812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  <a:endParaRPr lang="en-US">
              <a:solidFill>
                <a:srgbClr val="FC012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6532" name="Text Box 4"/>
          <p:cNvSpPr txBox="1">
            <a:spLocks noChangeArrowheads="1"/>
          </p:cNvSpPr>
          <p:nvPr/>
        </p:nvSpPr>
        <p:spPr bwMode="auto">
          <a:xfrm>
            <a:off x="5562600" y="28956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406533" name="Line 5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6534" name="Line 6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6535" name="Text Box 7"/>
          <p:cNvSpPr txBox="1">
            <a:spLocks noChangeArrowheads="1"/>
          </p:cNvSpPr>
          <p:nvPr/>
        </p:nvSpPr>
        <p:spPr bwMode="auto">
          <a:xfrm>
            <a:off x="6938963" y="2914650"/>
            <a:ext cx="373062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406536" name="Text Box 8"/>
          <p:cNvSpPr txBox="1">
            <a:spLocks noChangeArrowheads="1"/>
          </p:cNvSpPr>
          <p:nvPr/>
        </p:nvSpPr>
        <p:spPr bwMode="auto">
          <a:xfrm>
            <a:off x="48768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406537" name="Line 9"/>
          <p:cNvSpPr>
            <a:spLocks noChangeShapeType="1"/>
          </p:cNvSpPr>
          <p:nvPr/>
        </p:nvSpPr>
        <p:spPr bwMode="auto">
          <a:xfrm flipH="1">
            <a:off x="50292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6538" name="Line 10"/>
          <p:cNvSpPr>
            <a:spLocks noChangeShapeType="1"/>
          </p:cNvSpPr>
          <p:nvPr/>
        </p:nvSpPr>
        <p:spPr bwMode="auto">
          <a:xfrm flipH="1" flipV="1">
            <a:off x="5867400" y="34290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6539" name="Text Box 11"/>
          <p:cNvSpPr txBox="1">
            <a:spLocks noChangeArrowheads="1"/>
          </p:cNvSpPr>
          <p:nvPr/>
        </p:nvSpPr>
        <p:spPr bwMode="auto">
          <a:xfrm>
            <a:off x="59436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406540" name="Text Box 12"/>
          <p:cNvSpPr txBox="1">
            <a:spLocks noChangeArrowheads="1"/>
          </p:cNvSpPr>
          <p:nvPr/>
        </p:nvSpPr>
        <p:spPr bwMode="auto">
          <a:xfrm>
            <a:off x="65532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06541" name="Line 13"/>
          <p:cNvSpPr>
            <a:spLocks noChangeShapeType="1"/>
          </p:cNvSpPr>
          <p:nvPr/>
        </p:nvSpPr>
        <p:spPr bwMode="auto">
          <a:xfrm flipH="1">
            <a:off x="6642100" y="3411538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406572" name="Group 44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628650"/>
                <a:gridCol w="5524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6562" name="Text Box 34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406563" name="Text Box 35"/>
          <p:cNvSpPr txBox="1">
            <a:spLocks noChangeArrowheads="1"/>
          </p:cNvSpPr>
          <p:nvPr/>
        </p:nvSpPr>
        <p:spPr bwMode="auto">
          <a:xfrm>
            <a:off x="228600" y="3886200"/>
            <a:ext cx="37338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do the same thing again for the heap in the unsorted side until all the entries have been moved to the sorted side</a:t>
            </a:r>
          </a:p>
        </p:txBody>
      </p:sp>
      <p:sp>
        <p:nvSpPr>
          <p:cNvPr id="406564" name="Line 36"/>
          <p:cNvSpPr>
            <a:spLocks noChangeShapeType="1"/>
          </p:cNvSpPr>
          <p:nvPr/>
        </p:nvSpPr>
        <p:spPr bwMode="auto">
          <a:xfrm>
            <a:off x="3681413" y="18161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6565" name="Text Box 37"/>
          <p:cNvSpPr txBox="1">
            <a:spLocks noChangeArrowheads="1"/>
          </p:cNvSpPr>
          <p:nvPr/>
        </p:nvSpPr>
        <p:spPr bwMode="auto">
          <a:xfrm>
            <a:off x="3886200" y="16764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sorted side</a:t>
            </a:r>
          </a:p>
        </p:txBody>
      </p:sp>
      <p:sp>
        <p:nvSpPr>
          <p:cNvPr id="406566" name="Text Box 38"/>
          <p:cNvSpPr txBox="1">
            <a:spLocks noChangeArrowheads="1"/>
          </p:cNvSpPr>
          <p:nvPr/>
        </p:nvSpPr>
        <p:spPr bwMode="auto">
          <a:xfrm>
            <a:off x="228600" y="1676400"/>
            <a:ext cx="3962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almost a heap...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8392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Heapsort – Step 2: Sorting from Heap</a:t>
            </a:r>
          </a:p>
        </p:txBody>
      </p:sp>
      <p:sp>
        <p:nvSpPr>
          <p:cNvPr id="407555" name="Text Box 3"/>
          <p:cNvSpPr txBox="1">
            <a:spLocks noChangeArrowheads="1"/>
          </p:cNvSpPr>
          <p:nvPr/>
        </p:nvSpPr>
        <p:spPr bwMode="auto">
          <a:xfrm>
            <a:off x="6324600" y="19812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  <a:endParaRPr lang="en-US">
              <a:solidFill>
                <a:srgbClr val="FC012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7556" name="Text Box 4"/>
          <p:cNvSpPr txBox="1">
            <a:spLocks noChangeArrowheads="1"/>
          </p:cNvSpPr>
          <p:nvPr/>
        </p:nvSpPr>
        <p:spPr bwMode="auto">
          <a:xfrm>
            <a:off x="5562600" y="28956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407557" name="Line 5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7558" name="Line 6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7559" name="Text Box 7"/>
          <p:cNvSpPr txBox="1">
            <a:spLocks noChangeArrowheads="1"/>
          </p:cNvSpPr>
          <p:nvPr/>
        </p:nvSpPr>
        <p:spPr bwMode="auto">
          <a:xfrm>
            <a:off x="6938963" y="2914650"/>
            <a:ext cx="373062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407560" name="Text Box 8"/>
          <p:cNvSpPr txBox="1">
            <a:spLocks noChangeArrowheads="1"/>
          </p:cNvSpPr>
          <p:nvPr/>
        </p:nvSpPr>
        <p:spPr bwMode="auto">
          <a:xfrm>
            <a:off x="48768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407561" name="Line 9"/>
          <p:cNvSpPr>
            <a:spLocks noChangeShapeType="1"/>
          </p:cNvSpPr>
          <p:nvPr/>
        </p:nvSpPr>
        <p:spPr bwMode="auto">
          <a:xfrm flipH="1">
            <a:off x="50292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7562" name="Line 10"/>
          <p:cNvSpPr>
            <a:spLocks noChangeShapeType="1"/>
          </p:cNvSpPr>
          <p:nvPr/>
        </p:nvSpPr>
        <p:spPr bwMode="auto">
          <a:xfrm flipH="1" flipV="1">
            <a:off x="5867400" y="34290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7563" name="Text Box 11"/>
          <p:cNvSpPr txBox="1">
            <a:spLocks noChangeArrowheads="1"/>
          </p:cNvSpPr>
          <p:nvPr/>
        </p:nvSpPr>
        <p:spPr bwMode="auto">
          <a:xfrm>
            <a:off x="59436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407564" name="Text Box 12"/>
          <p:cNvSpPr txBox="1">
            <a:spLocks noChangeArrowheads="1"/>
          </p:cNvSpPr>
          <p:nvPr/>
        </p:nvSpPr>
        <p:spPr bwMode="auto">
          <a:xfrm>
            <a:off x="65532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07565" name="Line 13"/>
          <p:cNvSpPr>
            <a:spLocks noChangeShapeType="1"/>
          </p:cNvSpPr>
          <p:nvPr/>
        </p:nvSpPr>
        <p:spPr bwMode="auto">
          <a:xfrm flipH="1">
            <a:off x="6642100" y="3411538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407566" name="Group 14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628650"/>
                <a:gridCol w="5524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7586" name="Text Box 34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407587" name="Text Box 35"/>
          <p:cNvSpPr txBox="1">
            <a:spLocks noChangeArrowheads="1"/>
          </p:cNvSpPr>
          <p:nvPr/>
        </p:nvSpPr>
        <p:spPr bwMode="auto">
          <a:xfrm>
            <a:off x="228600" y="3886200"/>
            <a:ext cx="37338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do the same thing again for the heap in the unsorted side until all the entries have been moved to the sorted side</a:t>
            </a:r>
          </a:p>
        </p:txBody>
      </p:sp>
      <p:sp>
        <p:nvSpPr>
          <p:cNvPr id="407588" name="Line 36"/>
          <p:cNvSpPr>
            <a:spLocks noChangeShapeType="1"/>
          </p:cNvSpPr>
          <p:nvPr/>
        </p:nvSpPr>
        <p:spPr bwMode="auto">
          <a:xfrm>
            <a:off x="3681413" y="18161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7589" name="Text Box 37"/>
          <p:cNvSpPr txBox="1">
            <a:spLocks noChangeArrowheads="1"/>
          </p:cNvSpPr>
          <p:nvPr/>
        </p:nvSpPr>
        <p:spPr bwMode="auto">
          <a:xfrm>
            <a:off x="3886200" y="16764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sorted side</a:t>
            </a:r>
          </a:p>
        </p:txBody>
      </p:sp>
      <p:sp>
        <p:nvSpPr>
          <p:cNvPr id="407590" name="Text Box 38"/>
          <p:cNvSpPr txBox="1">
            <a:spLocks noChangeArrowheads="1"/>
          </p:cNvSpPr>
          <p:nvPr/>
        </p:nvSpPr>
        <p:spPr bwMode="auto">
          <a:xfrm>
            <a:off x="228600" y="1676400"/>
            <a:ext cx="3962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heap again!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8392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Heapsort – Step 2: Sorting from Heap</a:t>
            </a:r>
          </a:p>
        </p:txBody>
      </p:sp>
      <p:sp>
        <p:nvSpPr>
          <p:cNvPr id="408579" name="Text Box 3"/>
          <p:cNvSpPr txBox="1">
            <a:spLocks noChangeArrowheads="1"/>
          </p:cNvSpPr>
          <p:nvPr/>
        </p:nvSpPr>
        <p:spPr bwMode="auto">
          <a:xfrm>
            <a:off x="6324600" y="19812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>
              <a:solidFill>
                <a:srgbClr val="FC012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8580" name="Text Box 4"/>
          <p:cNvSpPr txBox="1">
            <a:spLocks noChangeArrowheads="1"/>
          </p:cNvSpPr>
          <p:nvPr/>
        </p:nvSpPr>
        <p:spPr bwMode="auto">
          <a:xfrm>
            <a:off x="5562600" y="28956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408581" name="Line 5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8582" name="Line 6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8583" name="Text Box 7"/>
          <p:cNvSpPr txBox="1">
            <a:spLocks noChangeArrowheads="1"/>
          </p:cNvSpPr>
          <p:nvPr/>
        </p:nvSpPr>
        <p:spPr bwMode="auto">
          <a:xfrm>
            <a:off x="6938963" y="2914650"/>
            <a:ext cx="373062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408584" name="Text Box 8"/>
          <p:cNvSpPr txBox="1">
            <a:spLocks noChangeArrowheads="1"/>
          </p:cNvSpPr>
          <p:nvPr/>
        </p:nvSpPr>
        <p:spPr bwMode="auto">
          <a:xfrm>
            <a:off x="48768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408585" name="Line 9"/>
          <p:cNvSpPr>
            <a:spLocks noChangeShapeType="1"/>
          </p:cNvSpPr>
          <p:nvPr/>
        </p:nvSpPr>
        <p:spPr bwMode="auto">
          <a:xfrm flipH="1">
            <a:off x="50292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8586" name="Line 10"/>
          <p:cNvSpPr>
            <a:spLocks noChangeShapeType="1"/>
          </p:cNvSpPr>
          <p:nvPr/>
        </p:nvSpPr>
        <p:spPr bwMode="auto">
          <a:xfrm flipH="1" flipV="1">
            <a:off x="5867400" y="34290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8587" name="Text Box 11"/>
          <p:cNvSpPr txBox="1">
            <a:spLocks noChangeArrowheads="1"/>
          </p:cNvSpPr>
          <p:nvPr/>
        </p:nvSpPr>
        <p:spPr bwMode="auto">
          <a:xfrm>
            <a:off x="59436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graphicFrame>
        <p:nvGraphicFramePr>
          <p:cNvPr id="408590" name="Group 14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628650"/>
                <a:gridCol w="5524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8610" name="Text Box 34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408611" name="Text Box 35"/>
          <p:cNvSpPr txBox="1">
            <a:spLocks noChangeArrowheads="1"/>
          </p:cNvSpPr>
          <p:nvPr/>
        </p:nvSpPr>
        <p:spPr bwMode="auto">
          <a:xfrm>
            <a:off x="228600" y="3886200"/>
            <a:ext cx="37338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do the same thing again for the heap in the unsorted side until all the entries have been moved to the sorted side</a:t>
            </a:r>
          </a:p>
        </p:txBody>
      </p:sp>
      <p:sp>
        <p:nvSpPr>
          <p:cNvPr id="408612" name="Line 36"/>
          <p:cNvSpPr>
            <a:spLocks noChangeShapeType="1"/>
          </p:cNvSpPr>
          <p:nvPr/>
        </p:nvSpPr>
        <p:spPr bwMode="auto">
          <a:xfrm>
            <a:off x="3124200" y="17526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8613" name="Text Box 37"/>
          <p:cNvSpPr txBox="1">
            <a:spLocks noChangeArrowheads="1"/>
          </p:cNvSpPr>
          <p:nvPr/>
        </p:nvSpPr>
        <p:spPr bwMode="auto">
          <a:xfrm>
            <a:off x="3886200" y="16764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sorted side</a:t>
            </a:r>
          </a:p>
        </p:txBody>
      </p:sp>
      <p:sp>
        <p:nvSpPr>
          <p:cNvPr id="408614" name="Text Box 38"/>
          <p:cNvSpPr txBox="1">
            <a:spLocks noChangeArrowheads="1"/>
          </p:cNvSpPr>
          <p:nvPr/>
        </p:nvSpPr>
        <p:spPr bwMode="auto">
          <a:xfrm>
            <a:off x="228600" y="1676400"/>
            <a:ext cx="3962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almost a heap...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Mergesort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27432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mtClean="0"/>
              <a:t>Divide the array in the middle</a:t>
            </a:r>
          </a:p>
          <a:p>
            <a:pPr>
              <a:lnSpc>
                <a:spcPct val="90000"/>
              </a:lnSpc>
              <a:defRPr/>
            </a:pPr>
            <a:r>
              <a:rPr lang="en-US" smtClean="0"/>
              <a:t>Sort the two half-arrays by recursion</a:t>
            </a:r>
          </a:p>
          <a:p>
            <a:pPr>
              <a:lnSpc>
                <a:spcPct val="90000"/>
              </a:lnSpc>
              <a:defRPr/>
            </a:pPr>
            <a:r>
              <a:rPr lang="en-US" smtClean="0"/>
              <a:t>Merge the two halves</a:t>
            </a:r>
          </a:p>
        </p:txBody>
      </p:sp>
      <p:sp>
        <p:nvSpPr>
          <p:cNvPr id="322564" name="Text Box 4"/>
          <p:cNvSpPr txBox="1">
            <a:spLocks noChangeArrowheads="1"/>
          </p:cNvSpPr>
          <p:nvPr/>
        </p:nvSpPr>
        <p:spPr bwMode="auto">
          <a:xfrm>
            <a:off x="2819400" y="839788"/>
            <a:ext cx="6324600" cy="60182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void mergesort(int data[ ], size_t n)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size_t n1; // Size of the first subarray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size_t n2; // Size of the second subarray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en-US" sz="18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if (n &gt; 1)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{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// Compute sizes of the subarrays.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n1 = n / 2;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n2 = n - n1;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en-US" sz="18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// Sort from data[0] through data[n1-1]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mergesort(data, n1);       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// Sort from data[n1] to the end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mergesort((data + n1), n2); 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endParaRPr lang="en-US" sz="18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// Merge the two sorted halves.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merge(data, n1, n2);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}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8392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Heapsort – Step 2: Sorting from Heap</a:t>
            </a:r>
          </a:p>
        </p:txBody>
      </p:sp>
      <p:sp>
        <p:nvSpPr>
          <p:cNvPr id="409603" name="Text Box 3"/>
          <p:cNvSpPr txBox="1">
            <a:spLocks noChangeArrowheads="1"/>
          </p:cNvSpPr>
          <p:nvPr/>
        </p:nvSpPr>
        <p:spPr bwMode="auto">
          <a:xfrm>
            <a:off x="6324600" y="19812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endParaRPr lang="en-US">
              <a:solidFill>
                <a:srgbClr val="FC012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604" name="Text Box 4"/>
          <p:cNvSpPr txBox="1">
            <a:spLocks noChangeArrowheads="1"/>
          </p:cNvSpPr>
          <p:nvPr/>
        </p:nvSpPr>
        <p:spPr bwMode="auto">
          <a:xfrm>
            <a:off x="5562600" y="28956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09605" name="Line 5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606" name="Line 6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607" name="Text Box 7"/>
          <p:cNvSpPr txBox="1">
            <a:spLocks noChangeArrowheads="1"/>
          </p:cNvSpPr>
          <p:nvPr/>
        </p:nvSpPr>
        <p:spPr bwMode="auto">
          <a:xfrm>
            <a:off x="6938963" y="2914650"/>
            <a:ext cx="373062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409608" name="Text Box 8"/>
          <p:cNvSpPr txBox="1">
            <a:spLocks noChangeArrowheads="1"/>
          </p:cNvSpPr>
          <p:nvPr/>
        </p:nvSpPr>
        <p:spPr bwMode="auto">
          <a:xfrm>
            <a:off x="48768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409609" name="Line 9"/>
          <p:cNvSpPr>
            <a:spLocks noChangeShapeType="1"/>
          </p:cNvSpPr>
          <p:nvPr/>
        </p:nvSpPr>
        <p:spPr bwMode="auto">
          <a:xfrm flipH="1">
            <a:off x="50292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610" name="Line 10"/>
          <p:cNvSpPr>
            <a:spLocks noChangeShapeType="1"/>
          </p:cNvSpPr>
          <p:nvPr/>
        </p:nvSpPr>
        <p:spPr bwMode="auto">
          <a:xfrm flipH="1" flipV="1">
            <a:off x="5867400" y="34290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611" name="Text Box 11"/>
          <p:cNvSpPr txBox="1">
            <a:spLocks noChangeArrowheads="1"/>
          </p:cNvSpPr>
          <p:nvPr/>
        </p:nvSpPr>
        <p:spPr bwMode="auto">
          <a:xfrm>
            <a:off x="59436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graphicFrame>
        <p:nvGraphicFramePr>
          <p:cNvPr id="409639" name="Group 39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685800"/>
                <a:gridCol w="533400"/>
                <a:gridCol w="5524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632" name="Text Box 32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409633" name="Text Box 33"/>
          <p:cNvSpPr txBox="1">
            <a:spLocks noChangeArrowheads="1"/>
          </p:cNvSpPr>
          <p:nvPr/>
        </p:nvSpPr>
        <p:spPr bwMode="auto">
          <a:xfrm>
            <a:off x="228600" y="3886200"/>
            <a:ext cx="37338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do the same thing again for the heap in the unsorted side until all the entries have been moved to the sorted side</a:t>
            </a:r>
          </a:p>
        </p:txBody>
      </p:sp>
      <p:sp>
        <p:nvSpPr>
          <p:cNvPr id="409634" name="Line 34"/>
          <p:cNvSpPr>
            <a:spLocks noChangeShapeType="1"/>
          </p:cNvSpPr>
          <p:nvPr/>
        </p:nvSpPr>
        <p:spPr bwMode="auto">
          <a:xfrm>
            <a:off x="3124200" y="17526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635" name="Text Box 35"/>
          <p:cNvSpPr txBox="1">
            <a:spLocks noChangeArrowheads="1"/>
          </p:cNvSpPr>
          <p:nvPr/>
        </p:nvSpPr>
        <p:spPr bwMode="auto">
          <a:xfrm>
            <a:off x="3886200" y="16764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sorted side</a:t>
            </a:r>
          </a:p>
        </p:txBody>
      </p:sp>
      <p:sp>
        <p:nvSpPr>
          <p:cNvPr id="409636" name="Text Box 36"/>
          <p:cNvSpPr txBox="1">
            <a:spLocks noChangeArrowheads="1"/>
          </p:cNvSpPr>
          <p:nvPr/>
        </p:nvSpPr>
        <p:spPr bwMode="auto">
          <a:xfrm>
            <a:off x="228600" y="1676400"/>
            <a:ext cx="3962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almost a heap...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8392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Heapsort – Step 2: Sorting from Heap</a:t>
            </a:r>
          </a:p>
        </p:txBody>
      </p:sp>
      <p:sp>
        <p:nvSpPr>
          <p:cNvPr id="410627" name="Text Box 3"/>
          <p:cNvSpPr txBox="1">
            <a:spLocks noChangeArrowheads="1"/>
          </p:cNvSpPr>
          <p:nvPr/>
        </p:nvSpPr>
        <p:spPr bwMode="auto">
          <a:xfrm>
            <a:off x="6324600" y="1981200"/>
            <a:ext cx="5429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endParaRPr lang="en-US">
              <a:solidFill>
                <a:srgbClr val="FC012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0628" name="Text Box 4"/>
          <p:cNvSpPr txBox="1">
            <a:spLocks noChangeArrowheads="1"/>
          </p:cNvSpPr>
          <p:nvPr/>
        </p:nvSpPr>
        <p:spPr bwMode="auto">
          <a:xfrm>
            <a:off x="5562600" y="28956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410629" name="Line 5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630" name="Line 6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631" name="Text Box 7"/>
          <p:cNvSpPr txBox="1">
            <a:spLocks noChangeArrowheads="1"/>
          </p:cNvSpPr>
          <p:nvPr/>
        </p:nvSpPr>
        <p:spPr bwMode="auto">
          <a:xfrm>
            <a:off x="6938963" y="2914650"/>
            <a:ext cx="373062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410632" name="Text Box 8"/>
          <p:cNvSpPr txBox="1">
            <a:spLocks noChangeArrowheads="1"/>
          </p:cNvSpPr>
          <p:nvPr/>
        </p:nvSpPr>
        <p:spPr bwMode="auto">
          <a:xfrm>
            <a:off x="48768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10633" name="Line 9"/>
          <p:cNvSpPr>
            <a:spLocks noChangeShapeType="1"/>
          </p:cNvSpPr>
          <p:nvPr/>
        </p:nvSpPr>
        <p:spPr bwMode="auto">
          <a:xfrm flipH="1">
            <a:off x="50292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634" name="Line 10"/>
          <p:cNvSpPr>
            <a:spLocks noChangeShapeType="1"/>
          </p:cNvSpPr>
          <p:nvPr/>
        </p:nvSpPr>
        <p:spPr bwMode="auto">
          <a:xfrm flipH="1" flipV="1">
            <a:off x="5867400" y="34290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635" name="Text Box 11"/>
          <p:cNvSpPr txBox="1">
            <a:spLocks noChangeArrowheads="1"/>
          </p:cNvSpPr>
          <p:nvPr/>
        </p:nvSpPr>
        <p:spPr bwMode="auto">
          <a:xfrm>
            <a:off x="59436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graphicFrame>
        <p:nvGraphicFramePr>
          <p:cNvPr id="410636" name="Group 12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685800"/>
                <a:gridCol w="533400"/>
                <a:gridCol w="5524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656" name="Text Box 32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410657" name="Text Box 33"/>
          <p:cNvSpPr txBox="1">
            <a:spLocks noChangeArrowheads="1"/>
          </p:cNvSpPr>
          <p:nvPr/>
        </p:nvSpPr>
        <p:spPr bwMode="auto">
          <a:xfrm>
            <a:off x="228600" y="3886200"/>
            <a:ext cx="37338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do the same thing again for the heap in the unsorted side until all the entries have been moved to the sorted side</a:t>
            </a:r>
          </a:p>
        </p:txBody>
      </p:sp>
      <p:sp>
        <p:nvSpPr>
          <p:cNvPr id="410658" name="Line 34"/>
          <p:cNvSpPr>
            <a:spLocks noChangeShapeType="1"/>
          </p:cNvSpPr>
          <p:nvPr/>
        </p:nvSpPr>
        <p:spPr bwMode="auto">
          <a:xfrm>
            <a:off x="3124200" y="17526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659" name="Text Box 35"/>
          <p:cNvSpPr txBox="1">
            <a:spLocks noChangeArrowheads="1"/>
          </p:cNvSpPr>
          <p:nvPr/>
        </p:nvSpPr>
        <p:spPr bwMode="auto">
          <a:xfrm>
            <a:off x="3886200" y="16764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sorted side</a:t>
            </a:r>
          </a:p>
        </p:txBody>
      </p:sp>
      <p:sp>
        <p:nvSpPr>
          <p:cNvPr id="410660" name="Text Box 36"/>
          <p:cNvSpPr txBox="1">
            <a:spLocks noChangeArrowheads="1"/>
          </p:cNvSpPr>
          <p:nvPr/>
        </p:nvSpPr>
        <p:spPr bwMode="auto">
          <a:xfrm>
            <a:off x="228600" y="1676400"/>
            <a:ext cx="3962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heap again!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8392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Heapsort – Step 2: Sorting from Heap</a:t>
            </a:r>
          </a:p>
        </p:txBody>
      </p:sp>
      <p:sp>
        <p:nvSpPr>
          <p:cNvPr id="411651" name="Text Box 3"/>
          <p:cNvSpPr txBox="1">
            <a:spLocks noChangeArrowheads="1"/>
          </p:cNvSpPr>
          <p:nvPr/>
        </p:nvSpPr>
        <p:spPr bwMode="auto">
          <a:xfrm>
            <a:off x="6324600" y="19812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en-US">
              <a:solidFill>
                <a:srgbClr val="FC012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1652" name="Text Box 4"/>
          <p:cNvSpPr txBox="1">
            <a:spLocks noChangeArrowheads="1"/>
          </p:cNvSpPr>
          <p:nvPr/>
        </p:nvSpPr>
        <p:spPr bwMode="auto">
          <a:xfrm>
            <a:off x="5562600" y="28956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411653" name="Line 5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1654" name="Line 6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1655" name="Text Box 7"/>
          <p:cNvSpPr txBox="1">
            <a:spLocks noChangeArrowheads="1"/>
          </p:cNvSpPr>
          <p:nvPr/>
        </p:nvSpPr>
        <p:spPr bwMode="auto">
          <a:xfrm>
            <a:off x="6938963" y="2914650"/>
            <a:ext cx="373062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411656" name="Text Box 8"/>
          <p:cNvSpPr txBox="1">
            <a:spLocks noChangeArrowheads="1"/>
          </p:cNvSpPr>
          <p:nvPr/>
        </p:nvSpPr>
        <p:spPr bwMode="auto">
          <a:xfrm>
            <a:off x="48768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11657" name="Line 9"/>
          <p:cNvSpPr>
            <a:spLocks noChangeShapeType="1"/>
          </p:cNvSpPr>
          <p:nvPr/>
        </p:nvSpPr>
        <p:spPr bwMode="auto">
          <a:xfrm flipH="1">
            <a:off x="50292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411660" name="Group 12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685800"/>
                <a:gridCol w="533400"/>
                <a:gridCol w="5524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680" name="Text Box 32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411681" name="Text Box 33"/>
          <p:cNvSpPr txBox="1">
            <a:spLocks noChangeArrowheads="1"/>
          </p:cNvSpPr>
          <p:nvPr/>
        </p:nvSpPr>
        <p:spPr bwMode="auto">
          <a:xfrm>
            <a:off x="228600" y="3886200"/>
            <a:ext cx="37338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do the same thing again for the heap in the unsorted side until all the entries have been moved to the sorted side</a:t>
            </a:r>
          </a:p>
        </p:txBody>
      </p:sp>
      <p:sp>
        <p:nvSpPr>
          <p:cNvPr id="411682" name="Line 34"/>
          <p:cNvSpPr>
            <a:spLocks noChangeShapeType="1"/>
          </p:cNvSpPr>
          <p:nvPr/>
        </p:nvSpPr>
        <p:spPr bwMode="auto">
          <a:xfrm>
            <a:off x="2514600" y="17526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1683" name="Text Box 35"/>
          <p:cNvSpPr txBox="1">
            <a:spLocks noChangeArrowheads="1"/>
          </p:cNvSpPr>
          <p:nvPr/>
        </p:nvSpPr>
        <p:spPr bwMode="auto">
          <a:xfrm>
            <a:off x="3886200" y="16764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sorted side</a:t>
            </a:r>
          </a:p>
        </p:txBody>
      </p:sp>
      <p:sp>
        <p:nvSpPr>
          <p:cNvPr id="411684" name="Text Box 36"/>
          <p:cNvSpPr txBox="1">
            <a:spLocks noChangeArrowheads="1"/>
          </p:cNvSpPr>
          <p:nvPr/>
        </p:nvSpPr>
        <p:spPr bwMode="auto">
          <a:xfrm>
            <a:off x="228600" y="1676400"/>
            <a:ext cx="3962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almost a heap...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8392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Heapsort – Step 2: Sorting from Heap</a:t>
            </a:r>
          </a:p>
        </p:txBody>
      </p:sp>
      <p:sp>
        <p:nvSpPr>
          <p:cNvPr id="412675" name="Text Box 3"/>
          <p:cNvSpPr txBox="1">
            <a:spLocks noChangeArrowheads="1"/>
          </p:cNvSpPr>
          <p:nvPr/>
        </p:nvSpPr>
        <p:spPr bwMode="auto">
          <a:xfrm>
            <a:off x="6324600" y="19812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endParaRPr lang="en-US">
              <a:solidFill>
                <a:srgbClr val="FC012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2676" name="Text Box 4"/>
          <p:cNvSpPr txBox="1">
            <a:spLocks noChangeArrowheads="1"/>
          </p:cNvSpPr>
          <p:nvPr/>
        </p:nvSpPr>
        <p:spPr bwMode="auto">
          <a:xfrm>
            <a:off x="5562600" y="28956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412677" name="Line 5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2678" name="Line 6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2679" name="Text Box 7"/>
          <p:cNvSpPr txBox="1">
            <a:spLocks noChangeArrowheads="1"/>
          </p:cNvSpPr>
          <p:nvPr/>
        </p:nvSpPr>
        <p:spPr bwMode="auto">
          <a:xfrm>
            <a:off x="6938963" y="2914650"/>
            <a:ext cx="373062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412680" name="Text Box 8"/>
          <p:cNvSpPr txBox="1">
            <a:spLocks noChangeArrowheads="1"/>
          </p:cNvSpPr>
          <p:nvPr/>
        </p:nvSpPr>
        <p:spPr bwMode="auto">
          <a:xfrm>
            <a:off x="4876800" y="38100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12681" name="Line 9"/>
          <p:cNvSpPr>
            <a:spLocks noChangeShapeType="1"/>
          </p:cNvSpPr>
          <p:nvPr/>
        </p:nvSpPr>
        <p:spPr bwMode="auto">
          <a:xfrm flipH="1">
            <a:off x="5029200" y="33528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412682" name="Group 10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685800"/>
                <a:gridCol w="533400"/>
                <a:gridCol w="5524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702" name="Text Box 30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412703" name="Text Box 31"/>
          <p:cNvSpPr txBox="1">
            <a:spLocks noChangeArrowheads="1"/>
          </p:cNvSpPr>
          <p:nvPr/>
        </p:nvSpPr>
        <p:spPr bwMode="auto">
          <a:xfrm>
            <a:off x="228600" y="3886200"/>
            <a:ext cx="37338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do the same thing again for the heap in the unsorted side until all the entries have been moved to the sorted side</a:t>
            </a:r>
          </a:p>
        </p:txBody>
      </p:sp>
      <p:sp>
        <p:nvSpPr>
          <p:cNvPr id="412704" name="Line 32"/>
          <p:cNvSpPr>
            <a:spLocks noChangeShapeType="1"/>
          </p:cNvSpPr>
          <p:nvPr/>
        </p:nvSpPr>
        <p:spPr bwMode="auto">
          <a:xfrm>
            <a:off x="2514600" y="17526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2705" name="Text Box 33"/>
          <p:cNvSpPr txBox="1">
            <a:spLocks noChangeArrowheads="1"/>
          </p:cNvSpPr>
          <p:nvPr/>
        </p:nvSpPr>
        <p:spPr bwMode="auto">
          <a:xfrm>
            <a:off x="3886200" y="16764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sorted side</a:t>
            </a:r>
          </a:p>
        </p:txBody>
      </p:sp>
      <p:sp>
        <p:nvSpPr>
          <p:cNvPr id="412706" name="Text Box 34"/>
          <p:cNvSpPr txBox="1">
            <a:spLocks noChangeArrowheads="1"/>
          </p:cNvSpPr>
          <p:nvPr/>
        </p:nvSpPr>
        <p:spPr bwMode="auto">
          <a:xfrm>
            <a:off x="228600" y="1676400"/>
            <a:ext cx="3962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heap again 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8392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Heapsort – Step 2: Sorting from Heap</a:t>
            </a:r>
          </a:p>
        </p:txBody>
      </p:sp>
      <p:sp>
        <p:nvSpPr>
          <p:cNvPr id="413699" name="Text Box 3"/>
          <p:cNvSpPr txBox="1">
            <a:spLocks noChangeArrowheads="1"/>
          </p:cNvSpPr>
          <p:nvPr/>
        </p:nvSpPr>
        <p:spPr bwMode="auto">
          <a:xfrm>
            <a:off x="6324600" y="19812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>
              <a:solidFill>
                <a:srgbClr val="FC012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3700" name="Text Box 4"/>
          <p:cNvSpPr txBox="1">
            <a:spLocks noChangeArrowheads="1"/>
          </p:cNvSpPr>
          <p:nvPr/>
        </p:nvSpPr>
        <p:spPr bwMode="auto">
          <a:xfrm>
            <a:off x="5562600" y="28956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413701" name="Line 5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3702" name="Line 6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3703" name="Text Box 7"/>
          <p:cNvSpPr txBox="1">
            <a:spLocks noChangeArrowheads="1"/>
          </p:cNvSpPr>
          <p:nvPr/>
        </p:nvSpPr>
        <p:spPr bwMode="auto">
          <a:xfrm>
            <a:off x="6938963" y="2914650"/>
            <a:ext cx="373062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graphicFrame>
        <p:nvGraphicFramePr>
          <p:cNvPr id="413706" name="Group 10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685800"/>
                <a:gridCol w="533400"/>
                <a:gridCol w="5524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726" name="Text Box 30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413727" name="Text Box 31"/>
          <p:cNvSpPr txBox="1">
            <a:spLocks noChangeArrowheads="1"/>
          </p:cNvSpPr>
          <p:nvPr/>
        </p:nvSpPr>
        <p:spPr bwMode="auto">
          <a:xfrm>
            <a:off x="228600" y="3886200"/>
            <a:ext cx="37338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do the same thing again for the heap in the unsorted side until all the entries have been moved to the sorted side</a:t>
            </a:r>
          </a:p>
        </p:txBody>
      </p:sp>
      <p:sp>
        <p:nvSpPr>
          <p:cNvPr id="413728" name="Line 32"/>
          <p:cNvSpPr>
            <a:spLocks noChangeShapeType="1"/>
          </p:cNvSpPr>
          <p:nvPr/>
        </p:nvSpPr>
        <p:spPr bwMode="auto">
          <a:xfrm>
            <a:off x="1928813" y="1806575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3730" name="Text Box 34"/>
          <p:cNvSpPr txBox="1">
            <a:spLocks noChangeArrowheads="1"/>
          </p:cNvSpPr>
          <p:nvPr/>
        </p:nvSpPr>
        <p:spPr bwMode="auto">
          <a:xfrm>
            <a:off x="228600" y="1676400"/>
            <a:ext cx="3962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heap ??</a:t>
            </a:r>
          </a:p>
        </p:txBody>
      </p:sp>
      <p:sp>
        <p:nvSpPr>
          <p:cNvPr id="413731" name="Text Box 35"/>
          <p:cNvSpPr txBox="1">
            <a:spLocks noChangeArrowheads="1"/>
          </p:cNvSpPr>
          <p:nvPr/>
        </p:nvSpPr>
        <p:spPr bwMode="auto">
          <a:xfrm>
            <a:off x="2667000" y="17526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sorted side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8392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Heapsort – Step 2: Sorting from Heap</a:t>
            </a:r>
          </a:p>
        </p:txBody>
      </p:sp>
      <p:sp>
        <p:nvSpPr>
          <p:cNvPr id="414723" name="Text Box 3"/>
          <p:cNvSpPr txBox="1">
            <a:spLocks noChangeArrowheads="1"/>
          </p:cNvSpPr>
          <p:nvPr/>
        </p:nvSpPr>
        <p:spPr bwMode="auto">
          <a:xfrm>
            <a:off x="6324600" y="19812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endParaRPr lang="en-US">
              <a:solidFill>
                <a:srgbClr val="FC012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4724" name="Text Box 4"/>
          <p:cNvSpPr txBox="1">
            <a:spLocks noChangeArrowheads="1"/>
          </p:cNvSpPr>
          <p:nvPr/>
        </p:nvSpPr>
        <p:spPr bwMode="auto">
          <a:xfrm>
            <a:off x="5562600" y="28956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14725" name="Line 5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4726" name="Line 6"/>
          <p:cNvSpPr>
            <a:spLocks noChangeShapeType="1"/>
          </p:cNvSpPr>
          <p:nvPr/>
        </p:nvSpPr>
        <p:spPr bwMode="auto">
          <a:xfrm>
            <a:off x="6553200" y="2438400"/>
            <a:ext cx="647700" cy="455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4727" name="Text Box 7"/>
          <p:cNvSpPr txBox="1">
            <a:spLocks noChangeArrowheads="1"/>
          </p:cNvSpPr>
          <p:nvPr/>
        </p:nvSpPr>
        <p:spPr bwMode="auto">
          <a:xfrm>
            <a:off x="6938963" y="2914650"/>
            <a:ext cx="373062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graphicFrame>
        <p:nvGraphicFramePr>
          <p:cNvPr id="414728" name="Group 8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685800"/>
                <a:gridCol w="533400"/>
                <a:gridCol w="5524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4748" name="Text Box 28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414749" name="Text Box 29"/>
          <p:cNvSpPr txBox="1">
            <a:spLocks noChangeArrowheads="1"/>
          </p:cNvSpPr>
          <p:nvPr/>
        </p:nvSpPr>
        <p:spPr bwMode="auto">
          <a:xfrm>
            <a:off x="228600" y="3886200"/>
            <a:ext cx="37338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do the same thing again for the heap in the unsorted side until all the entries have been moved to the sorted side</a:t>
            </a:r>
          </a:p>
        </p:txBody>
      </p:sp>
      <p:sp>
        <p:nvSpPr>
          <p:cNvPr id="414750" name="Line 30"/>
          <p:cNvSpPr>
            <a:spLocks noChangeShapeType="1"/>
          </p:cNvSpPr>
          <p:nvPr/>
        </p:nvSpPr>
        <p:spPr bwMode="auto">
          <a:xfrm>
            <a:off x="1928813" y="1806575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4751" name="Text Box 31"/>
          <p:cNvSpPr txBox="1">
            <a:spLocks noChangeArrowheads="1"/>
          </p:cNvSpPr>
          <p:nvPr/>
        </p:nvSpPr>
        <p:spPr bwMode="auto">
          <a:xfrm>
            <a:off x="2667000" y="17526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sorted side</a:t>
            </a:r>
          </a:p>
        </p:txBody>
      </p:sp>
      <p:sp>
        <p:nvSpPr>
          <p:cNvPr id="414752" name="Text Box 32"/>
          <p:cNvSpPr txBox="1">
            <a:spLocks noChangeArrowheads="1"/>
          </p:cNvSpPr>
          <p:nvPr/>
        </p:nvSpPr>
        <p:spPr bwMode="auto">
          <a:xfrm>
            <a:off x="228600" y="1676400"/>
            <a:ext cx="3962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 heap !!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8392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Heapsort – Step 2: Sorting from Heap</a:t>
            </a:r>
          </a:p>
        </p:txBody>
      </p:sp>
      <p:sp>
        <p:nvSpPr>
          <p:cNvPr id="415747" name="Text Box 3"/>
          <p:cNvSpPr txBox="1">
            <a:spLocks noChangeArrowheads="1"/>
          </p:cNvSpPr>
          <p:nvPr/>
        </p:nvSpPr>
        <p:spPr bwMode="auto">
          <a:xfrm>
            <a:off x="6324600" y="19812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en-US">
              <a:solidFill>
                <a:srgbClr val="FC012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5748" name="Text Box 4"/>
          <p:cNvSpPr txBox="1">
            <a:spLocks noChangeArrowheads="1"/>
          </p:cNvSpPr>
          <p:nvPr/>
        </p:nvSpPr>
        <p:spPr bwMode="auto">
          <a:xfrm>
            <a:off x="5562600" y="28956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15749" name="Line 5"/>
          <p:cNvSpPr>
            <a:spLocks noChangeShapeType="1"/>
          </p:cNvSpPr>
          <p:nvPr/>
        </p:nvSpPr>
        <p:spPr bwMode="auto">
          <a:xfrm flipH="1">
            <a:off x="5943600" y="24384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415752" name="Group 8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685800"/>
                <a:gridCol w="533400"/>
                <a:gridCol w="5524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5772" name="Text Box 28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415773" name="Text Box 29"/>
          <p:cNvSpPr txBox="1">
            <a:spLocks noChangeArrowheads="1"/>
          </p:cNvSpPr>
          <p:nvPr/>
        </p:nvSpPr>
        <p:spPr bwMode="auto">
          <a:xfrm>
            <a:off x="228600" y="3886200"/>
            <a:ext cx="37338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do the same thing again for the heap in the unsorted side until all the entries have been moved to the sorted side</a:t>
            </a:r>
          </a:p>
        </p:txBody>
      </p:sp>
      <p:sp>
        <p:nvSpPr>
          <p:cNvPr id="415774" name="Line 30"/>
          <p:cNvSpPr>
            <a:spLocks noChangeShapeType="1"/>
          </p:cNvSpPr>
          <p:nvPr/>
        </p:nvSpPr>
        <p:spPr bwMode="auto">
          <a:xfrm>
            <a:off x="1371600" y="18288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5775" name="Text Box 31"/>
          <p:cNvSpPr txBox="1">
            <a:spLocks noChangeArrowheads="1"/>
          </p:cNvSpPr>
          <p:nvPr/>
        </p:nvSpPr>
        <p:spPr bwMode="auto">
          <a:xfrm>
            <a:off x="2667000" y="17526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sorted side</a:t>
            </a:r>
          </a:p>
        </p:txBody>
      </p:sp>
      <p:sp>
        <p:nvSpPr>
          <p:cNvPr id="415776" name="Text Box 32"/>
          <p:cNvSpPr txBox="1">
            <a:spLocks noChangeArrowheads="1"/>
          </p:cNvSpPr>
          <p:nvPr/>
        </p:nvSpPr>
        <p:spPr bwMode="auto">
          <a:xfrm>
            <a:off x="228600" y="1676400"/>
            <a:ext cx="3962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heap 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8392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Heapsort – Step 2: Sorting from Heap</a:t>
            </a:r>
          </a:p>
        </p:txBody>
      </p:sp>
      <p:sp>
        <p:nvSpPr>
          <p:cNvPr id="416771" name="Text Box 3"/>
          <p:cNvSpPr txBox="1">
            <a:spLocks noChangeArrowheads="1"/>
          </p:cNvSpPr>
          <p:nvPr/>
        </p:nvSpPr>
        <p:spPr bwMode="auto">
          <a:xfrm>
            <a:off x="6324600" y="1981200"/>
            <a:ext cx="373063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>
              <a:solidFill>
                <a:srgbClr val="FC012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416774" name="Group 6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685800"/>
                <a:gridCol w="533400"/>
                <a:gridCol w="5524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6794" name="Text Box 26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416795" name="Text Box 27"/>
          <p:cNvSpPr txBox="1">
            <a:spLocks noChangeArrowheads="1"/>
          </p:cNvSpPr>
          <p:nvPr/>
        </p:nvSpPr>
        <p:spPr bwMode="auto">
          <a:xfrm>
            <a:off x="228600" y="3886200"/>
            <a:ext cx="37338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do the same thing again for the heap in the unsorted side until all the entries have been moved to the sorted side</a:t>
            </a:r>
          </a:p>
        </p:txBody>
      </p:sp>
      <p:sp>
        <p:nvSpPr>
          <p:cNvPr id="416796" name="Line 28"/>
          <p:cNvSpPr>
            <a:spLocks noChangeShapeType="1"/>
          </p:cNvSpPr>
          <p:nvPr/>
        </p:nvSpPr>
        <p:spPr bwMode="auto">
          <a:xfrm>
            <a:off x="838200" y="18288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6797" name="Text Box 29"/>
          <p:cNvSpPr txBox="1">
            <a:spLocks noChangeArrowheads="1"/>
          </p:cNvSpPr>
          <p:nvPr/>
        </p:nvSpPr>
        <p:spPr bwMode="auto">
          <a:xfrm>
            <a:off x="2667000" y="17526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sorted side</a:t>
            </a:r>
          </a:p>
        </p:txBody>
      </p:sp>
      <p:sp>
        <p:nvSpPr>
          <p:cNvPr id="416798" name="Text Box 30"/>
          <p:cNvSpPr txBox="1">
            <a:spLocks noChangeArrowheads="1"/>
          </p:cNvSpPr>
          <p:nvPr/>
        </p:nvSpPr>
        <p:spPr bwMode="auto">
          <a:xfrm>
            <a:off x="0" y="1752600"/>
            <a:ext cx="3962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heap 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8392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Heapsort – Step 2: Sorting from Heap</a:t>
            </a:r>
          </a:p>
        </p:txBody>
      </p:sp>
      <p:graphicFrame>
        <p:nvGraphicFramePr>
          <p:cNvPr id="417796" name="Group 4"/>
          <p:cNvGraphicFramePr>
            <a:graphicFrameLocks noGrp="1"/>
          </p:cNvGraphicFramePr>
          <p:nvPr/>
        </p:nvGraphicFramePr>
        <p:xfrm>
          <a:off x="1524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685800"/>
                <a:gridCol w="533400"/>
                <a:gridCol w="5524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7816" name="Text Box 24"/>
          <p:cNvSpPr txBox="1">
            <a:spLocks noChangeArrowheads="1"/>
          </p:cNvSpPr>
          <p:nvPr/>
        </p:nvSpPr>
        <p:spPr bwMode="auto">
          <a:xfrm>
            <a:off x="1524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  <p:sp>
        <p:nvSpPr>
          <p:cNvPr id="417817" name="Text Box 25"/>
          <p:cNvSpPr txBox="1">
            <a:spLocks noChangeArrowheads="1"/>
          </p:cNvSpPr>
          <p:nvPr/>
        </p:nvSpPr>
        <p:spPr bwMode="auto">
          <a:xfrm>
            <a:off x="228600" y="3886200"/>
            <a:ext cx="37338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do the same thing again for the heap in the unsorted side until all the entries have been moved to the sorted side</a:t>
            </a:r>
          </a:p>
        </p:txBody>
      </p:sp>
      <p:sp>
        <p:nvSpPr>
          <p:cNvPr id="417818" name="Line 26"/>
          <p:cNvSpPr>
            <a:spLocks noChangeShapeType="1"/>
          </p:cNvSpPr>
          <p:nvPr/>
        </p:nvSpPr>
        <p:spPr bwMode="auto">
          <a:xfrm>
            <a:off x="152400" y="1905000"/>
            <a:ext cx="0" cy="1600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7819" name="Text Box 27"/>
          <p:cNvSpPr txBox="1">
            <a:spLocks noChangeArrowheads="1"/>
          </p:cNvSpPr>
          <p:nvPr/>
        </p:nvSpPr>
        <p:spPr bwMode="auto">
          <a:xfrm>
            <a:off x="2667000" y="17526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sorted side</a:t>
            </a:r>
          </a:p>
        </p:txBody>
      </p:sp>
      <p:sp>
        <p:nvSpPr>
          <p:cNvPr id="417821" name="Text Box 29"/>
          <p:cNvSpPr txBox="1">
            <a:spLocks noChangeArrowheads="1"/>
          </p:cNvSpPr>
          <p:nvPr/>
        </p:nvSpPr>
        <p:spPr bwMode="auto">
          <a:xfrm>
            <a:off x="5943600" y="3657600"/>
            <a:ext cx="23622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DONE!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Heapsort – Time Analysis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Step 1. Make a heap from elements</a:t>
            </a:r>
          </a:p>
          <a:p>
            <a:pPr lvl="1"/>
            <a:r>
              <a:rPr lang="en-US" sz="2400" smtClean="0"/>
              <a:t>add an entry to the heap one at a time</a:t>
            </a:r>
          </a:p>
          <a:p>
            <a:pPr lvl="1"/>
            <a:r>
              <a:rPr lang="en-US" sz="2400" smtClean="0"/>
              <a:t>reheapification upward n times – O(n log n)</a:t>
            </a:r>
          </a:p>
          <a:p>
            <a:r>
              <a:rPr lang="en-US" sz="2800" smtClean="0"/>
              <a:t>Step 2. Make a sorted list from the heap</a:t>
            </a:r>
          </a:p>
          <a:p>
            <a:pPr lvl="1"/>
            <a:r>
              <a:rPr lang="en-US" sz="2400" smtClean="0"/>
              <a:t>Remove the root of the heap to a sorted list and</a:t>
            </a:r>
          </a:p>
          <a:p>
            <a:pPr lvl="1"/>
            <a:r>
              <a:rPr lang="en-US" sz="2400" smtClean="0"/>
              <a:t>Reheapification downward to re-organize the unsorted side into a updated heap</a:t>
            </a:r>
          </a:p>
          <a:p>
            <a:pPr lvl="1"/>
            <a:r>
              <a:rPr lang="en-US" sz="2400" smtClean="0"/>
              <a:t>do this n times – O(n log n)</a:t>
            </a:r>
          </a:p>
          <a:p>
            <a:r>
              <a:rPr lang="en-US" sz="2800" smtClean="0"/>
              <a:t>The running time  is O(n log n)</a:t>
            </a:r>
          </a:p>
          <a:p>
            <a:pPr lvl="1"/>
            <a:endParaRPr lang="en-US" sz="24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Mergesort – an Example</a:t>
            </a:r>
          </a:p>
        </p:txBody>
      </p:sp>
      <p:graphicFrame>
        <p:nvGraphicFramePr>
          <p:cNvPr id="364548" name="Group 4"/>
          <p:cNvGraphicFramePr>
            <a:graphicFrameLocks noGrp="1"/>
          </p:cNvGraphicFramePr>
          <p:nvPr/>
        </p:nvGraphicFramePr>
        <p:xfrm>
          <a:off x="28956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4568" name="Text Box 24"/>
          <p:cNvSpPr txBox="1">
            <a:spLocks noChangeArrowheads="1"/>
          </p:cNvSpPr>
          <p:nvPr/>
        </p:nvSpPr>
        <p:spPr bwMode="auto">
          <a:xfrm>
            <a:off x="2895600" y="2743200"/>
            <a:ext cx="480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[0]    [1]   [2]   [3]   [4]   [5]   [6]   [7]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C++ STL Sorting Functions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/>
              <a:t>The C++ sort function</a:t>
            </a:r>
          </a:p>
          <a:p>
            <a:pPr lvl="1">
              <a:defRPr/>
            </a:pPr>
            <a:r>
              <a:rPr lang="en-US" sz="2400" smtClean="0"/>
              <a:t>void sort(Iterator begin, Iterator end); </a:t>
            </a:r>
          </a:p>
          <a:p>
            <a:pPr>
              <a:defRPr/>
            </a:pPr>
            <a:r>
              <a:rPr lang="en-US" sz="2800" smtClean="0"/>
              <a:t>The original C version of qsort</a:t>
            </a:r>
          </a:p>
          <a:p>
            <a:pPr lvl="1">
              <a:buFont typeface="Monotype Sorts" pitchFamily="7" charset="2"/>
              <a:buNone/>
              <a:defRPr/>
            </a:pPr>
            <a:r>
              <a:rPr lang="en-US" sz="2400" smtClean="0"/>
              <a:t>void qsort(</a:t>
            </a:r>
          </a:p>
          <a:p>
            <a:pPr lvl="1">
              <a:buFont typeface="Monotype Sorts" pitchFamily="7" charset="2"/>
              <a:buNone/>
              <a:defRPr/>
            </a:pPr>
            <a:r>
              <a:rPr lang="en-US" sz="2400" smtClean="0"/>
              <a:t>	void *base,</a:t>
            </a:r>
          </a:p>
          <a:p>
            <a:pPr lvl="1">
              <a:buFont typeface="Monotype Sorts" pitchFamily="7" charset="2"/>
              <a:buNone/>
              <a:defRPr/>
            </a:pPr>
            <a:r>
              <a:rPr lang="en-US" sz="2400" smtClean="0"/>
              <a:t>	size_t number_of_elements,</a:t>
            </a:r>
          </a:p>
          <a:p>
            <a:pPr lvl="1">
              <a:buFont typeface="Monotype Sorts" pitchFamily="7" charset="2"/>
              <a:buNone/>
              <a:defRPr/>
            </a:pPr>
            <a:r>
              <a:rPr lang="en-US" sz="2400" smtClean="0"/>
              <a:t>	size_t element_size,</a:t>
            </a:r>
          </a:p>
          <a:p>
            <a:pPr lvl="1">
              <a:buFont typeface="Monotype Sorts" pitchFamily="7" charset="2"/>
              <a:buNone/>
              <a:defRPr/>
            </a:pPr>
            <a:r>
              <a:rPr lang="en-US" sz="2400" smtClean="0"/>
              <a:t>	int compare(const void*, const void*)</a:t>
            </a:r>
          </a:p>
          <a:p>
            <a:pPr lvl="1">
              <a:buFont typeface="Monotype Sorts" pitchFamily="7" charset="2"/>
              <a:buNone/>
              <a:defRPr/>
            </a:pPr>
            <a:r>
              <a:rPr lang="en-US" sz="2400" smtClean="0"/>
              <a:t>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Summary &amp; Homework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Recursive Sorting Algorithms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Divide and Conquer technique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An O(NlogN) Sorting Alg. using a Heap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making use of the heap properties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STL Sorting Functions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C++ sort function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Original C version of qsort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Homework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use your heap implementation to implement a heapsort!</a:t>
            </a:r>
          </a:p>
          <a:p>
            <a:pPr lvl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Mergesort – an Example</a:t>
            </a:r>
          </a:p>
        </p:txBody>
      </p:sp>
      <p:graphicFrame>
        <p:nvGraphicFramePr>
          <p:cNvPr id="365571" name="Group 3"/>
          <p:cNvGraphicFramePr>
            <a:graphicFrameLocks noGrp="1"/>
          </p:cNvGraphicFramePr>
          <p:nvPr/>
        </p:nvGraphicFramePr>
        <p:xfrm>
          <a:off x="2895600" y="594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5594" name="Group 26"/>
          <p:cNvGraphicFramePr>
            <a:graphicFrameLocks noGrp="1"/>
          </p:cNvGraphicFramePr>
          <p:nvPr/>
        </p:nvGraphicFramePr>
        <p:xfrm>
          <a:off x="28956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5614" name="AutoShape 46"/>
          <p:cNvSpPr>
            <a:spLocks noChangeArrowheads="1"/>
          </p:cNvSpPr>
          <p:nvPr/>
        </p:nvSpPr>
        <p:spPr bwMode="auto">
          <a:xfrm>
            <a:off x="4114800" y="3048000"/>
            <a:ext cx="2286000" cy="2514600"/>
          </a:xfrm>
          <a:prstGeom prst="downArrow">
            <a:avLst>
              <a:gd name="adj1" fmla="val 50000"/>
              <a:gd name="adj2" fmla="val 27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5615" name="Text Box 47"/>
          <p:cNvSpPr txBox="1">
            <a:spLocks noChangeArrowheads="1"/>
          </p:cNvSpPr>
          <p:nvPr/>
        </p:nvSpPr>
        <p:spPr bwMode="auto">
          <a:xfrm>
            <a:off x="4876800" y="3505200"/>
            <a:ext cx="990600" cy="823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Mergesort – an Example</a:t>
            </a:r>
          </a:p>
        </p:txBody>
      </p:sp>
      <p:graphicFrame>
        <p:nvGraphicFramePr>
          <p:cNvPr id="366615" name="Group 23"/>
          <p:cNvGraphicFramePr>
            <a:graphicFrameLocks noGrp="1"/>
          </p:cNvGraphicFramePr>
          <p:nvPr/>
        </p:nvGraphicFramePr>
        <p:xfrm>
          <a:off x="2895600" y="2133600"/>
          <a:ext cx="4724400" cy="533400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6648" name="Group 56"/>
          <p:cNvGraphicFramePr>
            <a:graphicFrameLocks noGrp="1"/>
          </p:cNvGraphicFramePr>
          <p:nvPr/>
        </p:nvGraphicFramePr>
        <p:xfrm>
          <a:off x="2667000" y="28956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6649" name="Group 57"/>
          <p:cNvGraphicFramePr>
            <a:graphicFrameLocks noGrp="1"/>
          </p:cNvGraphicFramePr>
          <p:nvPr/>
        </p:nvGraphicFramePr>
        <p:xfrm>
          <a:off x="5410200" y="2895600"/>
          <a:ext cx="2209800" cy="518159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7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6661" name="Text Box 69"/>
          <p:cNvSpPr txBox="1">
            <a:spLocks noChangeArrowheads="1"/>
          </p:cNvSpPr>
          <p:nvPr/>
        </p:nvSpPr>
        <p:spPr bwMode="auto">
          <a:xfrm>
            <a:off x="1143000" y="28956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divide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hapt01">
  <a:themeElements>
    <a:clrScheme name="">
      <a:dk1>
        <a:srgbClr val="000020"/>
      </a:dk1>
      <a:lt1>
        <a:srgbClr val="E0E0E0"/>
      </a:lt1>
      <a:dk2>
        <a:srgbClr val="0000FF"/>
      </a:dk2>
      <a:lt2>
        <a:srgbClr val="00CECE"/>
      </a:lt2>
      <a:accent1>
        <a:srgbClr val="A0A0A0"/>
      </a:accent1>
      <a:accent2>
        <a:srgbClr val="FC0128"/>
      </a:accent2>
      <a:accent3>
        <a:srgbClr val="AAAAFF"/>
      </a:accent3>
      <a:accent4>
        <a:srgbClr val="BFBFBF"/>
      </a:accent4>
      <a:accent5>
        <a:srgbClr val="CDCDCD"/>
      </a:accent5>
      <a:accent6>
        <a:srgbClr val="E40123"/>
      </a:accent6>
      <a:hlink>
        <a:srgbClr val="C000C0"/>
      </a:hlink>
      <a:folHlink>
        <a:srgbClr val="8080FF"/>
      </a:folHlink>
    </a:clrScheme>
    <a:fontScheme name="chapt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chapt0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0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e:\books\cpp\powerpnt\chapt01.ppt</Template>
  <TotalTime>2494</TotalTime>
  <Pages>41</Pages>
  <Words>4805</Words>
  <Application>Microsoft Macintosh PowerPoint</Application>
  <PresentationFormat>On-screen Show (4:3)</PresentationFormat>
  <Paragraphs>1345</Paragraphs>
  <Slides>71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chapt01</vt:lpstr>
      <vt:lpstr>CSC212   Data Structure  - Section EF </vt:lpstr>
      <vt:lpstr>CSC212   Data Structure  - Section EF </vt:lpstr>
      <vt:lpstr>Topics</vt:lpstr>
      <vt:lpstr>The Divide-and-Conquer Technique</vt:lpstr>
      <vt:lpstr>The Divide-and-Conquer Sorting Paradigm</vt:lpstr>
      <vt:lpstr>Mergesort</vt:lpstr>
      <vt:lpstr>Mergesort – an Example</vt:lpstr>
      <vt:lpstr>Mergesort – an Example</vt:lpstr>
      <vt:lpstr>Mergesort – an Example</vt:lpstr>
      <vt:lpstr>Mergesort – an Example</vt:lpstr>
      <vt:lpstr>Mergesort – an Example</vt:lpstr>
      <vt:lpstr>Mergesort – an Example</vt:lpstr>
      <vt:lpstr>Mergesort – an Example</vt:lpstr>
      <vt:lpstr>Mergesort – an Example</vt:lpstr>
      <vt:lpstr>Mergesort – two issues</vt:lpstr>
      <vt:lpstr>Mergesort - merge</vt:lpstr>
      <vt:lpstr>Mergesort - merge</vt:lpstr>
      <vt:lpstr>Mergesort - merge</vt:lpstr>
      <vt:lpstr>Mergesort - merge</vt:lpstr>
      <vt:lpstr>Mergesort - merge</vt:lpstr>
      <vt:lpstr>Mergesort - merge</vt:lpstr>
      <vt:lpstr>Mergesort - merge</vt:lpstr>
      <vt:lpstr>Mergesort - merge</vt:lpstr>
      <vt:lpstr>Mergesort - merge</vt:lpstr>
      <vt:lpstr>Mergesort - merge</vt:lpstr>
      <vt:lpstr>Mergesort - merge</vt:lpstr>
      <vt:lpstr>PowerPoint Presentation</vt:lpstr>
      <vt:lpstr>Mergesort – Time Analysis</vt:lpstr>
      <vt:lpstr>Mergesort – an Example</vt:lpstr>
      <vt:lpstr>Mergesort – Time Analysis</vt:lpstr>
      <vt:lpstr>Heapsort</vt:lpstr>
      <vt:lpstr>Heap Definition</vt:lpstr>
      <vt:lpstr>Why a Heap for Sorting?</vt:lpstr>
      <vt:lpstr>Heapsort – Basic Idea</vt:lpstr>
      <vt:lpstr>Heapsort – Step 1: Make a Heap</vt:lpstr>
      <vt:lpstr>Heapsort – Step 1: Make a Heap</vt:lpstr>
      <vt:lpstr>Heapsort – Step 1: Make a Heap</vt:lpstr>
      <vt:lpstr>Heapsort – Step 1: Make a Heap</vt:lpstr>
      <vt:lpstr>Heapsort – Step 1: Make a Heap</vt:lpstr>
      <vt:lpstr>Heapsort – Step 1: Make a Heap</vt:lpstr>
      <vt:lpstr>Heapsort – Step 1: Make a Heap</vt:lpstr>
      <vt:lpstr>Heapsort – Step 1: Make a Heap</vt:lpstr>
      <vt:lpstr>Heapsort – Step 1: Make a Heap</vt:lpstr>
      <vt:lpstr>Heapsort – Step 1: Make a Heap</vt:lpstr>
      <vt:lpstr>Heapsort – Step 1: Make a Heap</vt:lpstr>
      <vt:lpstr>Heapsort – Step 1: Make a Heap</vt:lpstr>
      <vt:lpstr>Heapsort – Step 1: Make a Heap</vt:lpstr>
      <vt:lpstr>Heapsort – Step 2: Sorting from Heap</vt:lpstr>
      <vt:lpstr>Heapsort – Step 2: Sorting from Heap</vt:lpstr>
      <vt:lpstr>Heapsort – Step 2: Sorting from Heap</vt:lpstr>
      <vt:lpstr>Heapsort – Step 2: Sorting from Heap</vt:lpstr>
      <vt:lpstr>Heapsort – Step 2: Sorting from Heap</vt:lpstr>
      <vt:lpstr>Heapsort – Step 2: Sorting from Heap</vt:lpstr>
      <vt:lpstr>Heapsort – Step 2: Sorting from Heap</vt:lpstr>
      <vt:lpstr>Heapsort – Step 2: Sorting from Heap</vt:lpstr>
      <vt:lpstr>Heapsort – Step 2: Sorting from Heap</vt:lpstr>
      <vt:lpstr>Heapsort – Step 2: Sorting from Heap</vt:lpstr>
      <vt:lpstr>Heapsort – Step 2: Sorting from Heap</vt:lpstr>
      <vt:lpstr>Heapsort – Step 2: Sorting from Heap</vt:lpstr>
      <vt:lpstr>Heapsort – Step 2: Sorting from Heap</vt:lpstr>
      <vt:lpstr>Heapsort – Step 2: Sorting from Heap</vt:lpstr>
      <vt:lpstr>Heapsort – Step 2: Sorting from Heap</vt:lpstr>
      <vt:lpstr>Heapsort – Step 2: Sorting from Heap</vt:lpstr>
      <vt:lpstr>Heapsort – Step 2: Sorting from Heap</vt:lpstr>
      <vt:lpstr>Heapsort – Step 2: Sorting from Heap</vt:lpstr>
      <vt:lpstr>Heapsort – Step 2: Sorting from Heap</vt:lpstr>
      <vt:lpstr>Heapsort – Step 2: Sorting from Heap</vt:lpstr>
      <vt:lpstr>Heapsort – Step 2: Sorting from Heap</vt:lpstr>
      <vt:lpstr>Heapsort – Time Analysis</vt:lpstr>
      <vt:lpstr>C++ STL Sorting Functions</vt:lpstr>
      <vt:lpstr>Summary &amp; Homework</vt:lpstr>
    </vt:vector>
  </TitlesOfParts>
  <Company>City College/CUNY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</dc:title>
  <dc:subject>Trees, Logs and Time Analysis</dc:subject>
  <dc:creator>Zhigang Zhu</dc:creator>
  <cp:keywords/>
  <dc:description>Presentation from Chapter 11 of Data Structures and Other Objects using C++, Main and Savitch._x000d_
2nd Edition, 2001, by Addison Wesley Longman.</dc:description>
  <cp:lastModifiedBy>Zhigang Zhu</cp:lastModifiedBy>
  <cp:revision>918</cp:revision>
  <cp:lastPrinted>1997-02-17T10:42:10Z</cp:lastPrinted>
  <dcterms:created xsi:type="dcterms:W3CDTF">1996-12-18T13:46:46Z</dcterms:created>
  <dcterms:modified xsi:type="dcterms:W3CDTF">2019-04-26T01:15:57Z</dcterms:modified>
</cp:coreProperties>
</file>