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9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2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3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27.bin" ContentType="application/vnd.openxmlformats-officedocument.oleObject"/>
  <Override PartName="/ppt/notesSlides/notesSlide17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494" r:id="rId12"/>
    <p:sldId id="499" r:id="rId13"/>
    <p:sldId id="501" r:id="rId14"/>
    <p:sldId id="502" r:id="rId15"/>
    <p:sldId id="514" r:id="rId16"/>
    <p:sldId id="504" r:id="rId17"/>
    <p:sldId id="515" r:id="rId18"/>
    <p:sldId id="516" r:id="rId19"/>
    <p:sldId id="500" r:id="rId20"/>
    <p:sldId id="534" r:id="rId21"/>
    <p:sldId id="517" r:id="rId22"/>
    <p:sldId id="518" r:id="rId23"/>
    <p:sldId id="519" r:id="rId24"/>
    <p:sldId id="520" r:id="rId25"/>
    <p:sldId id="521" r:id="rId26"/>
    <p:sldId id="522" r:id="rId27"/>
    <p:sldId id="531" r:id="rId28"/>
    <p:sldId id="532" r:id="rId29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54" autoAdjust="0"/>
    <p:restoredTop sz="90317" autoAdjust="0"/>
  </p:normalViewPr>
  <p:slideViewPr>
    <p:cSldViewPr>
      <p:cViewPr varScale="1">
        <p:scale>
          <a:sx n="82" d="100"/>
          <a:sy n="82" d="100"/>
        </p:scale>
        <p:origin x="-1272" y="-104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9.wmf"/><Relationship Id="rId1" Type="http://schemas.openxmlformats.org/officeDocument/2006/relationships/image" Target="../media/image8.wmf"/><Relationship Id="rId2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23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2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Relationship Id="rId3" Type="http://schemas.openxmlformats.org/officeDocument/2006/relationships/hyperlink" Target="http://en.wikipedia.org/wiki/Higher-order_terms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Draw FOE on blackboard</a:t>
            </a:r>
          </a:p>
          <a:p>
            <a:endParaRPr lang="en-US" dirty="0"/>
          </a:p>
          <a:p>
            <a:r>
              <a:rPr lang="en-US" dirty="0"/>
              <a:t>Derive the relation when </a:t>
            </a:r>
            <a:r>
              <a:rPr lang="en-US" dirty="0" err="1"/>
              <a:t>Tz</a:t>
            </a:r>
            <a:r>
              <a:rPr lang="en-US" dirty="0"/>
              <a:t> = 0 and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Tz</a:t>
            </a:r>
            <a:r>
              <a:rPr lang="en-US" dirty="0"/>
              <a:t> = 0</a:t>
            </a:r>
          </a:p>
          <a:p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=(-f </a:t>
            </a:r>
            <a:r>
              <a:rPr lang="en-US" dirty="0" err="1"/>
              <a:t>Tx</a:t>
            </a:r>
            <a:r>
              <a:rPr lang="en-US" dirty="0"/>
              <a:t> ,  -f Ty) /Z = -f/Z  (</a:t>
            </a:r>
            <a:r>
              <a:rPr lang="en-US" dirty="0" err="1"/>
              <a:t>Tx</a:t>
            </a:r>
            <a:r>
              <a:rPr lang="en-US" dirty="0"/>
              <a:t>,  Ty)</a:t>
            </a:r>
          </a:p>
          <a:p>
            <a:endParaRPr lang="en-US" dirty="0"/>
          </a:p>
          <a:p>
            <a:r>
              <a:rPr lang="en-US" dirty="0"/>
              <a:t>Note: parallel velocity field</a:t>
            </a:r>
          </a:p>
          <a:p>
            <a:endParaRPr lang="en-US" dirty="0"/>
          </a:p>
          <a:p>
            <a:r>
              <a:rPr lang="en-US" dirty="0"/>
              <a:t>(2)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 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</a:t>
            </a:r>
            <a:r>
              <a:rPr lang="en-US" dirty="0" err="1"/>
              <a:t>xTz</a:t>
            </a:r>
            <a:r>
              <a:rPr lang="en-US" dirty="0"/>
              <a:t> - f </a:t>
            </a:r>
            <a:r>
              <a:rPr lang="en-US" dirty="0" err="1"/>
              <a:t>Tx</a:t>
            </a:r>
            <a:r>
              <a:rPr lang="en-US" dirty="0"/>
              <a:t> , </a:t>
            </a:r>
            <a:r>
              <a:rPr lang="en-US" dirty="0" err="1"/>
              <a:t>yTz</a:t>
            </a:r>
            <a:r>
              <a:rPr lang="en-US" dirty="0"/>
              <a:t> - f Ty) /Z = </a:t>
            </a:r>
            <a:r>
              <a:rPr lang="en-US" dirty="0" err="1"/>
              <a:t>Tz</a:t>
            </a:r>
            <a:r>
              <a:rPr lang="en-US" dirty="0"/>
              <a:t> / Z ( x – f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Tz</a:t>
            </a:r>
            <a:r>
              <a:rPr lang="en-US" dirty="0"/>
              <a:t>, y – f Ty/</a:t>
            </a:r>
            <a:r>
              <a:rPr lang="en-US" dirty="0" err="1"/>
              <a:t>Tz</a:t>
            </a:r>
            <a:r>
              <a:rPr lang="en-US" dirty="0"/>
              <a:t>)= </a:t>
            </a:r>
            <a:r>
              <a:rPr lang="en-US" dirty="0" err="1"/>
              <a:t>Tz</a:t>
            </a:r>
            <a:r>
              <a:rPr lang="en-US" dirty="0"/>
              <a:t> (x-x0, y-y0) /Z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vx</a:t>
            </a:r>
            <a:r>
              <a:rPr lang="en-US" dirty="0"/>
              <a:t>/ </a:t>
            </a:r>
            <a:r>
              <a:rPr lang="en-US" dirty="0" err="1"/>
              <a:t>vy</a:t>
            </a:r>
            <a:r>
              <a:rPr lang="en-US" dirty="0"/>
              <a:t> = (x-x0) / (y-y0)</a:t>
            </a:r>
          </a:p>
          <a:p>
            <a:r>
              <a:rPr lang="en-US" dirty="0"/>
              <a:t>Where FOE (x0, y0) = f/</a:t>
            </a:r>
            <a:r>
              <a:rPr lang="en-US" dirty="0" err="1"/>
              <a:t>Tz</a:t>
            </a:r>
            <a:r>
              <a:rPr lang="en-US" dirty="0"/>
              <a:t> (</a:t>
            </a:r>
            <a:r>
              <a:rPr lang="en-US" dirty="0" err="1"/>
              <a:t>Tx</a:t>
            </a:r>
            <a:r>
              <a:rPr lang="en-US" dirty="0"/>
              <a:t>, Ty)</a:t>
            </a:r>
          </a:p>
          <a:p>
            <a:endParaRPr lang="en-US" dirty="0"/>
          </a:p>
          <a:p>
            <a:r>
              <a:rPr lang="en-US" dirty="0"/>
              <a:t>v = |(</a:t>
            </a:r>
            <a:r>
              <a:rPr lang="en-US" dirty="0" err="1"/>
              <a:t>vx,vy</a:t>
            </a:r>
            <a:r>
              <a:rPr lang="en-US" dirty="0"/>
              <a:t>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n</a:t>
            </a:r>
            <a:r>
              <a:rPr lang="en-US" baseline="30000" dirty="0" err="1"/>
              <a:t>T</a:t>
            </a:r>
            <a:r>
              <a:rPr lang="en-US" dirty="0"/>
              <a:t> = (</a:t>
            </a:r>
            <a:r>
              <a:rPr lang="en-US" dirty="0" err="1"/>
              <a:t>nx</a:t>
            </a:r>
            <a:r>
              <a:rPr lang="en-US" dirty="0"/>
              <a:t>, </a:t>
            </a:r>
            <a:r>
              <a:rPr lang="en-US" dirty="0" err="1"/>
              <a:t>ny</a:t>
            </a:r>
            <a:r>
              <a:rPr lang="en-US" dirty="0"/>
              <a:t>, </a:t>
            </a:r>
            <a:r>
              <a:rPr lang="en-US" dirty="0" err="1"/>
              <a:t>nz</a:t>
            </a:r>
            <a:r>
              <a:rPr lang="en-US" dirty="0"/>
              <a:t>)</a:t>
            </a:r>
          </a:p>
          <a:p>
            <a:r>
              <a:rPr lang="en-US" dirty="0"/>
              <a:t>P = (X, Y,Z)</a:t>
            </a:r>
            <a:r>
              <a:rPr lang="en-US" baseline="30000" dirty="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Observatoion</a:t>
            </a:r>
            <a:r>
              <a:rPr lang="en-US" dirty="0"/>
              <a:t> 1 was derived from image motion equation since (</a:t>
            </a:r>
            <a:r>
              <a:rPr lang="en-US" dirty="0" err="1"/>
              <a:t>x,y</a:t>
            </a:r>
            <a:r>
              <a:rPr lang="en-US" dirty="0"/>
              <a:t>) is the same for two instantaneously coincident points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smtClean="0"/>
              <a:t>http://en.wikipedia.org/wiki/Optical_flow</a:t>
            </a:r>
          </a:p>
          <a:p>
            <a:endParaRPr lang="en-US" dirty="0" smtClean="0"/>
          </a:p>
          <a:p>
            <a:r>
              <a:rPr lang="en-US" dirty="0" smtClean="0"/>
              <a:t>For a 2D+</a:t>
            </a:r>
            <a:r>
              <a:rPr lang="en-US" i="1" dirty="0" smtClean="0"/>
              <a:t>t</a:t>
            </a:r>
            <a:r>
              <a:rPr lang="en-US" dirty="0" smtClean="0"/>
              <a:t> dimensional case (3D or </a:t>
            </a:r>
            <a:r>
              <a:rPr lang="en-US" i="1" dirty="0" smtClean="0"/>
              <a:t>n</a:t>
            </a:r>
            <a:r>
              <a:rPr lang="en-US" dirty="0" smtClean="0"/>
              <a:t>-D cases are similar) a voxel at location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with intensity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will have moved by </a:t>
            </a:r>
            <a:r>
              <a:rPr lang="en-US" dirty="0" err="1" smtClean="0"/>
              <a:t>δ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δ</a:t>
            </a:r>
            <a:r>
              <a:rPr lang="en-US" i="1" dirty="0" err="1" smtClean="0"/>
              <a:t>t</a:t>
            </a:r>
            <a:r>
              <a:rPr lang="en-US" dirty="0" smtClean="0"/>
              <a:t> between the two image frames, and the following </a:t>
            </a:r>
            <a:r>
              <a:rPr lang="en-US" i="1" dirty="0" smtClean="0"/>
              <a:t>image constraint equation</a:t>
            </a:r>
            <a:r>
              <a:rPr lang="en-US" dirty="0" smtClean="0"/>
              <a:t> can be given:</a:t>
            </a:r>
          </a:p>
          <a:p>
            <a:endParaRPr lang="en-US" dirty="0" smtClean="0"/>
          </a:p>
          <a:p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t</a:t>
            </a:r>
            <a:r>
              <a:rPr lang="en-US" dirty="0" smtClean="0"/>
              <a:t>) Assuming the movement to be small, the image constraint at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with Taylor series can be developed to get:</a:t>
            </a:r>
          </a:p>
          <a:p>
            <a:endParaRPr lang="en-US" dirty="0" smtClean="0">
              <a:hlinkClick r:id="rId3" tooltip="Higher-order terms"/>
            </a:endParaRPr>
          </a:p>
          <a:p>
            <a:endParaRPr lang="en-US" dirty="0" smtClean="0"/>
          </a:p>
          <a:p>
            <a:r>
              <a:rPr lang="en-US" dirty="0" smtClean="0"/>
              <a:t>---------------------------</a:t>
            </a:r>
          </a:p>
          <a:p>
            <a:r>
              <a:rPr lang="en-US" dirty="0" smtClean="0"/>
              <a:t>Partial </a:t>
            </a:r>
            <a:r>
              <a:rPr lang="en-US" dirty="0"/>
              <a:t>derivatives in x, y, and t directions</a:t>
            </a:r>
          </a:p>
          <a:p>
            <a:endParaRPr lang="en-US" dirty="0"/>
          </a:p>
          <a:p>
            <a:r>
              <a:rPr lang="en-US" dirty="0"/>
              <a:t>Ex dx/</a:t>
            </a:r>
            <a:r>
              <a:rPr lang="en-US" dirty="0" err="1"/>
              <a:t>dt</a:t>
            </a:r>
            <a:r>
              <a:rPr lang="en-US" dirty="0"/>
              <a:t> + </a:t>
            </a:r>
            <a:r>
              <a:rPr lang="en-US" dirty="0" err="1"/>
              <a:t>Ey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+ Et = 0 </a:t>
            </a:r>
          </a:p>
          <a:p>
            <a:endParaRPr lang="en-US" dirty="0"/>
          </a:p>
          <a:p>
            <a:r>
              <a:rPr lang="en-US" dirty="0"/>
              <a:t>Check the text book !</a:t>
            </a:r>
          </a:p>
          <a:p>
            <a:endParaRPr lang="en-US" dirty="0"/>
          </a:p>
          <a:p>
            <a:r>
              <a:rPr lang="en-US" dirty="0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Illustrate the geometry on blackboard using figures</a:t>
            </a:r>
          </a:p>
          <a:p>
            <a:endParaRPr lang="en-US" dirty="0"/>
          </a:p>
          <a:p>
            <a:r>
              <a:rPr lang="en-US" dirty="0"/>
              <a:t>Motion of the camera</a:t>
            </a:r>
          </a:p>
          <a:p>
            <a:endParaRPr lang="en-US" dirty="0"/>
          </a:p>
          <a:p>
            <a:r>
              <a:rPr lang="en-US" dirty="0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jpeg"/><Relationship Id="rId1" Type="http://schemas.microsoft.com/office/2007/relationships/media" Target="file:///C:\Users\zhu\Documents\vision\Spring2012\Slides\vtswings.mpeg" TargetMode="External"/><Relationship Id="rId2" Type="http://schemas.openxmlformats.org/officeDocument/2006/relationships/video" Target="file:///C:\Users\zhu\Documents\vision\Spring2012\Slides\vtswings.mpe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13" Type="http://schemas.openxmlformats.org/officeDocument/2006/relationships/image" Target="../media/image14.wmf"/><Relationship Id="rId14" Type="http://schemas.openxmlformats.org/officeDocument/2006/relationships/oleObject" Target="../embeddings/oleObject17.bin"/><Relationship Id="rId1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2.wmf"/><Relationship Id="rId10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7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18.wmf"/><Relationship Id="rId10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5.bin"/><Relationship Id="rId9" Type="http://schemas.openxmlformats.org/officeDocument/2006/relationships/image" Target="../media/image9.wmf"/><Relationship Id="rId10" Type="http://schemas.openxmlformats.org/officeDocument/2006/relationships/oleObject" Target="../embeddings/oleObject26.bin"/><Relationship Id="rId11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9.bin"/><Relationship Id="rId7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27.wmf"/><Relationship Id="rId6" Type="http://schemas.openxmlformats.org/officeDocument/2006/relationships/oleObject" Target="../embeddings/oleObject31.bin"/><Relationship Id="rId7" Type="http://schemas.openxmlformats.org/officeDocument/2006/relationships/image" Target="../media/image28.wmf"/><Relationship Id="rId8" Type="http://schemas.openxmlformats.org/officeDocument/2006/relationships/image" Target="../media/image29.png"/><Relationship Id="rId9" Type="http://schemas.openxmlformats.org/officeDocument/2006/relationships/hyperlink" Target="http://en.wikipedia.org/wiki/Higher-order_terms" TargetMode="External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32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33.bin"/><Relationship Id="rId7" Type="http://schemas.openxmlformats.org/officeDocument/2006/relationships/image" Target="../media/image2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0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2.png"/><Relationship Id="rId1" Type="http://schemas.microsoft.com/office/2007/relationships/media" Target="file:///C:\Users\zhu\Documents\vision\Spring2012\Slides\mt_blur.avi" TargetMode="External"/><Relationship Id="rId2" Type="http://schemas.openxmlformats.org/officeDocument/2006/relationships/video" Target="file:///C:\Users\zhu\Documents\vision\Spring2012\Slides\mt_blur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597017" y="1420813"/>
            <a:ext cx="194838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solidFill>
                  <a:srgbClr val="0066FF"/>
                </a:solidFill>
              </a:rPr>
              <a:t>CSc</a:t>
            </a:r>
            <a:r>
              <a:rPr lang="en-US" sz="2800" i="1" dirty="0">
                <a:solidFill>
                  <a:srgbClr val="0066FF"/>
                </a:solidFill>
              </a:rPr>
              <a:t> I6716</a:t>
            </a:r>
          </a:p>
          <a:p>
            <a:pPr algn="ctr"/>
            <a:r>
              <a:rPr lang="en-US" sz="2800" i="1" dirty="0">
                <a:solidFill>
                  <a:srgbClr val="0066FF"/>
                </a:solidFill>
              </a:rPr>
              <a:t>Fall </a:t>
            </a:r>
            <a:r>
              <a:rPr lang="en-US" sz="2800" i="1" dirty="0" smtClean="0">
                <a:solidFill>
                  <a:srgbClr val="0066FF"/>
                </a:solidFill>
              </a:rPr>
              <a:t>2013</a:t>
            </a:r>
            <a:endParaRPr lang="en-US" sz="2800" i="1" dirty="0">
              <a:solidFill>
                <a:srgbClr val="0066FF"/>
              </a:solidFill>
            </a:endParaRPr>
          </a:p>
          <a:p>
            <a:pPr algn="ctr"/>
            <a:endParaRPr lang="en-US" sz="2800" i="1" dirty="0">
              <a:solidFill>
                <a:srgbClr val="0066FF"/>
              </a:solidFill>
            </a:endParaRP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accent1"/>
                </a:solidFill>
              </a:rPr>
              <a:t>Zhigang Zhu, City College of New York  zhu@cs.ccny.cuny.edu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29" name="Equation" r:id="rId4" imgW="1167893" imgH="393529" progId="Equation.3">
                  <p:embed/>
                </p:oleObj>
              </mc:Choice>
              <mc:Fallback>
                <p:oleObj name="Equation" r:id="rId4" imgW="1167893" imgH="393529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1398588"/>
                        <a:ext cx="2503488" cy="842962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30" name="Equation" r:id="rId6" imgW="533169" imgH="393529" progId="Equation.3">
                  <p:embed/>
                </p:oleObj>
              </mc:Choice>
              <mc:Fallback>
                <p:oleObj name="Equation" r:id="rId6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6670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31" name="Equation" r:id="rId8" imgW="964781" imgH="177723" progId="Equation.3">
                  <p:embed/>
                </p:oleObj>
              </mc:Choice>
              <mc:Fallback>
                <p:oleObj name="Equation" r:id="rId8" imgW="964781" imgH="177723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718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332" name="Equation" r:id="rId10" imgW="4394200" imgH="762000" progId="Equation.3">
                    <p:embed/>
                  </p:oleObj>
                </mc:Choice>
                <mc:Fallback>
                  <p:oleObj name="Equation" r:id="rId10" imgW="4394200" imgH="76200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5" y="2671"/>
                          <a:ext cx="3918" cy="681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 dirty="0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 dirty="0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Pure Translation (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Radial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 Vanishing point p0 =(x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, y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away from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&lt; 0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towards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&gt; 0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 dirty="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Parallel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=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34" name="Equation" r:id="rId4" imgW="1892300" imgH="762000" progId="Equation.3">
                  <p:embed/>
                </p:oleObj>
              </mc:Choice>
              <mc:Fallback>
                <p:oleObj name="Equation" r:id="rId4" imgW="1892300" imgH="7620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90600"/>
                        <a:ext cx="2678113" cy="10810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5019675" y="2057400"/>
            <a:ext cx="2555875" cy="2643188"/>
            <a:chOff x="3162" y="1296"/>
            <a:chExt cx="1610" cy="1665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35" name="Equation" r:id="rId6" imgW="1206500" imgH="508000" progId="Equation.3">
                    <p:embed/>
                  </p:oleObj>
                </mc:Choice>
                <mc:Fallback>
                  <p:oleObj name="Equation" r:id="rId6" imgW="1206500" imgH="5080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968"/>
                          <a:ext cx="1076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36" name="Equation" r:id="rId8" imgW="990600" imgH="508000" progId="Equation.3">
                    <p:embed/>
                  </p:oleObj>
                </mc:Choice>
                <mc:Fallback>
                  <p:oleObj name="Equation" r:id="rId8" imgW="990600" imgH="5080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392"/>
                          <a:ext cx="883" cy="454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162" y="2614"/>
            <a:ext cx="1484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37" name="Equation" r:id="rId10" imgW="1663560" imgH="393480" progId="Equation.3">
                    <p:embed/>
                  </p:oleObj>
                </mc:Choice>
                <mc:Fallback>
                  <p:oleObj name="Equation" r:id="rId10" imgW="1663560" imgH="3934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" y="2614"/>
                          <a:ext cx="1484" cy="34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38" name="Equation" r:id="rId12" imgW="1054100" imgH="508000" progId="Equation.3">
                    <p:embed/>
                  </p:oleObj>
                </mc:Choice>
                <mc:Fallback>
                  <p:oleObj name="Equation" r:id="rId12" imgW="1054100" imgH="50800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3072"/>
                          <a:ext cx="940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39" name="Equation" r:id="rId14" imgW="1180588" imgH="444307" progId="Equation.3">
                    <p:embed/>
                  </p:oleObj>
                </mc:Choice>
                <mc:Fallback>
                  <p:oleObj name="Equation" r:id="rId14" imgW="1180588" imgH="444307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00"/>
                          <a:ext cx="1053" cy="39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 dirty="0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 quadratic polynomial in image coordinates (</a:t>
            </a:r>
            <a:r>
              <a:rPr lang="en-US" sz="2000" dirty="0" err="1">
                <a:cs typeface="Times New Roman" pitchFamily="18" charset="0"/>
              </a:rPr>
              <a:t>x,y,f</a:t>
            </a:r>
            <a:r>
              <a:rPr lang="en-US" sz="2000" dirty="0">
                <a:cs typeface="Times New Roman" pitchFamily="18" charset="0"/>
              </a:rPr>
              <a:t>)</a:t>
            </a:r>
            <a:r>
              <a:rPr lang="en-US" sz="2000" baseline="30000" dirty="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pitchFamily="18" charset="0"/>
              </a:rPr>
              <a:t>Homography</a:t>
            </a:r>
            <a:r>
              <a:rPr lang="en-US" sz="20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2" name="Equation" r:id="rId4" imgW="2857500" imgH="762000" progId="Equation.3">
                  <p:embed/>
                </p:oleObj>
              </mc:Choice>
              <mc:Fallback>
                <p:oleObj name="Equation" r:id="rId4" imgW="2857500" imgH="7620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3892550" cy="10398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3" name="Equation" r:id="rId6" imgW="507780" imgH="165028" progId="Equation.3">
                  <p:embed/>
                </p:oleObj>
              </mc:Choice>
              <mc:Fallback>
                <p:oleObj name="Equation" r:id="rId6" imgW="507780" imgH="165028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657600"/>
                        <a:ext cx="1600200" cy="5207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4" name="Equation" r:id="rId8" imgW="533169" imgH="393529" progId="Equation.3">
                  <p:embed/>
                </p:oleObj>
              </mc:Choice>
              <mc:Fallback>
                <p:oleObj name="Equation" r:id="rId8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495800"/>
                        <a:ext cx="914400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5" name="Equation" r:id="rId10" imgW="494870" imgH="203024" progId="Equation.3">
                  <p:embed/>
                </p:oleObj>
              </mc:Choice>
              <mc:Fallback>
                <p:oleObj name="Equation" r:id="rId10" imgW="494870" imgH="203024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427663"/>
                        <a:ext cx="1560513" cy="6397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6" name="Equation" r:id="rId12" imgW="583947" imgH="393529" progId="Equation.3">
                  <p:embed/>
                </p:oleObj>
              </mc:Choice>
              <mc:Fallback>
                <p:oleObj name="Equation" r:id="rId12" imgW="583947" imgH="393529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495800"/>
                        <a:ext cx="1001712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 dirty="0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Homography</a:t>
            </a:r>
            <a:r>
              <a:rPr lang="en-US" sz="18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45" name="Equation" r:id="rId4" imgW="1536033" imgH="444307" progId="Equation.3">
                  <p:embed/>
                </p:oleObj>
              </mc:Choice>
              <mc:Fallback>
                <p:oleObj name="Equation" r:id="rId4" imgW="1536033" imgH="44430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66800"/>
                        <a:ext cx="2165350" cy="6254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46" name="Equation" r:id="rId6" imgW="571252" imgH="241195" progId="Equation.3">
                  <p:embed/>
                </p:oleObj>
              </mc:Choice>
              <mc:Fallback>
                <p:oleObj name="Equation" r:id="rId6" imgW="571252" imgH="241195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806450" cy="3397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47" name="Equation" r:id="rId8" imgW="4394200" imgH="762000" progId="Equation.3">
                  <p:embed/>
                </p:oleObj>
              </mc:Choice>
              <mc:Fallback>
                <p:oleObj name="Equation" r:id="rId8" imgW="4394200" imgH="7620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981200"/>
                        <a:ext cx="5762625" cy="100171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48" name="Equation" r:id="rId10" imgW="494870" imgH="203024" progId="Equation.3">
                  <p:embed/>
                </p:oleObj>
              </mc:Choice>
              <mc:Fallback>
                <p:oleObj name="Equation" r:id="rId10" imgW="494870" imgH="203024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724400"/>
                        <a:ext cx="1600200" cy="657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Only has 8 independent parameters (write it out!)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 dirty="0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 dirty="0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 dirty="0">
                <a:cs typeface="Times New Roman" pitchFamily="18" charset="0"/>
              </a:rPr>
              <a:t>Pure Rotation</a:t>
            </a:r>
          </a:p>
          <a:p>
            <a:pPr lvl="1"/>
            <a:r>
              <a:rPr lang="en-US" dirty="0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R)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from a rotating camera</a:t>
            </a:r>
          </a:p>
          <a:p>
            <a:r>
              <a:rPr lang="en-US" dirty="0">
                <a:cs typeface="Times New Roman" pitchFamily="18" charset="0"/>
              </a:rPr>
              <a:t>Moving Plane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A)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p0 ( the </a:t>
            </a: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20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. … and the </a:t>
            </a:r>
            <a:r>
              <a:rPr lang="en-US" dirty="0">
                <a:solidFill>
                  <a:srgbClr val="D82204"/>
                </a:solidFill>
              </a:rPr>
              <a:t>relative motion field</a:t>
            </a:r>
            <a:r>
              <a:rPr lang="en-US" dirty="0"/>
              <a:t> point in ( towards or away from) the VP of the translational direction (</a:t>
            </a:r>
            <a:r>
              <a:rPr lang="en-US" dirty="0">
                <a:solidFill>
                  <a:srgbClr val="D82204"/>
                </a:solidFill>
              </a:rPr>
              <a:t>Fig 8.5 ???</a:t>
            </a:r>
            <a:r>
              <a:rPr lang="en-US" dirty="0"/>
              <a:t>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91000" y="3505200"/>
            <a:ext cx="4154488" cy="3124200"/>
            <a:chOff x="4191000" y="3505200"/>
            <a:chExt cx="4154488" cy="3124200"/>
          </a:xfrm>
        </p:grpSpPr>
        <p:sp>
          <p:nvSpPr>
            <p:cNvPr id="1074180" name="Rectangle 4"/>
            <p:cNvSpPr>
              <a:spLocks noChangeArrowheads="1"/>
            </p:cNvSpPr>
            <p:nvPr/>
          </p:nvSpPr>
          <p:spPr bwMode="auto">
            <a:xfrm>
              <a:off x="4191000" y="3505200"/>
              <a:ext cx="4114800" cy="3124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1" name="Group 5"/>
            <p:cNvGrpSpPr>
              <a:grpSpLocks/>
            </p:cNvGrpSpPr>
            <p:nvPr/>
          </p:nvGrpSpPr>
          <p:grpSpPr bwMode="auto">
            <a:xfrm>
              <a:off x="5276850" y="4495800"/>
              <a:ext cx="2754313" cy="1600200"/>
              <a:chOff x="3305" y="2640"/>
              <a:chExt cx="1735" cy="1008"/>
            </a:xfrm>
          </p:grpSpPr>
          <p:sp>
            <p:nvSpPr>
              <p:cNvPr id="1074182" name="Rectangle 6"/>
              <p:cNvSpPr>
                <a:spLocks noChangeArrowheads="1"/>
              </p:cNvSpPr>
              <p:nvPr/>
            </p:nvSpPr>
            <p:spPr bwMode="auto">
              <a:xfrm>
                <a:off x="3914" y="3317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4183" name="Group 7"/>
              <p:cNvGrpSpPr>
                <a:grpSpLocks/>
              </p:cNvGrpSpPr>
              <p:nvPr/>
            </p:nvGrpSpPr>
            <p:grpSpPr bwMode="auto">
              <a:xfrm>
                <a:off x="3305" y="2640"/>
                <a:ext cx="1735" cy="1008"/>
                <a:chOff x="3305" y="2640"/>
                <a:chExt cx="1735" cy="1008"/>
              </a:xfrm>
            </p:grpSpPr>
            <p:sp>
              <p:nvSpPr>
                <p:cNvPr id="1074184" name="Line 8"/>
                <p:cNvSpPr>
                  <a:spLocks noChangeShapeType="1"/>
                </p:cNvSpPr>
                <p:nvPr/>
              </p:nvSpPr>
              <p:spPr bwMode="auto">
                <a:xfrm>
                  <a:off x="3530" y="2640"/>
                  <a:ext cx="425" cy="7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32" y="3072"/>
                  <a:ext cx="100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D82204"/>
                      </a:solidFill>
                    </a:rPr>
                    <a:t>Epipole (x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, y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)</a:t>
                  </a:r>
                </a:p>
              </p:txBody>
            </p:sp>
            <p:sp>
              <p:nvSpPr>
                <p:cNvPr id="107418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305" y="3377"/>
                  <a:ext cx="623" cy="26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7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3962" y="3355"/>
                  <a:ext cx="790" cy="293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192" name="Group 16"/>
            <p:cNvGrpSpPr>
              <a:grpSpLocks/>
            </p:cNvGrpSpPr>
            <p:nvPr/>
          </p:nvGrpSpPr>
          <p:grpSpPr bwMode="auto">
            <a:xfrm>
              <a:off x="5257800" y="4495800"/>
              <a:ext cx="2209800" cy="1600200"/>
              <a:chOff x="3312" y="2640"/>
              <a:chExt cx="1392" cy="1008"/>
            </a:xfrm>
          </p:grpSpPr>
          <p:sp>
            <p:nvSpPr>
              <p:cNvPr id="1074193" name="Line 17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4" name="Line 18"/>
              <p:cNvSpPr>
                <a:spLocks noChangeShapeType="1"/>
              </p:cNvSpPr>
              <p:nvPr/>
            </p:nvSpPr>
            <p:spPr bwMode="auto">
              <a:xfrm flipH="1" flipV="1">
                <a:off x="4416" y="3504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5" name="Line 19"/>
              <p:cNvSpPr>
                <a:spLocks noChangeShapeType="1"/>
              </p:cNvSpPr>
              <p:nvPr/>
            </p:nvSpPr>
            <p:spPr bwMode="auto">
              <a:xfrm flipV="1">
                <a:off x="3312" y="3552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4196" name="Group 20"/>
            <p:cNvGrpSpPr>
              <a:grpSpLocks/>
            </p:cNvGrpSpPr>
            <p:nvPr/>
          </p:nvGrpSpPr>
          <p:grpSpPr bwMode="auto">
            <a:xfrm>
              <a:off x="5194300" y="3533775"/>
              <a:ext cx="3148013" cy="2628900"/>
              <a:chOff x="3272" y="2226"/>
              <a:chExt cx="1983" cy="1656"/>
            </a:xfrm>
          </p:grpSpPr>
          <p:grpSp>
            <p:nvGrpSpPr>
              <p:cNvPr id="1074197" name="Group 21"/>
              <p:cNvGrpSpPr>
                <a:grpSpLocks/>
              </p:cNvGrpSpPr>
              <p:nvPr/>
            </p:nvGrpSpPr>
            <p:grpSpPr bwMode="auto">
              <a:xfrm>
                <a:off x="3272" y="3502"/>
                <a:ext cx="280" cy="380"/>
                <a:chOff x="3272" y="3502"/>
                <a:chExt cx="280" cy="380"/>
              </a:xfrm>
            </p:grpSpPr>
            <p:sp>
              <p:nvSpPr>
                <p:cNvPr id="10741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95" y="3502"/>
                  <a:ext cx="257" cy="34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99" y="3569"/>
                  <a:ext cx="1" cy="275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0" name="Oval 24"/>
                <p:cNvSpPr>
                  <a:spLocks noChangeArrowheads="1"/>
                </p:cNvSpPr>
                <p:nvPr/>
              </p:nvSpPr>
              <p:spPr bwMode="auto">
                <a:xfrm>
                  <a:off x="3272" y="378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1" name="Oval 25"/>
                <p:cNvSpPr>
                  <a:spLocks noChangeArrowheads="1"/>
                </p:cNvSpPr>
                <p:nvPr/>
              </p:nvSpPr>
              <p:spPr bwMode="auto">
                <a:xfrm>
                  <a:off x="3281" y="3797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2" name="Group 26"/>
              <p:cNvGrpSpPr>
                <a:grpSpLocks/>
              </p:cNvGrpSpPr>
              <p:nvPr/>
            </p:nvGrpSpPr>
            <p:grpSpPr bwMode="auto">
              <a:xfrm>
                <a:off x="3526" y="2226"/>
                <a:ext cx="628" cy="655"/>
                <a:chOff x="3526" y="2226"/>
                <a:chExt cx="628" cy="655"/>
              </a:xfrm>
            </p:grpSpPr>
            <p:sp>
              <p:nvSpPr>
                <p:cNvPr id="10742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578" y="2538"/>
                  <a:ext cx="576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573" y="2226"/>
                  <a:ext cx="430" cy="59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5" name="Oval 29"/>
                <p:cNvSpPr>
                  <a:spLocks noChangeArrowheads="1"/>
                </p:cNvSpPr>
                <p:nvPr/>
              </p:nvSpPr>
              <p:spPr bwMode="auto">
                <a:xfrm>
                  <a:off x="3530" y="2778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6" name="Oval 30"/>
                <p:cNvSpPr>
                  <a:spLocks noChangeArrowheads="1"/>
                </p:cNvSpPr>
                <p:nvPr/>
              </p:nvSpPr>
              <p:spPr bwMode="auto">
                <a:xfrm>
                  <a:off x="3526" y="2796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7" name="Group 31"/>
              <p:cNvGrpSpPr>
                <a:grpSpLocks/>
              </p:cNvGrpSpPr>
              <p:nvPr/>
            </p:nvGrpSpPr>
            <p:grpSpPr bwMode="auto">
              <a:xfrm>
                <a:off x="4653" y="3550"/>
                <a:ext cx="602" cy="325"/>
                <a:chOff x="4653" y="3550"/>
                <a:chExt cx="602" cy="325"/>
              </a:xfrm>
            </p:grpSpPr>
            <p:sp>
              <p:nvSpPr>
                <p:cNvPr id="107420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79" y="3694"/>
                  <a:ext cx="576" cy="144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679" y="3550"/>
                  <a:ext cx="240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10" name="Oval 34"/>
                <p:cNvSpPr>
                  <a:spLocks noChangeArrowheads="1"/>
                </p:cNvSpPr>
                <p:nvPr/>
              </p:nvSpPr>
              <p:spPr bwMode="auto">
                <a:xfrm>
                  <a:off x="4653" y="379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11" name="Oval 35"/>
                <p:cNvSpPr>
                  <a:spLocks noChangeArrowheads="1"/>
                </p:cNvSpPr>
                <p:nvPr/>
              </p:nvSpPr>
              <p:spPr bwMode="auto">
                <a:xfrm>
                  <a:off x="4679" y="3790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212" name="Group 36"/>
            <p:cNvGrpSpPr>
              <a:grpSpLocks/>
            </p:cNvGrpSpPr>
            <p:nvPr/>
          </p:nvGrpSpPr>
          <p:grpSpPr bwMode="auto">
            <a:xfrm>
              <a:off x="5257800" y="3581400"/>
              <a:ext cx="3000375" cy="2292350"/>
              <a:chOff x="3312" y="2256"/>
              <a:chExt cx="1890" cy="1444"/>
            </a:xfrm>
          </p:grpSpPr>
          <p:sp>
            <p:nvSpPr>
              <p:cNvPr id="1074213" name="Line 37"/>
              <p:cNvSpPr>
                <a:spLocks noChangeShapeType="1"/>
              </p:cNvSpPr>
              <p:nvPr/>
            </p:nvSpPr>
            <p:spPr bwMode="auto">
              <a:xfrm>
                <a:off x="4005" y="2256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4" name="Line 38"/>
              <p:cNvSpPr>
                <a:spLocks noChangeShapeType="1"/>
              </p:cNvSpPr>
              <p:nvPr/>
            </p:nvSpPr>
            <p:spPr bwMode="auto">
              <a:xfrm flipH="1" flipV="1">
                <a:off x="4914" y="3556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5" name="Line 39"/>
              <p:cNvSpPr>
                <a:spLocks noChangeShapeType="1"/>
              </p:cNvSpPr>
              <p:nvPr/>
            </p:nvSpPr>
            <p:spPr bwMode="auto">
              <a:xfrm flipV="1">
                <a:off x="3312" y="3504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66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74216" name="Object 40"/>
            <p:cNvGraphicFramePr>
              <a:graphicFrameLocks noChangeAspect="1"/>
            </p:cNvGraphicFramePr>
            <p:nvPr/>
          </p:nvGraphicFramePr>
          <p:xfrm>
            <a:off x="7086600" y="3657600"/>
            <a:ext cx="1258888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224" name="Equation" r:id="rId4" imgW="889000" imgH="457200" progId="Equation.3">
                    <p:embed/>
                  </p:oleObj>
                </mc:Choice>
                <mc:Fallback>
                  <p:oleObj name="Equation" r:id="rId4" imgW="889000" imgH="4572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657600"/>
                          <a:ext cx="1258888" cy="649288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points towards (away from) the vanishing point p0 ( the </a:t>
            </a: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18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and also proportional to the distance from point p to the vanishing point p0 of the translation direction (if 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 </a:t>
            </a: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Rotation compensation can be done by image warping after finding </a:t>
            </a:r>
            <a:r>
              <a:rPr lang="en-US" sz="1800" dirty="0">
                <a:solidFill>
                  <a:schemeClr val="tx1"/>
                </a:solidFill>
              </a:rPr>
              <a:t>three (3) pairs of coincident points</a:t>
            </a:r>
            <a:endParaRPr lang="en-US" sz="16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58" name="Equation" r:id="rId4" imgW="799753" imgH="533169" progId="Equation.3">
                  <p:embed/>
                </p:oleObj>
              </mc:Choice>
              <mc:Fallback>
                <p:oleObj name="Equation" r:id="rId4" imgW="799753" imgH="53316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59" name="Equation" r:id="rId6" imgW="1815312" imgH="393529" progId="Equation.3">
                  <p:embed/>
                </p:oleObj>
              </mc:Choice>
              <mc:Fallback>
                <p:oleObj name="Equation" r:id="rId6" imgW="1815312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5673725"/>
                        <a:ext cx="2571750" cy="5588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Moving plane –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with arbitrary motion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Problem Statement</a:t>
            </a:r>
            <a:endParaRPr lang="en-US" sz="3400" dirty="0"/>
          </a:p>
          <a:p>
            <a:pPr>
              <a:lnSpc>
                <a:spcPct val="90000"/>
              </a:lnSpc>
            </a:pPr>
            <a:r>
              <a:rPr lang="en-US" sz="2000" dirty="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Spatio</a:t>
            </a:r>
            <a:r>
              <a:rPr lang="en-US" sz="1600" dirty="0"/>
              <a:t>-Temporal Image and </a:t>
            </a:r>
            <a:r>
              <a:rPr lang="en-US" sz="1600" dirty="0" err="1"/>
              <a:t>Epipolar</a:t>
            </a:r>
            <a:r>
              <a:rPr lang="en-US" sz="1600" dirty="0"/>
              <a:t> Plane Image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Video </a:t>
            </a:r>
            <a:r>
              <a:rPr lang="en-US" sz="1600" dirty="0" err="1"/>
              <a:t>Mosaicing</a:t>
            </a:r>
            <a:r>
              <a:rPr lang="en-US" sz="1600" dirty="0"/>
              <a:t>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Aperture problem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292" name="Equation" r:id="rId4" imgW="914400" imgH="393700" progId="Equation.3">
                  <p:embed/>
                </p:oleObj>
              </mc:Choice>
              <mc:Fallback>
                <p:oleObj name="Equation" r:id="rId4" imgW="914400" imgH="393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24000"/>
                        <a:ext cx="1958975" cy="8429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293" name="Equation" r:id="rId6" imgW="1193800" imgH="254000" progId="Equation.3">
                  <p:embed/>
                </p:oleObj>
              </mc:Choice>
              <mc:Fallback>
                <p:oleObj name="Equation" r:id="rId6" imgW="1193800" imgH="254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557463" cy="542925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715000" y="4191000"/>
            <a:ext cx="2743200" cy="2209800"/>
            <a:chOff x="5715000" y="4191000"/>
            <a:chExt cx="2743200" cy="2209800"/>
          </a:xfrm>
        </p:grpSpPr>
        <p:sp>
          <p:nvSpPr>
            <p:cNvPr id="1078278" name="Rectangle 6"/>
            <p:cNvSpPr>
              <a:spLocks noChangeArrowheads="1"/>
            </p:cNvSpPr>
            <p:nvPr/>
          </p:nvSpPr>
          <p:spPr bwMode="auto">
            <a:xfrm>
              <a:off x="5715000" y="4191000"/>
              <a:ext cx="2743200" cy="2209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79" name="Oval 7"/>
            <p:cNvSpPr>
              <a:spLocks noChangeArrowheads="1"/>
            </p:cNvSpPr>
            <p:nvPr/>
          </p:nvSpPr>
          <p:spPr bwMode="auto">
            <a:xfrm>
              <a:off x="6781800" y="4876800"/>
              <a:ext cx="762000" cy="76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80" name="Line 8"/>
            <p:cNvSpPr>
              <a:spLocks noChangeShapeType="1"/>
            </p:cNvSpPr>
            <p:nvPr/>
          </p:nvSpPr>
          <p:spPr bwMode="auto">
            <a:xfrm>
              <a:off x="6248400" y="45720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1" name="Line 9"/>
            <p:cNvSpPr>
              <a:spLocks noChangeShapeType="1"/>
            </p:cNvSpPr>
            <p:nvPr/>
          </p:nvSpPr>
          <p:spPr bwMode="auto">
            <a:xfrm>
              <a:off x="6781800" y="46482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2" name="Line 10"/>
            <p:cNvSpPr>
              <a:spLocks noChangeShapeType="1"/>
            </p:cNvSpPr>
            <p:nvPr/>
          </p:nvSpPr>
          <p:spPr bwMode="auto">
            <a:xfrm>
              <a:off x="6800850" y="5141913"/>
              <a:ext cx="442913" cy="4778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3" name="Line 11"/>
            <p:cNvSpPr>
              <a:spLocks noChangeShapeType="1"/>
            </p:cNvSpPr>
            <p:nvPr/>
          </p:nvSpPr>
          <p:spPr bwMode="auto">
            <a:xfrm>
              <a:off x="7024688" y="4911725"/>
              <a:ext cx="496887" cy="5302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4" name="Line 12"/>
            <p:cNvSpPr>
              <a:spLocks noChangeShapeType="1"/>
            </p:cNvSpPr>
            <p:nvPr/>
          </p:nvSpPr>
          <p:spPr bwMode="auto">
            <a:xfrm flipV="1">
              <a:off x="6994525" y="5122863"/>
              <a:ext cx="214313" cy="1952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5" name="Line 13"/>
            <p:cNvSpPr>
              <a:spLocks noChangeShapeType="1"/>
            </p:cNvSpPr>
            <p:nvPr/>
          </p:nvSpPr>
          <p:spPr bwMode="auto">
            <a:xfrm>
              <a:off x="6983413" y="5324475"/>
              <a:ext cx="439737" cy="2063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6" name="Line 14"/>
            <p:cNvSpPr>
              <a:spLocks noChangeShapeType="1"/>
            </p:cNvSpPr>
            <p:nvPr/>
          </p:nvSpPr>
          <p:spPr bwMode="auto">
            <a:xfrm>
              <a:off x="7216775" y="5076825"/>
              <a:ext cx="217488" cy="2428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7" name="Text Box 15"/>
            <p:cNvSpPr txBox="1">
              <a:spLocks noChangeArrowheads="1"/>
            </p:cNvSpPr>
            <p:nvPr/>
          </p:nvSpPr>
          <p:spPr bwMode="auto">
            <a:xfrm>
              <a:off x="7239000" y="4876800"/>
              <a:ext cx="4572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</a:rPr>
                <a:t>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6386720"/>
            <a:ext cx="5860467" cy="438150"/>
            <a:chOff x="228600" y="6386720"/>
            <a:chExt cx="5860467" cy="438150"/>
          </a:xfrm>
        </p:grpSpPr>
        <p:pic>
          <p:nvPicPr>
            <p:cNvPr id="2" name="Picture 1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386720"/>
              <a:ext cx="49434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186191" y="6421129"/>
              <a:ext cx="902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9" tooltip="Higher-order terms"/>
                </a:rPr>
                <a:t>H.O.T.</a:t>
              </a:r>
              <a:r>
                <a:rPr lang="en-US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Constant Flow Method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(=5x5) planar patch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 dirty="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 dirty="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Weighted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affine parametric model  </a:t>
            </a:r>
            <a:r>
              <a:rPr lang="en-US" sz="1600" dirty="0" err="1">
                <a:cs typeface="Times New Roman" pitchFamily="18" charset="0"/>
              </a:rPr>
              <a:t>u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 = </a:t>
            </a:r>
            <a:r>
              <a:rPr lang="en-US" sz="1600" dirty="0" err="1">
                <a:cs typeface="Times New Roman" pitchFamily="18" charset="0"/>
              </a:rPr>
              <a:t>Ap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 err="1">
                <a:cs typeface="Times New Roman" pitchFamily="18" charset="0"/>
              </a:rPr>
              <a:t>+b</a:t>
            </a:r>
            <a:r>
              <a:rPr lang="en-US" sz="1600" dirty="0">
                <a:cs typeface="Times New Roman" pitchFamily="18" charset="0"/>
              </a:rPr>
              <a:t>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6 variables (</a:t>
            </a:r>
            <a:r>
              <a:rPr lang="en-US" sz="1600" dirty="0" err="1">
                <a:cs typeface="Times New Roman" pitchFamily="18" charset="0"/>
              </a:rPr>
              <a:t>A,b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planar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( </a:t>
            </a:r>
            <a:r>
              <a:rPr lang="en-US" sz="1500" dirty="0">
                <a:cs typeface="Times New Roman" pitchFamily="18" charset="0"/>
              </a:rPr>
              <a:t>good </a:t>
            </a:r>
            <a:r>
              <a:rPr lang="en-US" sz="1500" dirty="0" smtClean="0">
                <a:cs typeface="Times New Roman" pitchFamily="18" charset="0"/>
              </a:rPr>
              <a:t>compromise </a:t>
            </a:r>
            <a:r>
              <a:rPr lang="en-US" sz="1500" dirty="0">
                <a:cs typeface="Times New Roman" pitchFamily="18" charset="0"/>
              </a:rPr>
              <a:t>between ease of implementation and quality of results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Epipole</a:t>
            </a:r>
            <a:r>
              <a:rPr lang="en-US" sz="1400" dirty="0">
                <a:cs typeface="Times New Roman" pitchFamily="18" charset="0"/>
              </a:rPr>
              <a:t>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2: Rotation flow and </a:t>
            </a:r>
            <a:r>
              <a:rPr lang="en-US" sz="1600" dirty="0" smtClean="0">
                <a:cs typeface="Times New Roman" pitchFamily="18" charset="0"/>
              </a:rPr>
              <a:t>depth</a:t>
            </a:r>
            <a:endParaRPr lang="en-US" sz="1600" dirty="0">
              <a:cs typeface="Times New Roman" pitchFamily="18" charset="0"/>
            </a:endParaRP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Knowns</a:t>
            </a:r>
            <a:r>
              <a:rPr lang="en-US" sz="1400" dirty="0">
                <a:cs typeface="Times New Roman" pitchFamily="18" charset="0"/>
              </a:rPr>
              <a:t>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 dirty="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Direction of translation (f </a:t>
            </a:r>
            <a:r>
              <a:rPr lang="en-US" sz="1600" dirty="0" err="1">
                <a:cs typeface="Times New Roman" pitchFamily="18" charset="0"/>
              </a:rPr>
              <a:t>Tx</a:t>
            </a:r>
            <a:r>
              <a:rPr lang="en-US" sz="1600" dirty="0">
                <a:cs typeface="Times New Roman" pitchFamily="18" charset="0"/>
              </a:rPr>
              <a:t>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 Ty/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f) = (x0, y0, f)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387" name="Equation" r:id="rId4" imgW="990600" imgH="508000" progId="Equation.3">
                  <p:embed/>
                </p:oleObj>
              </mc:Choice>
              <mc:Fallback>
                <p:oleObj name="Equation" r:id="rId4" imgW="990600" imgH="508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219200" cy="6270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388" name="Equation" r:id="rId6" imgW="799753" imgH="533169" progId="Equation.3">
                  <p:embed/>
                </p:oleObj>
              </mc:Choice>
              <mc:Fallback>
                <p:oleObj name="Equation" r:id="rId6" imgW="799753" imgH="53316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1910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1. Get (</a:t>
            </a:r>
            <a:r>
              <a:rPr lang="en-US" dirty="0" err="1"/>
              <a:t>Tx</a:t>
            </a:r>
            <a:r>
              <a:rPr lang="en-US" dirty="0"/>
              <a:t>, Ty, </a:t>
            </a:r>
            <a:r>
              <a:rPr lang="en-US" dirty="0" err="1"/>
              <a:t>Tz</a:t>
            </a:r>
            <a:r>
              <a:rPr lang="en-US" dirty="0"/>
              <a:t>) = s (x0,y0,f)</a:t>
            </a:r>
          </a:p>
          <a:p>
            <a:r>
              <a:rPr lang="en-US" dirty="0"/>
              <a:t>Step 2. For every point (</a:t>
            </a:r>
            <a:r>
              <a:rPr lang="en-US" dirty="0" err="1"/>
              <a:t>x,y,f</a:t>
            </a:r>
            <a:r>
              <a:rPr lang="en-US" dirty="0"/>
              <a:t>) with known v, get one equation about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from the motion equation  (by eliminate Z since it’s different from point to point)</a:t>
            </a:r>
          </a:p>
          <a:p>
            <a:r>
              <a:rPr lang="en-US" dirty="0"/>
              <a:t>Step 3. Get Z (up to a scale s) given T/s and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452562" y="4284662"/>
            <a:ext cx="6508750" cy="2251075"/>
            <a:chOff x="1036" y="2682"/>
            <a:chExt cx="4100" cy="1418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1036" y="2682"/>
            <a:ext cx="3810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429" name="Equation" r:id="rId3" imgW="4279680" imgH="736560" progId="Equation.3">
                    <p:embed/>
                  </p:oleObj>
                </mc:Choice>
                <mc:Fallback>
                  <p:oleObj name="Equation" r:id="rId3" imgW="4279680" imgH="73656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" y="2682"/>
                          <a:ext cx="3810" cy="658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Two frame method - </a:t>
            </a:r>
            <a:r>
              <a:rPr lang="en-US" sz="2000" dirty="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 dirty="0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Multiple frame method - </a:t>
            </a:r>
            <a:r>
              <a:rPr lang="en-US" sz="2000" dirty="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Kalman</a:t>
            </a:r>
            <a:r>
              <a:rPr lang="en-US" sz="1800" dirty="0">
                <a:cs typeface="Times New Roman" pitchFamily="18" charset="0"/>
              </a:rPr>
              <a:t> Filter Algorithm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 dirty="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 dirty="0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 dirty="0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 dirty="0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576311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 due in </a:t>
            </a:r>
            <a:r>
              <a:rPr lang="en-US" sz="2000" dirty="0" smtClean="0">
                <a:solidFill>
                  <a:srgbClr val="C0C0C0"/>
                </a:solidFill>
              </a:rPr>
              <a:t>April 30, </a:t>
            </a:r>
            <a:r>
              <a:rPr lang="en-US" sz="2000" dirty="0" smtClean="0">
                <a:solidFill>
                  <a:srgbClr val="C0C0C0"/>
                </a:solidFill>
              </a:rPr>
              <a:t>2012 before class</a:t>
            </a:r>
            <a:endParaRPr lang="en-US" sz="2000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 dirty="0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</a:t>
            </a:r>
            <a:r>
              <a:rPr lang="en-US" sz="2000" b="1" dirty="0" smtClean="0">
                <a:solidFill>
                  <a:schemeClr val="hlink"/>
                </a:solidFill>
              </a:rPr>
              <a:t>2004-2010 </a:t>
            </a:r>
            <a:r>
              <a:rPr lang="en-US" sz="2000" b="1" dirty="0">
                <a:solidFill>
                  <a:schemeClr val="hlink"/>
                </a:solidFill>
              </a:rPr>
              <a:t>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43000" y="5116513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From:  </a:t>
            </a:r>
            <a:r>
              <a:rPr lang="en-US" b="1" dirty="0">
                <a:latin typeface="Times" pitchFamily="18" charset="0"/>
              </a:rPr>
              <a:t>James W. Davis. MIT Media Lab</a:t>
            </a:r>
            <a:endParaRPr lang="en-US" b="1" dirty="0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Recognition by Actions:  </a:t>
            </a:r>
            <a:r>
              <a:rPr lang="en-US" b="1" dirty="0"/>
              <a:t>Recognize object from motion even if we cannot distinguish it in any images …</a:t>
            </a:r>
          </a:p>
        </p:txBody>
      </p:sp>
      <p:pic>
        <p:nvPicPr>
          <p:cNvPr id="6" name="mt_blur.avi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29000" y="1905000"/>
            <a:ext cx="2286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Two </a:t>
            </a:r>
            <a:r>
              <a:rPr lang="en-US" sz="1800" dirty="0" err="1">
                <a:cs typeface="Times New Roman" pitchFamily="18" charset="0"/>
              </a:rPr>
              <a:t>Subproblems</a:t>
            </a:r>
            <a:endParaRPr lang="en-US" sz="1800" dirty="0">
              <a:cs typeface="Times New Roman" pitchFamily="18" charset="0"/>
            </a:endParaRP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 dirty="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 dirty="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 dirty="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 dirty="0">
                <a:cs typeface="Times New Roman" pitchFamily="18" charset="0"/>
              </a:rPr>
              <a:t>The Third  </a:t>
            </a:r>
            <a:r>
              <a:rPr lang="en-US" sz="1800" dirty="0" err="1">
                <a:cs typeface="Times New Roman" pitchFamily="18" charset="0"/>
              </a:rPr>
              <a:t>Subproblem</a:t>
            </a:r>
            <a:r>
              <a:rPr lang="en-US" sz="1800" dirty="0">
                <a:cs typeface="Times New Roman" pitchFamily="18" charset="0"/>
              </a:rPr>
              <a:t>, and Fourth….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 dirty="0">
                <a:cs typeface="Times New Roman" pitchFamily="18" charset="0"/>
              </a:rPr>
              <a:t>: what are the regions </a:t>
            </a:r>
            <a:r>
              <a:rPr lang="en-US" sz="1800" dirty="0" smtClean="0">
                <a:cs typeface="Times New Roman" pitchFamily="18" charset="0"/>
              </a:rPr>
              <a:t>on the image </a:t>
            </a:r>
            <a:r>
              <a:rPr lang="en-US" sz="1800" dirty="0">
                <a:cs typeface="Times New Roman" pitchFamily="18" charset="0"/>
              </a:rPr>
              <a:t>plane corresponding to different moving objects?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 dirty="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Two </a:t>
            </a:r>
            <a:r>
              <a:rPr lang="en-US" dirty="0" err="1">
                <a:cs typeface="Times New Roman" pitchFamily="18" charset="0"/>
              </a:rPr>
              <a:t>Subproblems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/>
            <a:r>
              <a:rPr lang="en-US" dirty="0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 dirty="0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dirty="0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 dirty="0">
                <a:cs typeface="Times New Roman" pitchFamily="18" charset="0"/>
              </a:rPr>
              <a:t>Motion (3D transformation </a:t>
            </a:r>
            <a:r>
              <a:rPr lang="en-US" dirty="0" err="1">
                <a:cs typeface="Times New Roman" pitchFamily="18" charset="0"/>
              </a:rPr>
              <a:t>betw</a:t>
            </a:r>
            <a:r>
              <a:rPr lang="en-US" dirty="0">
                <a:cs typeface="Times New Roman" pitchFamily="18" charset="0"/>
              </a:rPr>
              <a:t>. Frames) as well as structure needs to be recovered</a:t>
            </a:r>
          </a:p>
          <a:p>
            <a:pPr lvl="2"/>
            <a:r>
              <a:rPr lang="en-US" dirty="0">
                <a:cs typeface="Times New Roman" pitchFamily="18" charset="0"/>
              </a:rPr>
              <a:t>Small baseline causes large errors</a:t>
            </a:r>
          </a:p>
          <a:p>
            <a:r>
              <a:rPr lang="en-US" dirty="0">
                <a:cs typeface="Times New Roman" pitchFamily="18" charset="0"/>
              </a:rPr>
              <a:t>The Third  </a:t>
            </a:r>
            <a:r>
              <a:rPr lang="en-US" dirty="0" err="1">
                <a:cs typeface="Times New Roman" pitchFamily="18" charset="0"/>
              </a:rPr>
              <a:t>Subproblem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dirty="0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 dirty="0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 dirty="0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 dirty="0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3D Motion ( R, T):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field:</a:t>
            </a:r>
            <a:r>
              <a:rPr lang="en-US" sz="27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</a:t>
            </a:r>
            <a:r>
              <a:rPr lang="en-US" sz="2500" b="1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can be viewed </a:t>
            </a:r>
            <a:r>
              <a:rPr lang="en-US" sz="1800" smtClean="0">
                <a:cs typeface="Times New Roman" pitchFamily="18" charset="0"/>
              </a:rPr>
              <a:t>as a disparity </a:t>
            </a:r>
            <a:r>
              <a:rPr lang="en-US" sz="1800" dirty="0">
                <a:cs typeface="Times New Roman" pitchFamily="18" charset="0"/>
              </a:rPr>
              <a:t>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07" name="Equation" r:id="rId4" imgW="533169" imgH="393529" progId="Equation.3">
                  <p:embed/>
                </p:oleObj>
              </mc:Choice>
              <mc:Fallback>
                <p:oleObj name="Equation" r:id="rId4" imgW="533169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08" name="Equation" r:id="rId6" imgW="964781" imgH="177723" progId="Equation.3">
                  <p:embed/>
                </p:oleObj>
              </mc:Choice>
              <mc:Fallback>
                <p:oleObj name="Equation" r:id="rId6" imgW="964781" imgH="17772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876800" y="3276600"/>
            <a:ext cx="3863975" cy="3233738"/>
            <a:chOff x="4876800" y="3276600"/>
            <a:chExt cx="3863975" cy="3233738"/>
          </a:xfrm>
        </p:grpSpPr>
        <p:sp>
          <p:nvSpPr>
            <p:cNvPr id="1038369" name="Line 33"/>
            <p:cNvSpPr>
              <a:spLocks noChangeShapeType="1"/>
            </p:cNvSpPr>
            <p:nvPr/>
          </p:nvSpPr>
          <p:spPr bwMode="auto">
            <a:xfrm flipV="1">
              <a:off x="5489575" y="3376613"/>
              <a:ext cx="2233613" cy="270033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49" name="Freeform 13"/>
            <p:cNvSpPr>
              <a:spLocks/>
            </p:cNvSpPr>
            <p:nvPr/>
          </p:nvSpPr>
          <p:spPr bwMode="auto">
            <a:xfrm>
              <a:off x="5729288" y="5014913"/>
              <a:ext cx="1309687" cy="1262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3" y="212"/>
                </a:cxn>
                <a:cxn ang="0">
                  <a:pos x="643" y="584"/>
                </a:cxn>
                <a:cxn ang="0">
                  <a:pos x="0" y="371"/>
                </a:cxn>
                <a:cxn ang="0">
                  <a:pos x="0" y="0"/>
                </a:cxn>
              </a:cxnLst>
              <a:rect l="0" t="0" r="r" b="b"/>
              <a:pathLst>
                <a:path w="643" h="584">
                  <a:moveTo>
                    <a:pt x="0" y="0"/>
                  </a:moveTo>
                  <a:lnTo>
                    <a:pt x="643" y="212"/>
                  </a:lnTo>
                  <a:lnTo>
                    <a:pt x="643" y="584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0" name="Freeform 14"/>
            <p:cNvSpPr>
              <a:spLocks/>
            </p:cNvSpPr>
            <p:nvPr/>
          </p:nvSpPr>
          <p:spPr bwMode="auto">
            <a:xfrm>
              <a:off x="7677150" y="3284538"/>
              <a:ext cx="96838" cy="93662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53" y="60"/>
                </a:cxn>
                <a:cxn ang="0">
                  <a:pos x="26" y="67"/>
                </a:cxn>
                <a:cxn ang="0">
                  <a:pos x="26" y="67"/>
                </a:cxn>
                <a:cxn ang="0">
                  <a:pos x="7" y="6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7" y="7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53" y="7"/>
                </a:cxn>
                <a:cxn ang="0">
                  <a:pos x="60" y="34"/>
                </a:cxn>
              </a:cxnLst>
              <a:rect l="0" t="0" r="r" b="b"/>
              <a:pathLst>
                <a:path w="60" h="67">
                  <a:moveTo>
                    <a:pt x="60" y="34"/>
                  </a:moveTo>
                  <a:lnTo>
                    <a:pt x="53" y="60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7" y="6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7" y="7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53" y="7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1" name="Freeform 15"/>
            <p:cNvSpPr>
              <a:spLocks/>
            </p:cNvSpPr>
            <p:nvPr/>
          </p:nvSpPr>
          <p:spPr bwMode="auto">
            <a:xfrm>
              <a:off x="7688263" y="3359150"/>
              <a:ext cx="41275" cy="26988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1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6" y="6"/>
                </a:cxn>
                <a:cxn ang="0">
                  <a:pos x="26" y="19"/>
                </a:cxn>
                <a:cxn ang="0">
                  <a:pos x="19" y="19"/>
                </a:cxn>
              </a:cxnLst>
              <a:rect l="0" t="0" r="r" b="b"/>
              <a:pathLst>
                <a:path w="26" h="19">
                  <a:moveTo>
                    <a:pt x="19" y="19"/>
                  </a:moveTo>
                  <a:lnTo>
                    <a:pt x="19" y="19"/>
                  </a:lnTo>
                  <a:lnTo>
                    <a:pt x="0" y="6"/>
                  </a:lnTo>
                  <a:lnTo>
                    <a:pt x="0" y="0"/>
                  </a:lnTo>
                  <a:lnTo>
                    <a:pt x="26" y="6"/>
                  </a:lnTo>
                  <a:lnTo>
                    <a:pt x="26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2" name="Freeform 16"/>
            <p:cNvSpPr>
              <a:spLocks/>
            </p:cNvSpPr>
            <p:nvPr/>
          </p:nvSpPr>
          <p:spPr bwMode="auto">
            <a:xfrm>
              <a:off x="7664450" y="3332163"/>
              <a:ext cx="33338" cy="36512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7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0" y="20"/>
                </a:cxn>
                <a:cxn ang="0">
                  <a:pos x="14" y="26"/>
                </a:cxn>
                <a:cxn ang="0">
                  <a:pos x="7" y="26"/>
                </a:cxn>
              </a:cxnLst>
              <a:rect l="0" t="0" r="r" b="b"/>
              <a:pathLst>
                <a:path w="20" h="26">
                  <a:moveTo>
                    <a:pt x="7" y="26"/>
                  </a:moveTo>
                  <a:lnTo>
                    <a:pt x="7" y="2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3" name="Freeform 17"/>
            <p:cNvSpPr>
              <a:spLocks/>
            </p:cNvSpPr>
            <p:nvPr/>
          </p:nvSpPr>
          <p:spPr bwMode="auto">
            <a:xfrm>
              <a:off x="7664450" y="3294063"/>
              <a:ext cx="33338" cy="3810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7" y="0"/>
                </a:cxn>
                <a:cxn ang="0">
                  <a:pos x="20" y="7"/>
                </a:cxn>
                <a:cxn ang="0">
                  <a:pos x="7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20" h="27">
                  <a:moveTo>
                    <a:pt x="0" y="27"/>
                  </a:moveTo>
                  <a:lnTo>
                    <a:pt x="0" y="27"/>
                  </a:lnTo>
                  <a:lnTo>
                    <a:pt x="7" y="0"/>
                  </a:lnTo>
                  <a:lnTo>
                    <a:pt x="20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4" name="Freeform 18"/>
            <p:cNvSpPr>
              <a:spLocks/>
            </p:cNvSpPr>
            <p:nvPr/>
          </p:nvSpPr>
          <p:spPr bwMode="auto">
            <a:xfrm>
              <a:off x="7677150" y="3276600"/>
              <a:ext cx="52388" cy="285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7" y="13"/>
                </a:cxn>
                <a:cxn ang="0">
                  <a:pos x="26" y="0"/>
                </a:cxn>
                <a:cxn ang="0">
                  <a:pos x="33" y="6"/>
                </a:cxn>
                <a:cxn ang="0">
                  <a:pos x="7" y="2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3" h="20">
                  <a:moveTo>
                    <a:pt x="0" y="13"/>
                  </a:moveTo>
                  <a:lnTo>
                    <a:pt x="7" y="13"/>
                  </a:lnTo>
                  <a:lnTo>
                    <a:pt x="26" y="0"/>
                  </a:lnTo>
                  <a:lnTo>
                    <a:pt x="33" y="6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5" name="Freeform 19"/>
            <p:cNvSpPr>
              <a:spLocks/>
            </p:cNvSpPr>
            <p:nvPr/>
          </p:nvSpPr>
          <p:spPr bwMode="auto">
            <a:xfrm>
              <a:off x="6059488" y="5262563"/>
              <a:ext cx="96837" cy="84137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3" y="47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7" y="4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7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3" y="7"/>
                </a:cxn>
                <a:cxn ang="0">
                  <a:pos x="60" y="27"/>
                </a:cxn>
              </a:cxnLst>
              <a:rect l="0" t="0" r="r" b="b"/>
              <a:pathLst>
                <a:path w="60" h="60">
                  <a:moveTo>
                    <a:pt x="60" y="27"/>
                  </a:moveTo>
                  <a:lnTo>
                    <a:pt x="53" y="47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7" y="4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7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3" y="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6" name="Freeform 20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</a:cxnLst>
              <a:rect l="0" t="0" r="r" b="b"/>
              <a:pathLst>
                <a:path w="20" h="26">
                  <a:moveTo>
                    <a:pt x="6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7" name="Freeform 21"/>
            <p:cNvSpPr>
              <a:spLocks/>
            </p:cNvSpPr>
            <p:nvPr/>
          </p:nvSpPr>
          <p:spPr bwMode="auto">
            <a:xfrm>
              <a:off x="6103938" y="5327650"/>
              <a:ext cx="41275" cy="1905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6" y="6"/>
                </a:cxn>
                <a:cxn ang="0">
                  <a:pos x="7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6" y="6"/>
                </a:cxn>
                <a:cxn ang="0">
                  <a:pos x="26" y="6"/>
                </a:cxn>
              </a:cxnLst>
              <a:rect l="0" t="0" r="r" b="b"/>
              <a:pathLst>
                <a:path w="26" h="13">
                  <a:moveTo>
                    <a:pt x="26" y="6"/>
                  </a:moveTo>
                  <a:lnTo>
                    <a:pt x="26" y="6"/>
                  </a:lnTo>
                  <a:lnTo>
                    <a:pt x="7" y="13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8" name="Freeform 22"/>
            <p:cNvSpPr>
              <a:spLocks/>
            </p:cNvSpPr>
            <p:nvPr/>
          </p:nvSpPr>
          <p:spPr bwMode="auto">
            <a:xfrm>
              <a:off x="6070600" y="5327650"/>
              <a:ext cx="44450" cy="26988"/>
            </a:xfrm>
            <a:custGeom>
              <a:avLst/>
              <a:gdLst/>
              <a:ahLst/>
              <a:cxnLst>
                <a:cxn ang="0">
                  <a:pos x="27" y="19"/>
                </a:cxn>
                <a:cxn ang="0">
                  <a:pos x="20" y="13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9"/>
                </a:cxn>
              </a:cxnLst>
              <a:rect l="0" t="0" r="r" b="b"/>
              <a:pathLst>
                <a:path w="27" h="19">
                  <a:moveTo>
                    <a:pt x="27" y="19"/>
                  </a:moveTo>
                  <a:lnTo>
                    <a:pt x="20" y="13"/>
                  </a:lnTo>
                  <a:lnTo>
                    <a:pt x="0" y="6"/>
                  </a:lnTo>
                  <a:lnTo>
                    <a:pt x="7" y="0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9" name="Freeform 23"/>
            <p:cNvSpPr>
              <a:spLocks/>
            </p:cNvSpPr>
            <p:nvPr/>
          </p:nvSpPr>
          <p:spPr bwMode="auto">
            <a:xfrm>
              <a:off x="6049963" y="5300663"/>
              <a:ext cx="31750" cy="34925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13" y="26"/>
                </a:cxn>
                <a:cxn ang="0">
                  <a:pos x="0" y="6"/>
                </a:cxn>
                <a:cxn ang="0">
                  <a:pos x="13" y="0"/>
                </a:cxn>
                <a:cxn ang="0">
                  <a:pos x="20" y="20"/>
                </a:cxn>
                <a:cxn ang="0">
                  <a:pos x="13" y="26"/>
                </a:cxn>
                <a:cxn ang="0">
                  <a:pos x="13" y="26"/>
                </a:cxn>
              </a:cxnLst>
              <a:rect l="0" t="0" r="r" b="b"/>
              <a:pathLst>
                <a:path w="20" h="26">
                  <a:moveTo>
                    <a:pt x="13" y="26"/>
                  </a:moveTo>
                  <a:lnTo>
                    <a:pt x="13" y="26"/>
                  </a:lnTo>
                  <a:lnTo>
                    <a:pt x="0" y="6"/>
                  </a:lnTo>
                  <a:lnTo>
                    <a:pt x="13" y="0"/>
                  </a:lnTo>
                  <a:lnTo>
                    <a:pt x="20" y="20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0" name="Freeform 24"/>
            <p:cNvSpPr>
              <a:spLocks/>
            </p:cNvSpPr>
            <p:nvPr/>
          </p:nvSpPr>
          <p:spPr bwMode="auto">
            <a:xfrm>
              <a:off x="6049963" y="5272088"/>
              <a:ext cx="31750" cy="365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0"/>
                </a:cxn>
                <a:cxn ang="0">
                  <a:pos x="20" y="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0"/>
                </a:cxn>
              </a:cxnLst>
              <a:rect l="0" t="0" r="r" b="b"/>
              <a:pathLst>
                <a:path w="20" h="26">
                  <a:moveTo>
                    <a:pt x="0" y="20"/>
                  </a:moveTo>
                  <a:lnTo>
                    <a:pt x="0" y="20"/>
                  </a:lnTo>
                  <a:lnTo>
                    <a:pt x="13" y="0"/>
                  </a:lnTo>
                  <a:lnTo>
                    <a:pt x="20" y="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1" name="Freeform 25"/>
            <p:cNvSpPr>
              <a:spLocks/>
            </p:cNvSpPr>
            <p:nvPr/>
          </p:nvSpPr>
          <p:spPr bwMode="auto">
            <a:xfrm>
              <a:off x="6070600" y="5254625"/>
              <a:ext cx="44450" cy="254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7" y="19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7" h="19">
                  <a:moveTo>
                    <a:pt x="0" y="13"/>
                  </a:moveTo>
                  <a:lnTo>
                    <a:pt x="0" y="6"/>
                  </a:lnTo>
                  <a:lnTo>
                    <a:pt x="20" y="0"/>
                  </a:lnTo>
                  <a:lnTo>
                    <a:pt x="27" y="13"/>
                  </a:lnTo>
                  <a:lnTo>
                    <a:pt x="7" y="1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2" name="Freeform 26"/>
            <p:cNvSpPr>
              <a:spLocks/>
            </p:cNvSpPr>
            <p:nvPr/>
          </p:nvSpPr>
          <p:spPr bwMode="auto">
            <a:xfrm>
              <a:off x="6103938" y="5254625"/>
              <a:ext cx="41275" cy="25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6" y="6"/>
                </a:cxn>
                <a:cxn ang="0">
                  <a:pos x="20" y="19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6" h="19">
                  <a:moveTo>
                    <a:pt x="7" y="0"/>
                  </a:moveTo>
                  <a:lnTo>
                    <a:pt x="7" y="0"/>
                  </a:lnTo>
                  <a:lnTo>
                    <a:pt x="26" y="6"/>
                  </a:lnTo>
                  <a:lnTo>
                    <a:pt x="20" y="19"/>
                  </a:lnTo>
                  <a:lnTo>
                    <a:pt x="0" y="1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3" name="Freeform 27"/>
            <p:cNvSpPr>
              <a:spLocks/>
            </p:cNvSpPr>
            <p:nvPr/>
          </p:nvSpPr>
          <p:spPr bwMode="auto">
            <a:xfrm>
              <a:off x="6135688" y="5262563"/>
              <a:ext cx="31750" cy="4603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20" y="27"/>
                </a:cxn>
                <a:cxn ang="0">
                  <a:pos x="6" y="33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7"/>
                </a:cxn>
              </a:cxnLst>
              <a:rect l="0" t="0" r="r" b="b"/>
              <a:pathLst>
                <a:path w="20" h="33">
                  <a:moveTo>
                    <a:pt x="6" y="7"/>
                  </a:moveTo>
                  <a:lnTo>
                    <a:pt x="6" y="7"/>
                  </a:lnTo>
                  <a:lnTo>
                    <a:pt x="20" y="27"/>
                  </a:lnTo>
                  <a:lnTo>
                    <a:pt x="6" y="33"/>
                  </a:lnTo>
                  <a:lnTo>
                    <a:pt x="0" y="13"/>
                  </a:lnTo>
                  <a:lnTo>
                    <a:pt x="6" y="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4" name="Freeform 28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5" name="Rectangle 29"/>
            <p:cNvSpPr>
              <a:spLocks noChangeArrowheads="1"/>
            </p:cNvSpPr>
            <p:nvPr/>
          </p:nvSpPr>
          <p:spPr bwMode="auto">
            <a:xfrm>
              <a:off x="5791200" y="5080000"/>
              <a:ext cx="123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p</a:t>
              </a:r>
              <a:endParaRPr lang="en-US" b="1"/>
            </a:p>
          </p:txBody>
        </p:sp>
        <p:sp>
          <p:nvSpPr>
            <p:cNvPr id="1038366" name="Oval 30"/>
            <p:cNvSpPr>
              <a:spLocks noChangeArrowheads="1"/>
            </p:cNvSpPr>
            <p:nvPr/>
          </p:nvSpPr>
          <p:spPr bwMode="auto">
            <a:xfrm>
              <a:off x="5413375" y="6010275"/>
              <a:ext cx="153988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7" name="Oval 31"/>
            <p:cNvSpPr>
              <a:spLocks noChangeArrowheads="1"/>
            </p:cNvSpPr>
            <p:nvPr/>
          </p:nvSpPr>
          <p:spPr bwMode="auto">
            <a:xfrm>
              <a:off x="7658100" y="3281363"/>
              <a:ext cx="155575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8" name="Line 32"/>
            <p:cNvSpPr>
              <a:spLocks noChangeShapeType="1"/>
            </p:cNvSpPr>
            <p:nvPr/>
          </p:nvSpPr>
          <p:spPr bwMode="auto">
            <a:xfrm flipH="1" flipV="1">
              <a:off x="5105400" y="5767388"/>
              <a:ext cx="384175" cy="3095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0" name="Line 34"/>
            <p:cNvSpPr>
              <a:spLocks noChangeShapeType="1"/>
            </p:cNvSpPr>
            <p:nvPr/>
          </p:nvSpPr>
          <p:spPr bwMode="auto">
            <a:xfrm flipV="1">
              <a:off x="5475288" y="5345113"/>
              <a:ext cx="635000" cy="7461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1" name="Line 35"/>
            <p:cNvSpPr>
              <a:spLocks noChangeShapeType="1"/>
            </p:cNvSpPr>
            <p:nvPr/>
          </p:nvSpPr>
          <p:spPr bwMode="auto">
            <a:xfrm flipV="1">
              <a:off x="6253163" y="3381375"/>
              <a:ext cx="1455737" cy="17875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3" name="Text Box 37"/>
            <p:cNvSpPr txBox="1">
              <a:spLocks noChangeArrowheads="1"/>
            </p:cNvSpPr>
            <p:nvPr/>
          </p:nvSpPr>
          <p:spPr bwMode="auto">
            <a:xfrm>
              <a:off x="5413375" y="614203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</a:t>
              </a:r>
              <a:endParaRPr lang="en-US" b="1" baseline="-25000"/>
            </a:p>
          </p:txBody>
        </p:sp>
        <p:sp>
          <p:nvSpPr>
            <p:cNvPr id="1038374" name="Text Box 38"/>
            <p:cNvSpPr txBox="1">
              <a:spLocks noChangeArrowheads="1"/>
            </p:cNvSpPr>
            <p:nvPr/>
          </p:nvSpPr>
          <p:spPr bwMode="auto">
            <a:xfrm>
              <a:off x="4876800" y="584358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X</a:t>
              </a:r>
              <a:endParaRPr lang="en-US" b="1" baseline="-25000"/>
            </a:p>
          </p:txBody>
        </p:sp>
        <p:sp>
          <p:nvSpPr>
            <p:cNvPr id="1038375" name="Text Box 39"/>
            <p:cNvSpPr txBox="1">
              <a:spLocks noChangeArrowheads="1"/>
            </p:cNvSpPr>
            <p:nvPr/>
          </p:nvSpPr>
          <p:spPr bwMode="auto">
            <a:xfrm>
              <a:off x="696277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</a:t>
              </a:r>
              <a:endParaRPr lang="en-US" b="1" baseline="-25000"/>
            </a:p>
          </p:txBody>
        </p:sp>
        <p:sp>
          <p:nvSpPr>
            <p:cNvPr id="1038376" name="Text Box 40"/>
            <p:cNvSpPr txBox="1">
              <a:spLocks noChangeArrowheads="1"/>
            </p:cNvSpPr>
            <p:nvPr/>
          </p:nvSpPr>
          <p:spPr bwMode="auto">
            <a:xfrm>
              <a:off x="820102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7" name="Line 41"/>
            <p:cNvSpPr>
              <a:spLocks noChangeShapeType="1"/>
            </p:cNvSpPr>
            <p:nvPr/>
          </p:nvSpPr>
          <p:spPr bwMode="auto">
            <a:xfrm flipV="1">
              <a:off x="5489575" y="5686425"/>
              <a:ext cx="736600" cy="39052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8" name="Line 42"/>
            <p:cNvSpPr>
              <a:spLocks noChangeShapeType="1"/>
            </p:cNvSpPr>
            <p:nvPr/>
          </p:nvSpPr>
          <p:spPr bwMode="auto">
            <a:xfrm flipV="1">
              <a:off x="5489575" y="5478463"/>
              <a:ext cx="77788" cy="59848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9" name="Text Box 43"/>
            <p:cNvSpPr txBox="1">
              <a:spLocks noChangeArrowheads="1"/>
            </p:cNvSpPr>
            <p:nvPr/>
          </p:nvSpPr>
          <p:spPr bwMode="auto">
            <a:xfrm>
              <a:off x="5800725" y="5876925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</a:t>
              </a:r>
              <a:endParaRPr lang="en-US" b="1" baseline="-25000"/>
            </a:p>
          </p:txBody>
        </p:sp>
        <p:sp>
          <p:nvSpPr>
            <p:cNvPr id="1038380" name="Text Box 44"/>
            <p:cNvSpPr txBox="1">
              <a:spLocks noChangeArrowheads="1"/>
            </p:cNvSpPr>
            <p:nvPr/>
          </p:nvSpPr>
          <p:spPr bwMode="auto">
            <a:xfrm>
              <a:off x="6172200" y="5638800"/>
              <a:ext cx="388938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endParaRPr lang="en-US" b="1" baseline="-25000"/>
            </a:p>
          </p:txBody>
        </p:sp>
        <p:sp>
          <p:nvSpPr>
            <p:cNvPr id="1038381" name="Text Box 45"/>
            <p:cNvSpPr txBox="1">
              <a:spLocks noChangeArrowheads="1"/>
            </p:cNvSpPr>
            <p:nvPr/>
          </p:nvSpPr>
          <p:spPr bwMode="auto">
            <a:xfrm>
              <a:off x="5257800" y="5280025"/>
              <a:ext cx="3889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Y</a:t>
              </a:r>
              <a:endParaRPr lang="en-US" b="1" baseline="-25000"/>
            </a:p>
          </p:txBody>
        </p:sp>
        <p:sp>
          <p:nvSpPr>
            <p:cNvPr id="1038382" name="Line 46"/>
            <p:cNvSpPr>
              <a:spLocks noChangeShapeType="1"/>
            </p:cNvSpPr>
            <p:nvPr/>
          </p:nvSpPr>
          <p:spPr bwMode="auto">
            <a:xfrm flipV="1">
              <a:off x="6400800" y="3709988"/>
              <a:ext cx="1752600" cy="1546225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3" name="Oval 47"/>
            <p:cNvSpPr>
              <a:spLocks noChangeArrowheads="1"/>
            </p:cNvSpPr>
            <p:nvPr/>
          </p:nvSpPr>
          <p:spPr bwMode="auto">
            <a:xfrm>
              <a:off x="6243638" y="535305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84" name="Line 48"/>
            <p:cNvSpPr>
              <a:spLocks noChangeShapeType="1"/>
            </p:cNvSpPr>
            <p:nvPr/>
          </p:nvSpPr>
          <p:spPr bwMode="auto">
            <a:xfrm>
              <a:off x="6108700" y="5292725"/>
              <a:ext cx="173038" cy="1016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5" name="Line 49"/>
            <p:cNvSpPr>
              <a:spLocks noChangeShapeType="1"/>
            </p:cNvSpPr>
            <p:nvPr/>
          </p:nvSpPr>
          <p:spPr bwMode="auto">
            <a:xfrm flipV="1">
              <a:off x="5486400" y="5397500"/>
              <a:ext cx="811213" cy="674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6" name="Text Box 50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2" name="Line 36"/>
            <p:cNvSpPr>
              <a:spLocks noChangeShapeType="1"/>
            </p:cNvSpPr>
            <p:nvPr/>
          </p:nvSpPr>
          <p:spPr bwMode="auto">
            <a:xfrm>
              <a:off x="7750175" y="3381375"/>
              <a:ext cx="457200" cy="3048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38" name="Equation" r:id="rId4" imgW="533169" imgH="393529" progId="Equation.3">
                  <p:embed/>
                </p:oleObj>
              </mc:Choice>
              <mc:Fallback>
                <p:oleObj name="Equation" r:id="rId4" imgW="533169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39" name="Equation" r:id="rId6" imgW="964781" imgH="177723" progId="Equation.3">
                  <p:embed/>
                </p:oleObj>
              </mc:Choice>
              <mc:Fallback>
                <p:oleObj name="Equation" r:id="rId6" imgW="964781" imgH="177723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40" name="Equation" r:id="rId8" imgW="2133600" imgH="647700" progId="Equation.3">
                  <p:embed/>
                </p:oleObj>
              </mc:Choice>
              <mc:Fallback>
                <p:oleObj name="Equation" r:id="rId8" imgW="2133600" imgH="6477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3429000"/>
                        <a:ext cx="2865437" cy="8699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41" name="Equation" r:id="rId10" imgW="1638300" imgH="647700" progId="Equation.3">
                  <p:embed/>
                </p:oleObj>
              </mc:Choice>
              <mc:Fallback>
                <p:oleObj name="Equation" r:id="rId10" imgW="1638300" imgH="6477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4879975"/>
                        <a:ext cx="2317750" cy="9175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42" name="Equation" r:id="rId12" imgW="5143500" imgH="711200" progId="Equation.3">
                  <p:embed/>
                </p:oleObj>
              </mc:Choice>
              <mc:Fallback>
                <p:oleObj name="Equation" r:id="rId12" imgW="5143500" imgH="711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18200"/>
                        <a:ext cx="6823075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5200</TotalTime>
  <Pages>10</Pages>
  <Words>2885</Words>
  <Application>Microsoft Macintosh PowerPoint</Application>
  <PresentationFormat>Overhead</PresentationFormat>
  <Paragraphs>397</Paragraphs>
  <Slides>28</Slides>
  <Notes>25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cs570_Blue_template</vt:lpstr>
      <vt:lpstr>Equation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Motion Field vs. Disparity</vt:lpstr>
      <vt:lpstr>Special Case 1: Pure Translation</vt:lpstr>
      <vt:lpstr>Special Case 2: Pure Rotation </vt:lpstr>
      <vt:lpstr>Special Case 3: Moving Plane</vt:lpstr>
      <vt:lpstr>Special Cases: A Summary</vt:lpstr>
      <vt:lpstr>Motion Parallax</vt:lpstr>
      <vt:lpstr>Motion Parallax</vt:lpstr>
      <vt:lpstr>Motion Parallax</vt:lpstr>
      <vt:lpstr>Summary</vt:lpstr>
      <vt:lpstr>PowerPoint Presentation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Zhigang Zhu</cp:lastModifiedBy>
  <cp:revision>827</cp:revision>
  <cp:lastPrinted>1998-04-28T16:32:46Z</cp:lastPrinted>
  <dcterms:created xsi:type="dcterms:W3CDTF">2001-08-25T03:00:53Z</dcterms:created>
  <dcterms:modified xsi:type="dcterms:W3CDTF">2013-04-15T20:00:49Z</dcterms:modified>
</cp:coreProperties>
</file>