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341" r:id="rId2"/>
    <p:sldId id="429" r:id="rId3"/>
    <p:sldId id="435" r:id="rId4"/>
    <p:sldId id="342" r:id="rId5"/>
    <p:sldId id="345" r:id="rId6"/>
    <p:sldId id="346" r:id="rId7"/>
    <p:sldId id="363" r:id="rId8"/>
    <p:sldId id="348" r:id="rId9"/>
    <p:sldId id="364" r:id="rId10"/>
    <p:sldId id="347" r:id="rId11"/>
    <p:sldId id="365" r:id="rId12"/>
    <p:sldId id="355" r:id="rId13"/>
    <p:sldId id="356" r:id="rId14"/>
    <p:sldId id="357" r:id="rId15"/>
    <p:sldId id="366" r:id="rId16"/>
    <p:sldId id="367" r:id="rId17"/>
    <p:sldId id="368" r:id="rId18"/>
    <p:sldId id="350" r:id="rId19"/>
    <p:sldId id="369" r:id="rId20"/>
    <p:sldId id="351" r:id="rId21"/>
    <p:sldId id="353" r:id="rId22"/>
    <p:sldId id="358" r:id="rId23"/>
    <p:sldId id="359" r:id="rId24"/>
    <p:sldId id="372" r:id="rId25"/>
    <p:sldId id="360" r:id="rId26"/>
    <p:sldId id="352" r:id="rId27"/>
    <p:sldId id="370" r:id="rId28"/>
    <p:sldId id="354" r:id="rId29"/>
    <p:sldId id="361" r:id="rId30"/>
    <p:sldId id="362" r:id="rId31"/>
    <p:sldId id="371" r:id="rId32"/>
    <p:sldId id="373" r:id="rId33"/>
    <p:sldId id="374" r:id="rId34"/>
    <p:sldId id="375" r:id="rId35"/>
    <p:sldId id="402" r:id="rId36"/>
    <p:sldId id="403" r:id="rId37"/>
    <p:sldId id="405" r:id="rId38"/>
    <p:sldId id="406" r:id="rId39"/>
    <p:sldId id="376" r:id="rId40"/>
    <p:sldId id="377" r:id="rId41"/>
    <p:sldId id="379" r:id="rId42"/>
    <p:sldId id="378" r:id="rId43"/>
    <p:sldId id="380" r:id="rId44"/>
    <p:sldId id="381" r:id="rId45"/>
    <p:sldId id="399" r:id="rId46"/>
    <p:sldId id="382" r:id="rId47"/>
    <p:sldId id="383" r:id="rId48"/>
    <p:sldId id="384" r:id="rId49"/>
    <p:sldId id="385" r:id="rId50"/>
    <p:sldId id="343" r:id="rId51"/>
    <p:sldId id="386" r:id="rId52"/>
    <p:sldId id="387" r:id="rId53"/>
    <p:sldId id="388" r:id="rId54"/>
    <p:sldId id="398" r:id="rId55"/>
    <p:sldId id="428" r:id="rId56"/>
    <p:sldId id="394" r:id="rId57"/>
    <p:sldId id="408" r:id="rId58"/>
    <p:sldId id="389" r:id="rId59"/>
    <p:sldId id="390" r:id="rId60"/>
    <p:sldId id="391" r:id="rId61"/>
    <p:sldId id="393" r:id="rId62"/>
    <p:sldId id="392" r:id="rId63"/>
    <p:sldId id="395" r:id="rId64"/>
    <p:sldId id="407" r:id="rId65"/>
    <p:sldId id="409" r:id="rId66"/>
    <p:sldId id="410" r:id="rId67"/>
    <p:sldId id="411" r:id="rId68"/>
    <p:sldId id="418" r:id="rId69"/>
    <p:sldId id="419" r:id="rId70"/>
    <p:sldId id="396" r:id="rId71"/>
    <p:sldId id="397" r:id="rId72"/>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B753B0"/>
    <a:srgbClr val="0066FF"/>
    <a:srgbClr val="424680"/>
    <a:srgbClr val="D82204"/>
    <a:srgbClr val="DDDDDD"/>
    <a:srgbClr val="FFFFFF"/>
    <a:srgbClr val="27C5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4" autoAdjust="0"/>
    <p:restoredTop sz="85976" autoAdjust="0"/>
  </p:normalViewPr>
  <p:slideViewPr>
    <p:cSldViewPr>
      <p:cViewPr varScale="1">
        <p:scale>
          <a:sx n="73" d="100"/>
          <a:sy n="73" d="100"/>
        </p:scale>
        <p:origin x="-8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88"/>
    </p:cViewPr>
  </p:sorterViewPr>
  <p:notesViewPr>
    <p:cSldViewPr>
      <p:cViewPr varScale="1">
        <p:scale>
          <a:sx n="80" d="100"/>
          <a:sy n="80" d="100"/>
        </p:scale>
        <p:origin x="-163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F3DA99EB-19FC-441D-B82D-830DF7B1A7A6}" type="slidenum">
              <a:rPr lang="en-US" altLang="en-US">
                <a:latin typeface="Helvetica" pitchFamily="34" charset="0"/>
              </a:rPr>
              <a:pPr algn="r"/>
              <a:t>‹#›</a:t>
            </a:fld>
            <a:endParaRPr lang="en-US" altLang="en-US">
              <a:latin typeface="Helvetica" pitchFamily="34" charset="0"/>
            </a:endParaRPr>
          </a:p>
        </p:txBody>
      </p:sp>
    </p:spTree>
    <p:extLst>
      <p:ext uri="{BB962C8B-B14F-4D97-AF65-F5344CB8AC3E}">
        <p14:creationId xmlns:p14="http://schemas.microsoft.com/office/powerpoint/2010/main" val="2870873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7361" y="9187816"/>
            <a:ext cx="423333" cy="316706"/>
          </a:xfrm>
          <a:prstGeom prst="rect">
            <a:avLst/>
          </a:prstGeom>
          <a:noFill/>
          <a:ln w="12700">
            <a:noFill/>
            <a:miter lim="800000"/>
            <a:headEnd/>
            <a:tailEnd/>
          </a:ln>
          <a:effectLst/>
        </p:spPr>
        <p:txBody>
          <a:bodyPr wrap="none" lIns="95654" tIns="46988" rIns="95654" bIns="46988" anchor="ctr">
            <a:spAutoFit/>
          </a:bodyPr>
          <a:lstStyle/>
          <a:p>
            <a:pPr algn="r"/>
            <a:fld id="{0AC2029A-6CED-4D1E-89F5-E31BFA97C632}" type="slidenum">
              <a:rPr lang="en-US" altLang="en-US">
                <a:latin typeface="Helvetica" pitchFamily="34" charset="0"/>
              </a:rPr>
              <a:pPr algn="r"/>
              <a:t>‹#›</a:t>
            </a:fld>
            <a:endParaRPr lang="en-US" altLang="en-US">
              <a:latin typeface="Helvetica" pitchFamily="34" charset="0"/>
            </a:endParaRPr>
          </a:p>
        </p:txBody>
      </p:sp>
    </p:spTree>
    <p:extLst>
      <p:ext uri="{BB962C8B-B14F-4D97-AF65-F5344CB8AC3E}">
        <p14:creationId xmlns:p14="http://schemas.microsoft.com/office/powerpoint/2010/main" val="796490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lt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ltLang="en-US"/>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spect="1" noChangeArrowheads="1" noTextEdit="1"/>
          </p:cNvSpPr>
          <p:nvPr>
            <p:ph type="sldImg"/>
          </p:nvPr>
        </p:nvSpPr>
        <p:spPr>
          <a:xfrm>
            <a:off x="1628775" y="560388"/>
            <a:ext cx="3724275" cy="2794000"/>
          </a:xfrm>
          <a:ln/>
        </p:spPr>
      </p:sp>
      <p:sp>
        <p:nvSpPr>
          <p:cNvPr id="1050627" name="Rectangle 3"/>
          <p:cNvSpPr>
            <a:spLocks noGrp="1" noChangeArrowheads="1"/>
          </p:cNvSpPr>
          <p:nvPr>
            <p:ph type="body" idx="1"/>
          </p:nvPr>
        </p:nvSpPr>
        <p:spPr/>
        <p:txBody>
          <a:bodyPr/>
          <a:lstStyle/>
          <a:p>
            <a:r>
              <a:rPr lang="en-US"/>
              <a:t>gradients, colors, foreground, background, edges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1026"/>
          <p:cNvSpPr>
            <a:spLocks noGrp="1" noRot="1" noChangeAspect="1" noChangeArrowheads="1" noTextEdit="1"/>
          </p:cNvSpPr>
          <p:nvPr>
            <p:ph type="sldImg"/>
          </p:nvPr>
        </p:nvSpPr>
        <p:spPr>
          <a:xfrm>
            <a:off x="1628775" y="560388"/>
            <a:ext cx="3724275" cy="2794000"/>
          </a:xfrm>
          <a:ln/>
        </p:spPr>
      </p:sp>
      <p:sp>
        <p:nvSpPr>
          <p:cNvPr id="1045507" name="Rectangle 1027"/>
          <p:cNvSpPr>
            <a:spLocks noGrp="1" noChangeArrowheads="1"/>
          </p:cNvSpPr>
          <p:nvPr>
            <p:ph type="body" idx="1"/>
          </p:nvPr>
        </p:nvSpPr>
        <p:spPr/>
        <p:txBody>
          <a:bodyPr/>
          <a:lstStyle/>
          <a:p>
            <a:r>
              <a:rPr lang="en-US" dirty="0"/>
              <a:t>Usually a monotonic function, 1-1 mapping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Rot="1" noChangeAspect="1" noChangeArrowheads="1" noTextEdit="1"/>
          </p:cNvSpPr>
          <p:nvPr>
            <p:ph type="sldImg"/>
          </p:nvPr>
        </p:nvSpPr>
        <p:spPr>
          <a:xfrm>
            <a:off x="1628775" y="560388"/>
            <a:ext cx="3724275" cy="2794000"/>
          </a:xfrm>
          <a:ln/>
        </p:spPr>
      </p:sp>
      <p:sp>
        <p:nvSpPr>
          <p:cNvPr id="1049603" name="Rectangle 3"/>
          <p:cNvSpPr>
            <a:spLocks noGrp="1" noChangeArrowheads="1"/>
          </p:cNvSpPr>
          <p:nvPr>
            <p:ph type="body" idx="1"/>
          </p:nvPr>
        </p:nvSpPr>
        <p:spPr/>
        <p:txBody>
          <a:bodyPr/>
          <a:lstStyle/>
          <a:p>
            <a:r>
              <a:rPr lang="en-US"/>
              <a:t>Slope is m and the I’-intercept is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Rot="1" noChangeAspect="1" noChangeArrowheads="1" noTextEdit="1"/>
          </p:cNvSpPr>
          <p:nvPr>
            <p:ph type="sldImg"/>
          </p:nvPr>
        </p:nvSpPr>
        <p:spPr>
          <a:xfrm>
            <a:off x="1628775" y="560388"/>
            <a:ext cx="3724275" cy="2794000"/>
          </a:xfrm>
          <a:ln/>
        </p:spPr>
      </p:sp>
      <p:sp>
        <p:nvSpPr>
          <p:cNvPr id="1046531" name="Rectangle 3"/>
          <p:cNvSpPr>
            <a:spLocks noGrp="1" noChangeArrowheads="1"/>
          </p:cNvSpPr>
          <p:nvPr>
            <p:ph type="body" idx="1"/>
          </p:nvPr>
        </p:nvSpPr>
        <p:spPr/>
        <p:txBody>
          <a:bodyPr/>
          <a:lstStyle/>
          <a:p>
            <a:r>
              <a:rPr lang="en-US" dirty="0"/>
              <a:t>How does media filter work?</a:t>
            </a:r>
          </a:p>
          <a:p>
            <a:pPr>
              <a:buFontTx/>
              <a:buChar char="-"/>
            </a:pPr>
            <a:r>
              <a:rPr lang="en-US" dirty="0"/>
              <a:t>Get data from a window centered at the to-be-processed pixel</a:t>
            </a:r>
          </a:p>
          <a:p>
            <a:pPr>
              <a:buFontTx/>
              <a:buChar char="-"/>
            </a:pPr>
            <a:r>
              <a:rPr lang="en-US" dirty="0"/>
              <a:t>Sort the data (from min to max)</a:t>
            </a:r>
          </a:p>
          <a:p>
            <a:pPr>
              <a:buFontTx/>
              <a:buChar char="-"/>
            </a:pPr>
            <a:r>
              <a:rPr lang="en-US" dirty="0"/>
              <a:t>Put the median value in the filtered image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Rot="1" noChangeAspect="1" noChangeArrowheads="1" noTextEdit="1"/>
          </p:cNvSpPr>
          <p:nvPr>
            <p:ph type="sldImg"/>
          </p:nvPr>
        </p:nvSpPr>
        <p:spPr>
          <a:xfrm>
            <a:off x="1628775" y="560388"/>
            <a:ext cx="3724275" cy="2794000"/>
          </a:xfrm>
          <a:ln/>
        </p:spPr>
      </p:sp>
      <p:sp>
        <p:nvSpPr>
          <p:cNvPr id="1048579" name="Rectangle 3"/>
          <p:cNvSpPr>
            <a:spLocks noGrp="1" noChangeArrowheads="1"/>
          </p:cNvSpPr>
          <p:nvPr>
            <p:ph type="body" idx="1"/>
          </p:nvPr>
        </p:nvSpPr>
        <p:spPr/>
        <p:txBody>
          <a:bodyPr/>
          <a:lstStyle/>
          <a:p>
            <a:r>
              <a:rPr lang="en-US"/>
              <a:t>ad hoc – not general, for the case at hand apart from other applications</a:t>
            </a:r>
          </a:p>
          <a:p>
            <a:r>
              <a:rPr lang="en-US"/>
              <a:t>Latin “for this”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6" name="Text Box 32"/>
          <p:cNvSpPr txBox="1">
            <a:spLocks noChangeArrowheads="1"/>
          </p:cNvSpPr>
          <p:nvPr/>
        </p:nvSpPr>
        <p:spPr bwMode="auto">
          <a:xfrm>
            <a:off x="762000" y="190500"/>
            <a:ext cx="1619250" cy="336550"/>
          </a:xfrm>
          <a:prstGeom prst="rect">
            <a:avLst/>
          </a:prstGeom>
          <a:noFill/>
          <a:ln w="12700">
            <a:noFill/>
            <a:miter lim="800000"/>
            <a:headEnd/>
            <a:tailEnd/>
          </a:ln>
          <a:effectLst/>
        </p:spPr>
        <p:txBody>
          <a:bodyPr wrap="none">
            <a:spAutoFit/>
          </a:bodyPr>
          <a:lstStyle/>
          <a:p>
            <a:r>
              <a:rPr lang="en-US" altLang="en-US" sz="1600" b="1">
                <a:solidFill>
                  <a:srgbClr val="0066FF"/>
                </a:solidFill>
              </a:rPr>
              <a:t>Introduction to</a:t>
            </a:r>
          </a:p>
        </p:txBody>
      </p:sp>
      <p:sp>
        <p:nvSpPr>
          <p:cNvPr id="1057" name="Text Box 33"/>
          <p:cNvSpPr txBox="1">
            <a:spLocks noChangeArrowheads="1"/>
          </p:cNvSpPr>
          <p:nvPr/>
        </p:nvSpPr>
        <p:spPr bwMode="auto">
          <a:xfrm>
            <a:off x="990600" y="461963"/>
            <a:ext cx="2317750" cy="366712"/>
          </a:xfrm>
          <a:prstGeom prst="rect">
            <a:avLst/>
          </a:prstGeom>
          <a:noFill/>
          <a:ln w="12700">
            <a:noFill/>
            <a:miter lim="800000"/>
            <a:headEnd/>
            <a:tailEnd/>
          </a:ln>
          <a:effectLst/>
        </p:spPr>
        <p:txBody>
          <a:bodyPr>
            <a:spAutoFit/>
          </a:bodyPr>
          <a:lstStyle/>
          <a:p>
            <a:r>
              <a:rPr lang="en-US" altLang="en-US" sz="1800" b="1">
                <a:solidFill>
                  <a:srgbClr val="0066FF"/>
                </a:solidFill>
              </a:rPr>
              <a:t>Computer Vision</a:t>
            </a:r>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pitchFamily="34" charset="0"/>
        </a:defRPr>
      </a:lvl2pPr>
      <a:lvl3pPr algn="ctr" rtl="0" eaLnBrk="0" fontAlgn="base" hangingPunct="0">
        <a:spcBef>
          <a:spcPct val="0"/>
        </a:spcBef>
        <a:spcAft>
          <a:spcPct val="0"/>
        </a:spcAft>
        <a:defRPr sz="2800" b="1">
          <a:solidFill>
            <a:srgbClr val="B2B2B2"/>
          </a:solidFill>
          <a:latin typeface="Arial" pitchFamily="34" charset="0"/>
        </a:defRPr>
      </a:lvl3pPr>
      <a:lvl4pPr algn="ctr" rtl="0" eaLnBrk="0" fontAlgn="base" hangingPunct="0">
        <a:spcBef>
          <a:spcPct val="0"/>
        </a:spcBef>
        <a:spcAft>
          <a:spcPct val="0"/>
        </a:spcAft>
        <a:defRPr sz="2800" b="1">
          <a:solidFill>
            <a:srgbClr val="B2B2B2"/>
          </a:solidFill>
          <a:latin typeface="Arial" pitchFamily="34" charset="0"/>
        </a:defRPr>
      </a:lvl4pPr>
      <a:lvl5pPr algn="ctr" rtl="0" eaLnBrk="0" fontAlgn="base" hangingPunct="0">
        <a:spcBef>
          <a:spcPct val="0"/>
        </a:spcBef>
        <a:spcAft>
          <a:spcPct val="0"/>
        </a:spcAft>
        <a:defRPr sz="2800" b="1">
          <a:solidFill>
            <a:srgbClr val="B2B2B2"/>
          </a:solidFill>
          <a:latin typeface="Arial" pitchFamily="34" charset="0"/>
        </a:defRPr>
      </a:lvl5pPr>
      <a:lvl6pPr marL="457200" algn="ctr" rtl="0" eaLnBrk="0" fontAlgn="base" hangingPunct="0">
        <a:spcBef>
          <a:spcPct val="0"/>
        </a:spcBef>
        <a:spcAft>
          <a:spcPct val="0"/>
        </a:spcAft>
        <a:defRPr sz="2800" b="1">
          <a:solidFill>
            <a:srgbClr val="B2B2B2"/>
          </a:solidFill>
          <a:latin typeface="Arial" pitchFamily="34" charset="0"/>
        </a:defRPr>
      </a:lvl6pPr>
      <a:lvl7pPr marL="914400" algn="ctr" rtl="0" eaLnBrk="0" fontAlgn="base" hangingPunct="0">
        <a:spcBef>
          <a:spcPct val="0"/>
        </a:spcBef>
        <a:spcAft>
          <a:spcPct val="0"/>
        </a:spcAft>
        <a:defRPr sz="2800" b="1">
          <a:solidFill>
            <a:srgbClr val="B2B2B2"/>
          </a:solidFill>
          <a:latin typeface="Arial" pitchFamily="34" charset="0"/>
        </a:defRPr>
      </a:lvl7pPr>
      <a:lvl8pPr marL="1371600" algn="ctr" rtl="0" eaLnBrk="0" fontAlgn="base" hangingPunct="0">
        <a:spcBef>
          <a:spcPct val="0"/>
        </a:spcBef>
        <a:spcAft>
          <a:spcPct val="0"/>
        </a:spcAft>
        <a:defRPr sz="2800" b="1">
          <a:solidFill>
            <a:srgbClr val="B2B2B2"/>
          </a:solidFill>
          <a:latin typeface="Arial" pitchFamily="34" charset="0"/>
        </a:defRPr>
      </a:lvl8pPr>
      <a:lvl9pPr marL="1828800" algn="ctr" rtl="0" eaLnBrk="0" fontAlgn="base" hangingPunct="0">
        <a:spcBef>
          <a:spcPct val="0"/>
        </a:spcBef>
        <a:spcAft>
          <a:spcPct val="0"/>
        </a:spcAft>
        <a:defRPr sz="2800" b="1">
          <a:solidFill>
            <a:srgbClr val="B2B2B2"/>
          </a:solidFill>
          <a:latin typeface="Arial" pitchFamily="34"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chemeClr val="accent2"/>
        </a:buClr>
        <a:buSzPct val="55000"/>
        <a:buFont typeface="Zapf Dingbats" charset="2"/>
        <a:buChar char="u"/>
        <a:defRPr sz="2000">
          <a:solidFill>
            <a:srgbClr val="C0C0C0"/>
          </a:solidFill>
          <a:latin typeface="+mn-lt"/>
        </a:defRPr>
      </a:lvl3pPr>
      <a:lvl4pPr marL="1428750" indent="-228600" algn="l" rtl="0" eaLnBrk="0" fontAlgn="base" hangingPunct="0">
        <a:spcBef>
          <a:spcPct val="20000"/>
        </a:spcBef>
        <a:spcAft>
          <a:spcPct val="0"/>
        </a:spcAft>
        <a:buClr>
          <a:srgbClr val="800000"/>
        </a:buClr>
        <a:buSzPct val="55000"/>
        <a:buFont typeface="Monotype Sorts" pitchFamily="2" charset="2"/>
        <a:buChar char="F"/>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 Id="rId3"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png"/><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wmf"/><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wmf"/><Relationship Id="rId3" Type="http://schemas.openxmlformats.org/officeDocument/2006/relationships/image" Target="../media/image38.wmf"/></Relationships>
</file>

<file path=ppt/slides/_rels/slide22.x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oleObject" Target="../embeddings/oleObject1.bin"/><Relationship Id="rId5" Type="http://schemas.openxmlformats.org/officeDocument/2006/relationships/image" Target="../media/image3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wmf"/></Relationships>
</file>

<file path=ppt/slides/_rels/slide24.x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4.wmf"/><Relationship Id="rId5" Type="http://schemas.openxmlformats.org/officeDocument/2006/relationships/oleObject" Target="../embeddings/oleObject2.bin"/><Relationship Id="rId6" Type="http://schemas.openxmlformats.org/officeDocument/2006/relationships/image" Target="../media/image42.wmf"/><Relationship Id="rId7" Type="http://schemas.openxmlformats.org/officeDocument/2006/relationships/oleObject" Target="../embeddings/oleObject3.bin"/><Relationship Id="rId8" Type="http://schemas.openxmlformats.org/officeDocument/2006/relationships/image" Target="../media/image43.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1" Type="http://schemas.openxmlformats.org/officeDocument/2006/relationships/slideLayout" Target="../slideLayouts/slideLayout2.xml"/><Relationship Id="rId2"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5" Type="http://schemas.openxmlformats.org/officeDocument/2006/relationships/image" Target="../media/image51.wmf"/><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4"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63.png"/><Relationship Id="rId5" Type="http://schemas.openxmlformats.org/officeDocument/2006/relationships/oleObject" Target="../embeddings/oleObject5.bin"/><Relationship Id="rId6" Type="http://schemas.openxmlformats.org/officeDocument/2006/relationships/image" Target="../media/image6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46.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1" Type="http://schemas.openxmlformats.org/officeDocument/2006/relationships/slideLayout" Target="../slideLayouts/slideLayout2.xml"/><Relationship Id="rId2" Type="http://schemas.openxmlformats.org/officeDocument/2006/relationships/image" Target="../media/image6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emf"/></Relationships>
</file>

<file path=ppt/slides/_rels/slide48.xml.rels><?xml version="1.0" encoding="UTF-8" standalone="yes"?>
<Relationships xmlns="http://schemas.openxmlformats.org/package/2006/relationships"><Relationship Id="rId3" Type="http://schemas.openxmlformats.org/officeDocument/2006/relationships/image" Target="../media/image71.emf"/><Relationship Id="rId4" Type="http://schemas.openxmlformats.org/officeDocument/2006/relationships/oleObject" Target="../embeddings/oleObject6.bin"/><Relationship Id="rId5" Type="http://schemas.openxmlformats.org/officeDocument/2006/relationships/image" Target="../media/image7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 Id="rId3" Type="http://schemas.openxmlformats.org/officeDocument/2006/relationships/image" Target="../media/image7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 Id="rId3" Type="http://schemas.openxmlformats.org/officeDocument/2006/relationships/image" Target="../media/image7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 Id="rId3" Type="http://schemas.openxmlformats.org/officeDocument/2006/relationships/image" Target="../media/image7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wmf"/><Relationship Id="rId1" Type="http://schemas.openxmlformats.org/officeDocument/2006/relationships/slideLayout" Target="../slideLayouts/slideLayout2.xml"/><Relationship Id="rId2" Type="http://schemas.openxmlformats.org/officeDocument/2006/relationships/image" Target="../media/image8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85.emf"/><Relationship Id="rId5" Type="http://schemas.openxmlformats.org/officeDocument/2006/relationships/image" Target="../media/image69.emf"/><Relationship Id="rId1" Type="http://schemas.openxmlformats.org/officeDocument/2006/relationships/slideLayout" Target="../slideLayouts/slideLayout2.xml"/><Relationship Id="rId2" Type="http://schemas.openxmlformats.org/officeDocument/2006/relationships/image" Target="../media/image84.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emf"/><Relationship Id="rId3" Type="http://schemas.openxmlformats.org/officeDocument/2006/relationships/image" Target="../media/image86.emf"/></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62.x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90.emf"/><Relationship Id="rId5" Type="http://schemas.openxmlformats.org/officeDocument/2006/relationships/image" Target="../media/image91.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emf"/><Relationship Id="rId3" Type="http://schemas.openxmlformats.org/officeDocument/2006/relationships/image" Target="../media/image93.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s>
</file>

<file path=ppt/slides/_rels/slide66.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1" Type="http://schemas.openxmlformats.org/officeDocument/2006/relationships/slideLayout" Target="../slideLayouts/slideLayout2.xml"/><Relationship Id="rId2" Type="http://schemas.openxmlformats.org/officeDocument/2006/relationships/image" Target="../media/image95.wmf"/></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4" Type="http://schemas.openxmlformats.org/officeDocument/2006/relationships/image" Target="../media/image100.jpeg"/><Relationship Id="rId5" Type="http://schemas.openxmlformats.org/officeDocument/2006/relationships/image" Target="../media/image101.jpeg"/><Relationship Id="rId1" Type="http://schemas.openxmlformats.org/officeDocument/2006/relationships/slideLayout" Target="../slideLayouts/slideLayout2.xml"/><Relationship Id="rId2" Type="http://schemas.openxmlformats.org/officeDocument/2006/relationships/image" Target="../media/image9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png"/></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4" Type="http://schemas.openxmlformats.org/officeDocument/2006/relationships/image" Target="../media/image10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511" name="Picture 23"/>
          <p:cNvPicPr>
            <a:picLocks noChangeAspect="1" noChangeArrowheads="1"/>
          </p:cNvPicPr>
          <p:nvPr/>
        </p:nvPicPr>
        <p:blipFill>
          <a:blip r:embed="rId3" cstate="print"/>
          <a:srcRect/>
          <a:stretch>
            <a:fillRect/>
          </a:stretch>
        </p:blipFill>
        <p:spPr bwMode="auto">
          <a:xfrm>
            <a:off x="304800" y="2667000"/>
            <a:ext cx="3838268" cy="2743200"/>
          </a:xfrm>
          <a:prstGeom prst="rect">
            <a:avLst/>
          </a:prstGeom>
          <a:noFill/>
        </p:spPr>
      </p:pic>
      <p:sp>
        <p:nvSpPr>
          <p:cNvPr id="191500" name="Rectangle 12"/>
          <p:cNvSpPr>
            <a:spLocks noGrp="1" noChangeArrowheads="1"/>
          </p:cNvSpPr>
          <p:nvPr>
            <p:ph type="title"/>
          </p:nvPr>
        </p:nvSpPr>
        <p:spPr>
          <a:xfrm>
            <a:off x="6294438" y="381000"/>
            <a:ext cx="2849562" cy="533400"/>
          </a:xfrm>
        </p:spPr>
        <p:txBody>
          <a:bodyPr/>
          <a:lstStyle/>
          <a:p>
            <a:r>
              <a:rPr lang="en-US" altLang="en-US" sz="3200">
                <a:solidFill>
                  <a:srgbClr val="969696"/>
                </a:solidFill>
              </a:rPr>
              <a:t>Introduction</a:t>
            </a:r>
          </a:p>
        </p:txBody>
      </p:sp>
      <p:sp>
        <p:nvSpPr>
          <p:cNvPr id="191512" name="Rectangle 24"/>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b="1" i="1">
                <a:solidFill>
                  <a:schemeClr val="accent1"/>
                </a:solidFill>
              </a:rPr>
              <a:t>Zhigang Zhu, City College of New York  zhu@cs.ccny.cuny.edu</a:t>
            </a:r>
          </a:p>
        </p:txBody>
      </p:sp>
      <p:sp>
        <p:nvSpPr>
          <p:cNvPr id="191513" name="Rectangle 25"/>
          <p:cNvSpPr>
            <a:spLocks noChangeArrowheads="1"/>
          </p:cNvSpPr>
          <p:nvPr/>
        </p:nvSpPr>
        <p:spPr bwMode="auto">
          <a:xfrm>
            <a:off x="3540244" y="990600"/>
            <a:ext cx="2208216" cy="954107"/>
          </a:xfrm>
          <a:prstGeom prst="rect">
            <a:avLst/>
          </a:prstGeom>
          <a:noFill/>
          <a:ln w="12700">
            <a:noFill/>
            <a:miter lim="800000"/>
            <a:headEnd/>
            <a:tailEnd/>
          </a:ln>
          <a:effectLst/>
        </p:spPr>
        <p:txBody>
          <a:bodyPr wrap="none">
            <a:spAutoFit/>
          </a:bodyPr>
          <a:lstStyle/>
          <a:p>
            <a:pPr algn="ctr"/>
            <a:r>
              <a:rPr lang="en-US" sz="2800" i="1" dirty="0" err="1">
                <a:solidFill>
                  <a:srgbClr val="0066FF"/>
                </a:solidFill>
              </a:rPr>
              <a:t>CSc</a:t>
            </a:r>
            <a:r>
              <a:rPr lang="en-US" sz="2800" i="1" dirty="0">
                <a:solidFill>
                  <a:srgbClr val="0066FF"/>
                </a:solidFill>
              </a:rPr>
              <a:t> I6716</a:t>
            </a:r>
          </a:p>
          <a:p>
            <a:pPr algn="ctr"/>
            <a:r>
              <a:rPr lang="en-US" sz="2800" i="1" dirty="0" smtClean="0">
                <a:solidFill>
                  <a:srgbClr val="0066FF"/>
                </a:solidFill>
              </a:rPr>
              <a:t>Spring </a:t>
            </a:r>
            <a:r>
              <a:rPr lang="en-US" sz="2800" i="1" dirty="0" smtClean="0">
                <a:solidFill>
                  <a:srgbClr val="0066FF"/>
                </a:solidFill>
              </a:rPr>
              <a:t>2013</a:t>
            </a:r>
            <a:endParaRPr lang="en-US" sz="2800" i="1" dirty="0">
              <a:solidFill>
                <a:srgbClr val="0066FF"/>
              </a:solidFill>
            </a:endParaRPr>
          </a:p>
        </p:txBody>
      </p:sp>
      <p:sp>
        <p:nvSpPr>
          <p:cNvPr id="191514" name="Rectangle 26"/>
          <p:cNvSpPr>
            <a:spLocks noChangeArrowheads="1"/>
          </p:cNvSpPr>
          <p:nvPr/>
        </p:nvSpPr>
        <p:spPr bwMode="auto">
          <a:xfrm>
            <a:off x="4598988" y="5410200"/>
            <a:ext cx="4130675" cy="579438"/>
          </a:xfrm>
          <a:prstGeom prst="rect">
            <a:avLst/>
          </a:prstGeom>
          <a:noFill/>
          <a:ln w="12700">
            <a:noFill/>
            <a:miter lim="800000"/>
            <a:headEnd/>
            <a:tailEnd/>
          </a:ln>
          <a:effectLst/>
        </p:spPr>
        <p:txBody>
          <a:bodyPr wrap="none">
            <a:spAutoFit/>
          </a:bodyPr>
          <a:lstStyle/>
          <a:p>
            <a:pPr algn="ctr"/>
            <a:r>
              <a:rPr lang="en-US" altLang="en-US" sz="3200" b="1" i="1" dirty="0">
                <a:solidFill>
                  <a:srgbClr val="DDDDDD"/>
                </a:solidFill>
              </a:rPr>
              <a:t>Image Enhancement</a:t>
            </a:r>
            <a:endParaRPr lang="en-US" altLang="en-US" sz="3200" b="1" i="1" dirty="0">
              <a:solidFill>
                <a:schemeClr val="accent1"/>
              </a:solidFill>
            </a:endParaRPr>
          </a:p>
        </p:txBody>
      </p:sp>
      <p:sp>
        <p:nvSpPr>
          <p:cNvPr id="191502" name="Rectangle 14"/>
          <p:cNvSpPr>
            <a:spLocks noChangeArrowheads="1"/>
          </p:cNvSpPr>
          <p:nvPr/>
        </p:nvSpPr>
        <p:spPr bwMode="auto">
          <a:xfrm>
            <a:off x="3962400" y="2286000"/>
            <a:ext cx="4648200" cy="1066800"/>
          </a:xfrm>
          <a:prstGeom prst="rect">
            <a:avLst/>
          </a:prstGeom>
          <a:noFill/>
          <a:ln w="12700">
            <a:noFill/>
            <a:miter lim="800000"/>
            <a:headEnd/>
            <a:tailEnd/>
          </a:ln>
          <a:effectLst/>
        </p:spPr>
        <p:txBody>
          <a:bodyPr>
            <a:spAutoFit/>
          </a:bodyPr>
          <a:lstStyle/>
          <a:p>
            <a:pPr algn="ctr"/>
            <a:r>
              <a:rPr lang="en-US" altLang="en-US" sz="3200" b="1" i="1" dirty="0">
                <a:solidFill>
                  <a:srgbClr val="DDDDDD"/>
                </a:solidFill>
              </a:rPr>
              <a:t>Part I</a:t>
            </a:r>
            <a:endParaRPr lang="en-US" altLang="en-US" sz="3200" b="1" i="1" dirty="0">
              <a:solidFill>
                <a:schemeClr val="accent1"/>
              </a:solidFill>
            </a:endParaRPr>
          </a:p>
          <a:p>
            <a:pPr algn="ctr"/>
            <a:r>
              <a:rPr lang="en-US" altLang="en-US" sz="3200" b="1" i="1" dirty="0">
                <a:solidFill>
                  <a:srgbClr val="DDDDDD"/>
                </a:solidFill>
              </a:rPr>
              <a:t>Feature Extraction (1)</a:t>
            </a:r>
            <a:endParaRPr lang="en-US" altLang="en-US" sz="3200" b="1" i="1" dirty="0">
              <a:solidFill>
                <a:schemeClr val="accent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41" name="Rectangle 9"/>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888834" name="Rectangle 2"/>
          <p:cNvSpPr>
            <a:spLocks noGrp="1" noChangeArrowheads="1"/>
          </p:cNvSpPr>
          <p:nvPr>
            <p:ph type="title"/>
          </p:nvPr>
        </p:nvSpPr>
        <p:spPr>
          <a:xfrm>
            <a:off x="3500438" y="285750"/>
            <a:ext cx="5562600" cy="609600"/>
          </a:xfrm>
        </p:spPr>
        <p:txBody>
          <a:bodyPr/>
          <a:lstStyle/>
          <a:p>
            <a:r>
              <a:rPr lang="en-US" altLang="en-US" dirty="0"/>
              <a:t>Point </a:t>
            </a:r>
            <a:r>
              <a:rPr lang="en-US" altLang="en-US" dirty="0" err="1" smtClean="0"/>
              <a:t>Transforms:Thresholding</a:t>
            </a:r>
            <a:endParaRPr lang="en-US" altLang="en-US" dirty="0"/>
          </a:p>
        </p:txBody>
      </p:sp>
      <p:sp>
        <p:nvSpPr>
          <p:cNvPr id="888835" name="Rectangle 3"/>
          <p:cNvSpPr>
            <a:spLocks noGrp="1" noChangeArrowheads="1"/>
          </p:cNvSpPr>
          <p:nvPr>
            <p:ph type="body" idx="1"/>
          </p:nvPr>
        </p:nvSpPr>
        <p:spPr>
          <a:xfrm>
            <a:off x="609600" y="1524000"/>
            <a:ext cx="7848600" cy="990600"/>
          </a:xfrm>
        </p:spPr>
        <p:txBody>
          <a:bodyPr/>
          <a:lstStyle/>
          <a:p>
            <a:r>
              <a:rPr lang="en-US" altLang="en-US" dirty="0"/>
              <a:t>T is a point-to-point transformation</a:t>
            </a:r>
          </a:p>
          <a:p>
            <a:pPr lvl="1"/>
            <a:r>
              <a:rPr lang="en-US" altLang="en-US" dirty="0"/>
              <a:t>only information at I(</a:t>
            </a:r>
            <a:r>
              <a:rPr lang="en-US" altLang="en-US" dirty="0" err="1"/>
              <a:t>x,y</a:t>
            </a:r>
            <a:r>
              <a:rPr lang="en-US" altLang="en-US" dirty="0"/>
              <a:t>) used to generate I’(</a:t>
            </a:r>
            <a:r>
              <a:rPr lang="en-US" altLang="en-US" dirty="0" err="1"/>
              <a:t>x,y</a:t>
            </a:r>
            <a:r>
              <a:rPr lang="en-US" altLang="en-US" dirty="0"/>
              <a:t>)</a:t>
            </a:r>
          </a:p>
          <a:p>
            <a:r>
              <a:rPr lang="en-US" altLang="en-US" dirty="0" err="1"/>
              <a:t>Thresholding</a:t>
            </a:r>
            <a:endParaRPr lang="en-US" altLang="en-US" dirty="0"/>
          </a:p>
          <a:p>
            <a:pPr>
              <a:buFont typeface="Zapf Dingbats" charset="2"/>
              <a:buNone/>
            </a:pPr>
            <a:endParaRPr lang="en-US" altLang="en-US" dirty="0"/>
          </a:p>
        </p:txBody>
      </p:sp>
      <p:grpSp>
        <p:nvGrpSpPr>
          <p:cNvPr id="888840" name="Group 8"/>
          <p:cNvGrpSpPr>
            <a:grpSpLocks/>
          </p:cNvGrpSpPr>
          <p:nvPr/>
        </p:nvGrpSpPr>
        <p:grpSpPr bwMode="auto">
          <a:xfrm>
            <a:off x="2676525" y="3124200"/>
            <a:ext cx="2657475" cy="609600"/>
            <a:chOff x="1590" y="1968"/>
            <a:chExt cx="1674" cy="384"/>
          </a:xfrm>
        </p:grpSpPr>
        <p:grpSp>
          <p:nvGrpSpPr>
            <p:cNvPr id="888838" name="Group 6"/>
            <p:cNvGrpSpPr>
              <a:grpSpLocks/>
            </p:cNvGrpSpPr>
            <p:nvPr/>
          </p:nvGrpSpPr>
          <p:grpSpPr bwMode="auto">
            <a:xfrm>
              <a:off x="2190" y="1968"/>
              <a:ext cx="1074" cy="384"/>
              <a:chOff x="1950" y="1728"/>
              <a:chExt cx="1074" cy="384"/>
            </a:xfrm>
          </p:grpSpPr>
          <p:sp>
            <p:nvSpPr>
              <p:cNvPr id="888836" name="Text Box 4"/>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dirty="0"/>
                  <a:t>I</a:t>
                </a:r>
                <a:r>
                  <a:rPr lang="en-US" altLang="en-US" sz="1600" b="1" baseline="-15000" dirty="0"/>
                  <a:t>max</a:t>
                </a:r>
                <a:r>
                  <a:rPr lang="en-US" altLang="en-US" sz="1600" b="1" dirty="0"/>
                  <a:t> if I(</a:t>
                </a:r>
                <a:r>
                  <a:rPr lang="en-US" altLang="en-US" sz="1600" b="1" dirty="0" err="1"/>
                  <a:t>x,y</a:t>
                </a:r>
                <a:r>
                  <a:rPr lang="en-US" altLang="en-US" sz="1600" b="1" dirty="0"/>
                  <a:t>) &gt; t</a:t>
                </a:r>
              </a:p>
              <a:p>
                <a:r>
                  <a:rPr lang="en-US" altLang="en-US" sz="1600" b="1" dirty="0" err="1"/>
                  <a:t>I</a:t>
                </a:r>
                <a:r>
                  <a:rPr lang="en-US" altLang="en-US" sz="1600" b="1" baseline="-15000" dirty="0" err="1"/>
                  <a:t>min</a:t>
                </a:r>
                <a:r>
                  <a:rPr lang="en-US" altLang="en-US" sz="1600" b="1" dirty="0"/>
                  <a:t> if I(</a:t>
                </a:r>
                <a:r>
                  <a:rPr lang="en-US" altLang="en-US" sz="1600" b="1" dirty="0" err="1"/>
                  <a:t>x,y</a:t>
                </a:r>
                <a:r>
                  <a:rPr lang="en-US" altLang="en-US" sz="1600" b="1" dirty="0"/>
                  <a:t>) ≤ t</a:t>
                </a:r>
                <a:endParaRPr lang="en-US" altLang="en-US" sz="1600" dirty="0"/>
              </a:p>
            </p:txBody>
          </p:sp>
          <p:sp>
            <p:nvSpPr>
              <p:cNvPr id="888837" name="AutoShape 5"/>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888839" name="Text Box 7"/>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dirty="0"/>
                <a:t> I’(</a:t>
              </a:r>
              <a:r>
                <a:rPr lang="en-US" altLang="en-US" sz="1600" b="1" dirty="0" err="1"/>
                <a:t>x,y</a:t>
              </a:r>
              <a:r>
                <a:rPr lang="en-US" altLang="en-US" sz="1600" b="1" dirty="0"/>
                <a:t>) =</a:t>
              </a:r>
            </a:p>
          </p:txBody>
        </p:sp>
      </p:grpSp>
      <p:grpSp>
        <p:nvGrpSpPr>
          <p:cNvPr id="23" name="Group 22"/>
          <p:cNvGrpSpPr/>
          <p:nvPr/>
        </p:nvGrpSpPr>
        <p:grpSpPr>
          <a:xfrm>
            <a:off x="304800" y="4267200"/>
            <a:ext cx="8534400" cy="2057400"/>
            <a:chOff x="304800" y="4267200"/>
            <a:chExt cx="8534400" cy="2057400"/>
          </a:xfrm>
        </p:grpSpPr>
        <p:pic>
          <p:nvPicPr>
            <p:cNvPr id="888842" name="Picture 10"/>
            <p:cNvPicPr>
              <a:picLocks noChangeAspect="1" noChangeArrowheads="1"/>
            </p:cNvPicPr>
            <p:nvPr/>
          </p:nvPicPr>
          <p:blipFill>
            <a:blip r:embed="rId2" cstate="print"/>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888843" name="Picture 11"/>
            <p:cNvPicPr>
              <a:picLocks noChangeAspect="1" noChangeArrowheads="1"/>
            </p:cNvPicPr>
            <p:nvPr/>
          </p:nvPicPr>
          <p:blipFill>
            <a:blip r:embed="rId3" cstate="print"/>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888844" name="Picture 12"/>
            <p:cNvPicPr>
              <a:picLocks noChangeAspect="1" noChangeArrowheads="1"/>
            </p:cNvPicPr>
            <p:nvPr/>
          </p:nvPicPr>
          <p:blipFill>
            <a:blip r:embed="rId4" cstate="print"/>
            <a:srcRect/>
            <a:stretch>
              <a:fillRect/>
            </a:stretch>
          </p:blipFill>
          <p:spPr bwMode="auto">
            <a:xfrm>
              <a:off x="6096000" y="4267200"/>
              <a:ext cx="2743200" cy="2057400"/>
            </a:xfrm>
            <a:prstGeom prst="rect">
              <a:avLst/>
            </a:prstGeom>
            <a:noFill/>
            <a:ln w="28575">
              <a:solidFill>
                <a:schemeClr val="folHlink"/>
              </a:solidFill>
              <a:miter lim="800000"/>
              <a:headEnd/>
              <a:tailEnd/>
            </a:ln>
          </p:spPr>
        </p:pic>
      </p:grpSp>
      <p:sp>
        <p:nvSpPr>
          <p:cNvPr id="888845"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sp>
        <p:nvSpPr>
          <p:cNvPr id="888846" name="Rectangle 14"/>
          <p:cNvSpPr>
            <a:spLocks noChangeArrowheads="1"/>
          </p:cNvSpPr>
          <p:nvPr/>
        </p:nvSpPr>
        <p:spPr bwMode="auto">
          <a:xfrm>
            <a:off x="6511925" y="2724150"/>
            <a:ext cx="1335088" cy="1065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888847" name="Line 15"/>
          <p:cNvSpPr>
            <a:spLocks noChangeShapeType="1"/>
          </p:cNvSpPr>
          <p:nvPr/>
        </p:nvSpPr>
        <p:spPr bwMode="auto">
          <a:xfrm>
            <a:off x="6580188" y="3760788"/>
            <a:ext cx="698500"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8" name="Line 16"/>
          <p:cNvSpPr>
            <a:spLocks noChangeShapeType="1"/>
          </p:cNvSpPr>
          <p:nvPr/>
        </p:nvSpPr>
        <p:spPr bwMode="auto">
          <a:xfrm flipV="1">
            <a:off x="7281863" y="2770188"/>
            <a:ext cx="0" cy="987425"/>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49" name="Line 17"/>
          <p:cNvSpPr>
            <a:spLocks noChangeShapeType="1"/>
          </p:cNvSpPr>
          <p:nvPr/>
        </p:nvSpPr>
        <p:spPr bwMode="auto">
          <a:xfrm>
            <a:off x="7283450" y="2757488"/>
            <a:ext cx="54133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888850" name="Text Box 18"/>
          <p:cNvSpPr txBox="1">
            <a:spLocks noChangeArrowheads="1"/>
          </p:cNvSpPr>
          <p:nvPr/>
        </p:nvSpPr>
        <p:spPr bwMode="auto">
          <a:xfrm>
            <a:off x="7173913" y="3744913"/>
            <a:ext cx="252412" cy="336550"/>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888851" name="Text Box 19"/>
          <p:cNvSpPr txBox="1">
            <a:spLocks noChangeArrowheads="1"/>
          </p:cNvSpPr>
          <p:nvPr/>
        </p:nvSpPr>
        <p:spPr bwMode="auto">
          <a:xfrm>
            <a:off x="7597775" y="3744913"/>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888852" name="Text Box 20"/>
          <p:cNvSpPr txBox="1">
            <a:spLocks noChangeArrowheads="1"/>
          </p:cNvSpPr>
          <p:nvPr/>
        </p:nvSpPr>
        <p:spPr bwMode="auto">
          <a:xfrm>
            <a:off x="6370638" y="3744913"/>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3" name="Text Box 21"/>
          <p:cNvSpPr txBox="1">
            <a:spLocks noChangeArrowheads="1"/>
          </p:cNvSpPr>
          <p:nvPr/>
        </p:nvSpPr>
        <p:spPr bwMode="auto">
          <a:xfrm>
            <a:off x="6230938" y="364490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888854" name="Text Box 22"/>
          <p:cNvSpPr txBox="1">
            <a:spLocks noChangeArrowheads="1"/>
          </p:cNvSpPr>
          <p:nvPr/>
        </p:nvSpPr>
        <p:spPr bwMode="auto">
          <a:xfrm>
            <a:off x="6019800" y="2590800"/>
            <a:ext cx="522288" cy="336550"/>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3305175" y="285750"/>
            <a:ext cx="5762625" cy="609600"/>
          </a:xfrm>
        </p:spPr>
        <p:txBody>
          <a:bodyPr/>
          <a:lstStyle/>
          <a:p>
            <a:r>
              <a:rPr lang="en-US" altLang="en-US" dirty="0"/>
              <a:t>Point Transforms: Linear Stretch</a:t>
            </a:r>
          </a:p>
        </p:txBody>
      </p:sp>
      <p:grpSp>
        <p:nvGrpSpPr>
          <p:cNvPr id="26" name="Group 25"/>
          <p:cNvGrpSpPr/>
          <p:nvPr/>
        </p:nvGrpSpPr>
        <p:grpSpPr>
          <a:xfrm>
            <a:off x="838200" y="1905000"/>
            <a:ext cx="7162800" cy="3814763"/>
            <a:chOff x="838200" y="1905000"/>
            <a:chExt cx="7162800" cy="3814763"/>
          </a:xfrm>
        </p:grpSpPr>
        <p:pic>
          <p:nvPicPr>
            <p:cNvPr id="907268" name="Picture 4" descr="BOAT256"/>
            <p:cNvPicPr>
              <a:picLocks noChangeAspect="1" noChangeArrowheads="1"/>
            </p:cNvPicPr>
            <p:nvPr/>
          </p:nvPicPr>
          <p:blipFill>
            <a:blip r:embed="rId2" cstate="print">
              <a:lum contrast="-78000"/>
            </a:blip>
            <a:srcRect/>
            <a:stretch>
              <a:fillRect/>
            </a:stretch>
          </p:blipFill>
          <p:spPr bwMode="auto">
            <a:xfrm>
              <a:off x="838200" y="1905000"/>
              <a:ext cx="1905000" cy="1905000"/>
            </a:xfrm>
            <a:prstGeom prst="rect">
              <a:avLst/>
            </a:prstGeom>
            <a:noFill/>
          </p:spPr>
        </p:pic>
        <p:pic>
          <p:nvPicPr>
            <p:cNvPr id="907269" name="Picture 5" descr="BOAT256"/>
            <p:cNvPicPr>
              <a:picLocks noChangeAspect="1" noChangeArrowheads="1"/>
            </p:cNvPicPr>
            <p:nvPr/>
          </p:nvPicPr>
          <p:blipFill>
            <a:blip r:embed="rId2" cstate="print">
              <a:lum contrast="18000"/>
            </a:blip>
            <a:srcRect/>
            <a:stretch>
              <a:fillRect/>
            </a:stretch>
          </p:blipFill>
          <p:spPr bwMode="auto">
            <a:xfrm>
              <a:off x="6096000" y="1905000"/>
              <a:ext cx="1905000" cy="1905000"/>
            </a:xfrm>
            <a:prstGeom prst="rect">
              <a:avLst/>
            </a:prstGeom>
            <a:noFill/>
          </p:spPr>
        </p:pic>
        <p:grpSp>
          <p:nvGrpSpPr>
            <p:cNvPr id="907288" name="Group 24"/>
            <p:cNvGrpSpPr>
              <a:grpSpLocks/>
            </p:cNvGrpSpPr>
            <p:nvPr/>
          </p:nvGrpSpPr>
          <p:grpSpPr bwMode="auto">
            <a:xfrm>
              <a:off x="6172200" y="4038600"/>
              <a:ext cx="1752600" cy="1625600"/>
              <a:chOff x="3984" y="2976"/>
              <a:chExt cx="1104" cy="1024"/>
            </a:xfrm>
          </p:grpSpPr>
          <p:pic>
            <p:nvPicPr>
              <p:cNvPr id="907271" name="Picture 7" descr="HISTOIMG"/>
              <p:cNvPicPr>
                <a:picLocks noChangeAspect="1" noChangeArrowheads="1"/>
              </p:cNvPicPr>
              <p:nvPr/>
            </p:nvPicPr>
            <p:blipFill>
              <a:blip r:embed="rId3" cstate="print"/>
              <a:srcRect r="17795"/>
              <a:stretch>
                <a:fillRect/>
              </a:stretch>
            </p:blipFill>
            <p:spPr bwMode="auto">
              <a:xfrm>
                <a:off x="3984" y="2976"/>
                <a:ext cx="1104" cy="1024"/>
              </a:xfrm>
              <a:prstGeom prst="rect">
                <a:avLst/>
              </a:prstGeom>
              <a:noFill/>
              <a:ln w="28575">
                <a:noFill/>
                <a:miter lim="800000"/>
                <a:headEnd/>
                <a:tailEnd/>
              </a:ln>
            </p:spPr>
          </p:pic>
          <p:sp>
            <p:nvSpPr>
              <p:cNvPr id="907272" name="Rectangle 8"/>
              <p:cNvSpPr>
                <a:spLocks noChangeArrowheads="1"/>
              </p:cNvSpPr>
              <p:nvPr/>
            </p:nvSpPr>
            <p:spPr bwMode="auto">
              <a:xfrm>
                <a:off x="3984" y="2976"/>
                <a:ext cx="1102" cy="1024"/>
              </a:xfrm>
              <a:prstGeom prst="rect">
                <a:avLst/>
              </a:prstGeom>
              <a:noFill/>
              <a:ln w="28575">
                <a:solidFill>
                  <a:schemeClr val="accent1"/>
                </a:solidFill>
                <a:miter lim="800000"/>
                <a:headEnd/>
                <a:tailEnd/>
              </a:ln>
              <a:effectLst/>
            </p:spPr>
            <p:txBody>
              <a:bodyPr wrap="none" anchor="ctr"/>
              <a:lstStyle/>
              <a:p>
                <a:endParaRPr lang="en-US"/>
              </a:p>
            </p:txBody>
          </p:sp>
        </p:grpSp>
        <p:sp>
          <p:nvSpPr>
            <p:cNvPr id="907278" name="Line 14"/>
            <p:cNvSpPr>
              <a:spLocks noChangeShapeType="1"/>
            </p:cNvSpPr>
            <p:nvPr/>
          </p:nvSpPr>
          <p:spPr bwMode="auto">
            <a:xfrm flipV="1">
              <a:off x="3443288" y="2605088"/>
              <a:ext cx="0" cy="2060575"/>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79" name="Line 15"/>
            <p:cNvSpPr>
              <a:spLocks noChangeShapeType="1"/>
            </p:cNvSpPr>
            <p:nvPr/>
          </p:nvSpPr>
          <p:spPr bwMode="auto">
            <a:xfrm rot="5400000" flipV="1">
              <a:off x="4640263" y="3468688"/>
              <a:ext cx="0" cy="2393950"/>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7280" name="Text Box 16"/>
            <p:cNvSpPr txBox="1">
              <a:spLocks noChangeArrowheads="1"/>
            </p:cNvSpPr>
            <p:nvPr/>
          </p:nvSpPr>
          <p:spPr bwMode="auto">
            <a:xfrm>
              <a:off x="3228975" y="4559300"/>
              <a:ext cx="3365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0</a:t>
              </a:r>
            </a:p>
          </p:txBody>
        </p:sp>
        <p:sp>
          <p:nvSpPr>
            <p:cNvPr id="907281" name="Text Box 17"/>
            <p:cNvSpPr txBox="1">
              <a:spLocks noChangeArrowheads="1"/>
            </p:cNvSpPr>
            <p:nvPr/>
          </p:nvSpPr>
          <p:spPr bwMode="auto">
            <a:xfrm>
              <a:off x="5451475" y="4695825"/>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2" name="Text Box 18"/>
            <p:cNvSpPr txBox="1">
              <a:spLocks noChangeArrowheads="1"/>
            </p:cNvSpPr>
            <p:nvPr/>
          </p:nvSpPr>
          <p:spPr bwMode="auto">
            <a:xfrm>
              <a:off x="2819400" y="2514600"/>
              <a:ext cx="641350" cy="457200"/>
            </a:xfrm>
            <a:prstGeom prst="rect">
              <a:avLst/>
            </a:prstGeom>
            <a:noFill/>
            <a:ln w="9525">
              <a:noFill/>
              <a:miter lim="800000"/>
              <a:headEnd/>
              <a:tailEnd/>
            </a:ln>
            <a:effectLst/>
          </p:spPr>
          <p:txBody>
            <a:bodyPr wrap="none">
              <a:spAutoFit/>
            </a:bodyPr>
            <a:lstStyle/>
            <a:p>
              <a:r>
                <a:rPr lang="en-GB" altLang="en-US" sz="2400">
                  <a:latin typeface="Times" pitchFamily="18" charset="0"/>
                </a:rPr>
                <a:t>255</a:t>
              </a:r>
            </a:p>
          </p:txBody>
        </p:sp>
        <p:sp>
          <p:nvSpPr>
            <p:cNvPr id="907283" name="Text Box 19"/>
            <p:cNvSpPr txBox="1">
              <a:spLocks noChangeArrowheads="1"/>
            </p:cNvSpPr>
            <p:nvPr/>
          </p:nvSpPr>
          <p:spPr bwMode="auto">
            <a:xfrm>
              <a:off x="3989388" y="4627563"/>
              <a:ext cx="1082675" cy="457200"/>
            </a:xfrm>
            <a:prstGeom prst="rect">
              <a:avLst/>
            </a:prstGeom>
            <a:noFill/>
            <a:ln w="9525">
              <a:noFill/>
              <a:miter lim="800000"/>
              <a:headEnd/>
              <a:tailEnd/>
            </a:ln>
            <a:effectLst/>
          </p:spPr>
          <p:txBody>
            <a:bodyPr wrap="none">
              <a:spAutoFit/>
            </a:bodyPr>
            <a:lstStyle/>
            <a:p>
              <a:r>
                <a:rPr lang="en-GB" altLang="en-US" sz="2400">
                  <a:latin typeface="Times" pitchFamily="18" charset="0"/>
                </a:rPr>
                <a:t>INPUT</a:t>
              </a:r>
            </a:p>
          </p:txBody>
        </p:sp>
        <p:sp>
          <p:nvSpPr>
            <p:cNvPr id="907284" name="Text Box 20"/>
            <p:cNvSpPr txBox="1">
              <a:spLocks noChangeArrowheads="1"/>
            </p:cNvSpPr>
            <p:nvPr/>
          </p:nvSpPr>
          <p:spPr bwMode="auto">
            <a:xfrm rot="-5400000">
              <a:off x="2582863" y="3436937"/>
              <a:ext cx="1387475" cy="457200"/>
            </a:xfrm>
            <a:prstGeom prst="rect">
              <a:avLst/>
            </a:prstGeom>
            <a:noFill/>
            <a:ln w="9525">
              <a:noFill/>
              <a:miter lim="800000"/>
              <a:headEnd/>
              <a:tailEnd/>
            </a:ln>
            <a:effectLst/>
          </p:spPr>
          <p:txBody>
            <a:bodyPr wrap="none">
              <a:spAutoFit/>
            </a:bodyPr>
            <a:lstStyle/>
            <a:p>
              <a:r>
                <a:rPr lang="en-GB" altLang="en-US" sz="2400" dirty="0">
                  <a:latin typeface="Times" pitchFamily="18" charset="0"/>
                </a:rPr>
                <a:t>OUTPUT</a:t>
              </a:r>
            </a:p>
          </p:txBody>
        </p:sp>
        <p:sp>
          <p:nvSpPr>
            <p:cNvPr id="907285" name="Line 21"/>
            <p:cNvSpPr>
              <a:spLocks noChangeShapeType="1"/>
            </p:cNvSpPr>
            <p:nvPr/>
          </p:nvSpPr>
          <p:spPr bwMode="auto">
            <a:xfrm>
              <a:off x="3462338" y="4618038"/>
              <a:ext cx="819150" cy="0"/>
            </a:xfrm>
            <a:prstGeom prst="line">
              <a:avLst/>
            </a:prstGeom>
            <a:noFill/>
            <a:ln w="28575">
              <a:solidFill>
                <a:srgbClr val="0066FF"/>
              </a:solidFill>
              <a:round/>
              <a:headEnd/>
              <a:tailEnd/>
            </a:ln>
            <a:effectLst/>
          </p:spPr>
          <p:txBody>
            <a:bodyPr wrap="none" anchor="ctr"/>
            <a:lstStyle/>
            <a:p>
              <a:endParaRPr lang="en-US"/>
            </a:p>
          </p:txBody>
        </p:sp>
        <p:sp>
          <p:nvSpPr>
            <p:cNvPr id="907286" name="Line 22"/>
            <p:cNvSpPr>
              <a:spLocks noChangeShapeType="1"/>
            </p:cNvSpPr>
            <p:nvPr/>
          </p:nvSpPr>
          <p:spPr bwMode="auto">
            <a:xfrm flipV="1">
              <a:off x="4281488" y="2787650"/>
              <a:ext cx="760412" cy="1839913"/>
            </a:xfrm>
            <a:prstGeom prst="line">
              <a:avLst/>
            </a:prstGeom>
            <a:noFill/>
            <a:ln w="28575">
              <a:solidFill>
                <a:srgbClr val="0066FF"/>
              </a:solidFill>
              <a:round/>
              <a:headEnd/>
              <a:tailEnd/>
            </a:ln>
            <a:effectLst/>
          </p:spPr>
          <p:txBody>
            <a:bodyPr wrap="none" anchor="ctr"/>
            <a:lstStyle/>
            <a:p>
              <a:endParaRPr lang="en-US"/>
            </a:p>
          </p:txBody>
        </p:sp>
        <p:sp>
          <p:nvSpPr>
            <p:cNvPr id="907287" name="Line 23"/>
            <p:cNvSpPr>
              <a:spLocks noChangeShapeType="1"/>
            </p:cNvSpPr>
            <p:nvPr/>
          </p:nvSpPr>
          <p:spPr bwMode="auto">
            <a:xfrm>
              <a:off x="5041900" y="2787650"/>
              <a:ext cx="760413" cy="0"/>
            </a:xfrm>
            <a:prstGeom prst="line">
              <a:avLst/>
            </a:prstGeom>
            <a:noFill/>
            <a:ln w="28575">
              <a:solidFill>
                <a:srgbClr val="0066FF"/>
              </a:solidFill>
              <a:round/>
              <a:headEnd/>
              <a:tailEnd/>
            </a:ln>
            <a:effectLst/>
          </p:spPr>
          <p:txBody>
            <a:bodyPr wrap="none" anchor="ctr"/>
            <a:lstStyle/>
            <a:p>
              <a:endParaRPr lang="en-US"/>
            </a:p>
          </p:txBody>
        </p:sp>
        <p:grpSp>
          <p:nvGrpSpPr>
            <p:cNvPr id="907291" name="Group 27"/>
            <p:cNvGrpSpPr>
              <a:grpSpLocks/>
            </p:cNvGrpSpPr>
            <p:nvPr/>
          </p:nvGrpSpPr>
          <p:grpSpPr bwMode="auto">
            <a:xfrm>
              <a:off x="876300" y="4038600"/>
              <a:ext cx="1752600" cy="1681163"/>
              <a:chOff x="432" y="2640"/>
              <a:chExt cx="1104" cy="1059"/>
            </a:xfrm>
          </p:grpSpPr>
          <p:pic>
            <p:nvPicPr>
              <p:cNvPr id="907275" name="Picture 11" descr="HISTOIMG"/>
              <p:cNvPicPr>
                <a:picLocks noChangeAspect="1" noChangeArrowheads="1"/>
              </p:cNvPicPr>
              <p:nvPr/>
            </p:nvPicPr>
            <p:blipFill>
              <a:blip r:embed="rId3" cstate="print"/>
              <a:srcRect/>
              <a:stretch>
                <a:fillRect/>
              </a:stretch>
            </p:blipFill>
            <p:spPr bwMode="auto">
              <a:xfrm>
                <a:off x="777" y="2640"/>
                <a:ext cx="483" cy="1056"/>
              </a:xfrm>
              <a:prstGeom prst="rect">
                <a:avLst/>
              </a:prstGeom>
              <a:noFill/>
              <a:ln w="28575">
                <a:noFill/>
                <a:miter lim="800000"/>
                <a:headEnd/>
                <a:tailEnd/>
              </a:ln>
            </p:spPr>
          </p:pic>
          <p:sp>
            <p:nvSpPr>
              <p:cNvPr id="907289" name="Rectangle 25"/>
              <p:cNvSpPr>
                <a:spLocks noChangeArrowheads="1"/>
              </p:cNvSpPr>
              <p:nvPr/>
            </p:nvSpPr>
            <p:spPr bwMode="auto">
              <a:xfrm>
                <a:off x="1248" y="2640"/>
                <a:ext cx="281"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90" name="Rectangle 26"/>
              <p:cNvSpPr>
                <a:spLocks noChangeArrowheads="1"/>
              </p:cNvSpPr>
              <p:nvPr/>
            </p:nvSpPr>
            <p:spPr bwMode="auto">
              <a:xfrm>
                <a:off x="444" y="2647"/>
                <a:ext cx="334" cy="1052"/>
              </a:xfrm>
              <a:prstGeom prst="rect">
                <a:avLst/>
              </a:prstGeom>
              <a:solidFill>
                <a:srgbClr val="FFFFFF"/>
              </a:solidFill>
              <a:ln w="12700">
                <a:noFill/>
                <a:miter lim="800000"/>
                <a:headEnd type="none" w="sm" len="sm"/>
                <a:tailEnd type="none" w="sm" len="sm"/>
              </a:ln>
              <a:effectLst/>
            </p:spPr>
            <p:txBody>
              <a:bodyPr wrap="none" anchor="ctr"/>
              <a:lstStyle/>
              <a:p>
                <a:endParaRPr lang="en-US"/>
              </a:p>
            </p:txBody>
          </p:sp>
          <p:sp>
            <p:nvSpPr>
              <p:cNvPr id="907276" name="Rectangle 12"/>
              <p:cNvSpPr>
                <a:spLocks noChangeArrowheads="1"/>
              </p:cNvSpPr>
              <p:nvPr/>
            </p:nvSpPr>
            <p:spPr bwMode="auto">
              <a:xfrm>
                <a:off x="432" y="2640"/>
                <a:ext cx="1104" cy="1056"/>
              </a:xfrm>
              <a:prstGeom prst="rect">
                <a:avLst/>
              </a:prstGeom>
              <a:noFill/>
              <a:ln w="28575">
                <a:solidFill>
                  <a:schemeClr val="accent1"/>
                </a:solidFill>
                <a:miter lim="800000"/>
                <a:headEnd/>
                <a:tailEnd/>
              </a:ln>
              <a:effec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6315075" y="285750"/>
            <a:ext cx="2828925" cy="609600"/>
          </a:xfrm>
        </p:spPr>
        <p:txBody>
          <a:bodyPr/>
          <a:lstStyle/>
          <a:p>
            <a:r>
              <a:rPr lang="en-US" altLang="en-US"/>
              <a:t>Linear Scaling</a:t>
            </a:r>
          </a:p>
        </p:txBody>
      </p:sp>
      <p:sp>
        <p:nvSpPr>
          <p:cNvPr id="897027" name="Rectangle 3"/>
          <p:cNvSpPr>
            <a:spLocks noGrp="1" noChangeArrowheads="1"/>
          </p:cNvSpPr>
          <p:nvPr>
            <p:ph type="body" idx="1"/>
          </p:nvPr>
        </p:nvSpPr>
        <p:spPr>
          <a:xfrm>
            <a:off x="609600" y="1295400"/>
            <a:ext cx="7848600" cy="838200"/>
          </a:xfrm>
        </p:spPr>
        <p:txBody>
          <a:bodyPr/>
          <a:lstStyle/>
          <a:p>
            <a:r>
              <a:rPr lang="en-US" altLang="en-US" dirty="0"/>
              <a:t>Consider the case where the original image only utilizes a small subset of the full range of gray values:</a:t>
            </a:r>
          </a:p>
          <a:p>
            <a:r>
              <a:rPr lang="en-US" altLang="en-US" dirty="0"/>
              <a:t>New image uses full range of gray values.</a:t>
            </a:r>
          </a:p>
          <a:p>
            <a:r>
              <a:rPr lang="en-US" altLang="en-US" dirty="0"/>
              <a:t>What's F?  {just the equation of the straight line}</a:t>
            </a:r>
          </a:p>
        </p:txBody>
      </p:sp>
      <p:pic>
        <p:nvPicPr>
          <p:cNvPr id="897028" name="Picture 4"/>
          <p:cNvPicPr>
            <a:picLocks noChangeAspect="1" noChangeArrowheads="1"/>
          </p:cNvPicPr>
          <p:nvPr/>
        </p:nvPicPr>
        <p:blipFill>
          <a:blip r:embed="rId2" cstate="print"/>
          <a:srcRect/>
          <a:stretch>
            <a:fillRect/>
          </a:stretch>
        </p:blipFill>
        <p:spPr bwMode="auto">
          <a:xfrm>
            <a:off x="533400" y="3276600"/>
            <a:ext cx="3276600" cy="2970213"/>
          </a:xfrm>
          <a:prstGeom prst="rect">
            <a:avLst/>
          </a:prstGeom>
          <a:solidFill>
            <a:schemeClr val="folHlink"/>
          </a:solidFill>
          <a:ln w="12700">
            <a:solidFill>
              <a:srgbClr val="FFFFFF"/>
            </a:solidFill>
            <a:miter lim="800000"/>
            <a:headEnd type="none" w="sm" len="sm"/>
            <a:tailEnd type="none" w="sm" len="sm"/>
          </a:ln>
          <a:effectLst/>
        </p:spPr>
      </p:pic>
      <p:pic>
        <p:nvPicPr>
          <p:cNvPr id="897029" name="Picture 5"/>
          <p:cNvPicPr>
            <a:picLocks noChangeAspect="1" noChangeArrowheads="1"/>
          </p:cNvPicPr>
          <p:nvPr/>
        </p:nvPicPr>
        <p:blipFill>
          <a:blip r:embed="rId3" cstate="print"/>
          <a:srcRect/>
          <a:stretch>
            <a:fillRect/>
          </a:stretch>
        </p:blipFill>
        <p:spPr bwMode="auto">
          <a:xfrm>
            <a:off x="3825875" y="3657600"/>
            <a:ext cx="5308600" cy="2019300"/>
          </a:xfrm>
          <a:prstGeom prst="rect">
            <a:avLst/>
          </a:prstGeom>
          <a:solidFill>
            <a:schemeClr val="folHlink"/>
          </a:solidFill>
          <a:ln w="12700">
            <a:solidFill>
              <a:srgbClr val="FFFFFF"/>
            </a:solid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6238875" y="285750"/>
            <a:ext cx="2905125" cy="609600"/>
          </a:xfrm>
        </p:spPr>
        <p:txBody>
          <a:bodyPr/>
          <a:lstStyle/>
          <a:p>
            <a:r>
              <a:rPr lang="en-US" altLang="en-US"/>
              <a:t>Linear Scaling</a:t>
            </a:r>
          </a:p>
        </p:txBody>
      </p:sp>
      <p:sp>
        <p:nvSpPr>
          <p:cNvPr id="898051" name="Rectangle 3"/>
          <p:cNvSpPr>
            <a:spLocks noGrp="1" noChangeArrowheads="1"/>
          </p:cNvSpPr>
          <p:nvPr>
            <p:ph type="body" idx="1"/>
          </p:nvPr>
        </p:nvSpPr>
        <p:spPr>
          <a:xfrm>
            <a:off x="609600" y="1524000"/>
            <a:ext cx="7848600" cy="990600"/>
          </a:xfrm>
        </p:spPr>
        <p:txBody>
          <a:bodyPr/>
          <a:lstStyle/>
          <a:p>
            <a:r>
              <a:rPr lang="en-US" altLang="en-US" dirty="0"/>
              <a:t>F is the equation of the straight line going through the point (</a:t>
            </a:r>
            <a:r>
              <a:rPr lang="en-US" altLang="en-US" dirty="0" err="1"/>
              <a:t>I</a:t>
            </a:r>
            <a:r>
              <a:rPr lang="en-US" altLang="en-US" baseline="-15000" dirty="0" err="1"/>
              <a:t>min</a:t>
            </a:r>
            <a:r>
              <a:rPr lang="en-US" altLang="en-US" dirty="0"/>
              <a:t> , 0) and (I</a:t>
            </a:r>
            <a:r>
              <a:rPr lang="en-US" altLang="en-US" baseline="-15000" dirty="0"/>
              <a:t>max</a:t>
            </a:r>
            <a:r>
              <a:rPr lang="en-US" altLang="en-US" dirty="0"/>
              <a:t> , K)</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useful when the image gray values do not fill the available range.</a:t>
            </a:r>
          </a:p>
          <a:p>
            <a:r>
              <a:rPr lang="en-US" altLang="en-US" dirty="0"/>
              <a:t>Implement via lookup tables</a:t>
            </a:r>
          </a:p>
        </p:txBody>
      </p:sp>
      <p:pic>
        <p:nvPicPr>
          <p:cNvPr id="898052" name="Picture 4"/>
          <p:cNvPicPr>
            <a:picLocks noChangeAspect="1" noChangeArrowheads="1"/>
          </p:cNvPicPr>
          <p:nvPr/>
        </p:nvPicPr>
        <p:blipFill>
          <a:blip r:embed="rId3" cstate="print"/>
          <a:srcRect r="1961"/>
          <a:stretch>
            <a:fillRect/>
          </a:stretch>
        </p:blipFill>
        <p:spPr bwMode="auto">
          <a:xfrm>
            <a:off x="1371600" y="2743200"/>
            <a:ext cx="6350000" cy="2247900"/>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a:xfrm>
            <a:off x="4724400" y="285750"/>
            <a:ext cx="4419600" cy="609600"/>
          </a:xfrm>
        </p:spPr>
        <p:txBody>
          <a:bodyPr/>
          <a:lstStyle/>
          <a:p>
            <a:r>
              <a:rPr lang="en-US" altLang="en-US" dirty="0"/>
              <a:t>Scaling Discrete Images</a:t>
            </a:r>
          </a:p>
        </p:txBody>
      </p:sp>
      <p:sp>
        <p:nvSpPr>
          <p:cNvPr id="899075" name="Rectangle 3"/>
          <p:cNvSpPr>
            <a:spLocks noGrp="1" noChangeArrowheads="1"/>
          </p:cNvSpPr>
          <p:nvPr>
            <p:ph type="body" idx="1"/>
          </p:nvPr>
        </p:nvSpPr>
        <p:spPr>
          <a:xfrm>
            <a:off x="533400" y="1371600"/>
            <a:ext cx="7848600" cy="1295400"/>
          </a:xfrm>
        </p:spPr>
        <p:txBody>
          <a:bodyPr/>
          <a:lstStyle/>
          <a:p>
            <a:r>
              <a:rPr lang="en-US" altLang="en-US" dirty="0"/>
              <a:t>Have assumed a continuous grayscale.</a:t>
            </a:r>
          </a:p>
          <a:p>
            <a:r>
              <a:rPr lang="en-US" altLang="en-US" dirty="0"/>
              <a:t>What happens in the case of a discrete grayscale with K levels?</a:t>
            </a:r>
          </a:p>
        </p:txBody>
      </p:sp>
      <p:pic>
        <p:nvPicPr>
          <p:cNvPr id="899076" name="Picture 4"/>
          <p:cNvPicPr>
            <a:picLocks noChangeAspect="1" noChangeArrowheads="1"/>
          </p:cNvPicPr>
          <p:nvPr/>
        </p:nvPicPr>
        <p:blipFill>
          <a:blip r:embed="rId2" cstate="print"/>
          <a:srcRect/>
          <a:stretch>
            <a:fillRect/>
          </a:stretch>
        </p:blipFill>
        <p:spPr bwMode="auto">
          <a:xfrm>
            <a:off x="2362200" y="2590800"/>
            <a:ext cx="4064000" cy="4064000"/>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6" name="Rectangle 8"/>
          <p:cNvSpPr>
            <a:spLocks noChangeArrowheads="1"/>
          </p:cNvSpPr>
          <p:nvPr/>
        </p:nvSpPr>
        <p:spPr bwMode="auto">
          <a:xfrm>
            <a:off x="3810000" y="1447800"/>
            <a:ext cx="1676400" cy="914400"/>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08290" name="Rectangle 2"/>
          <p:cNvSpPr>
            <a:spLocks noGrp="1" noChangeArrowheads="1"/>
          </p:cNvSpPr>
          <p:nvPr>
            <p:ph type="title"/>
          </p:nvPr>
        </p:nvSpPr>
        <p:spPr>
          <a:xfrm>
            <a:off x="3429000" y="285750"/>
            <a:ext cx="5638800" cy="609600"/>
          </a:xfrm>
        </p:spPr>
        <p:txBody>
          <a:bodyPr/>
          <a:lstStyle/>
          <a:p>
            <a:r>
              <a:rPr lang="en-US" altLang="en-US" dirty="0"/>
              <a:t>Non-Linear Scaling: Power Law</a:t>
            </a:r>
          </a:p>
        </p:txBody>
      </p:sp>
      <p:sp>
        <p:nvSpPr>
          <p:cNvPr id="908292" name="Rectangle 4"/>
          <p:cNvSpPr>
            <a:spLocks noGrp="1" noChangeArrowheads="1"/>
          </p:cNvSpPr>
          <p:nvPr>
            <p:ph type="body" idx="1"/>
          </p:nvPr>
        </p:nvSpPr>
        <p:spPr>
          <a:xfrm>
            <a:off x="1447800" y="2819400"/>
            <a:ext cx="6591300" cy="990600"/>
          </a:xfrm>
          <a:noFill/>
          <a:ln/>
        </p:spPr>
        <p:txBody>
          <a:bodyPr/>
          <a:lstStyle/>
          <a:p>
            <a:r>
              <a:rPr lang="en-GB" altLang="en-US" dirty="0">
                <a:sym typeface="Symbol" pitchFamily="18" charset="2"/>
              </a:rPr>
              <a:t> </a:t>
            </a:r>
            <a:r>
              <a:rPr lang="en-GB" altLang="en-US" dirty="0"/>
              <a:t>&lt; 1 to enhance contrast in dark regions</a:t>
            </a:r>
          </a:p>
          <a:p>
            <a:r>
              <a:rPr lang="en-GB" altLang="en-US" dirty="0">
                <a:sym typeface="Symbol" pitchFamily="18" charset="2"/>
              </a:rPr>
              <a:t> </a:t>
            </a:r>
            <a:r>
              <a:rPr lang="en-GB" altLang="en-US" dirty="0"/>
              <a:t>&gt; 1 to enhance contrast in bright regions.</a:t>
            </a:r>
          </a:p>
        </p:txBody>
      </p:sp>
      <p:sp>
        <p:nvSpPr>
          <p:cNvPr id="908293" name="Text Box 5"/>
          <p:cNvSpPr txBox="1">
            <a:spLocks noChangeArrowheads="1"/>
          </p:cNvSpPr>
          <p:nvPr/>
        </p:nvSpPr>
        <p:spPr bwMode="auto">
          <a:xfrm>
            <a:off x="3886200" y="1600200"/>
            <a:ext cx="1300163" cy="701675"/>
          </a:xfrm>
          <a:prstGeom prst="rect">
            <a:avLst/>
          </a:prstGeom>
          <a:noFill/>
          <a:ln w="12700">
            <a:noFill/>
            <a:miter lim="800000"/>
            <a:headEnd type="none" w="sm" len="sm"/>
            <a:tailEnd type="none" w="sm" len="sm"/>
          </a:ln>
          <a:effectLst/>
        </p:spPr>
        <p:txBody>
          <a:bodyPr wrap="none">
            <a:spAutoFit/>
          </a:bodyPr>
          <a:lstStyle/>
          <a:p>
            <a:r>
              <a:rPr lang="en-US" altLang="en-US" sz="4000" b="1" dirty="0">
                <a:solidFill>
                  <a:schemeClr val="bg2"/>
                </a:solidFill>
              </a:rPr>
              <a:t>O = I</a:t>
            </a:r>
          </a:p>
        </p:txBody>
      </p:sp>
      <p:sp>
        <p:nvSpPr>
          <p:cNvPr id="908294" name="Rectangle 6"/>
          <p:cNvSpPr>
            <a:spLocks noChangeArrowheads="1"/>
          </p:cNvSpPr>
          <p:nvPr/>
        </p:nvSpPr>
        <p:spPr bwMode="auto">
          <a:xfrm>
            <a:off x="5041900" y="1447800"/>
            <a:ext cx="330200" cy="519113"/>
          </a:xfrm>
          <a:prstGeom prst="rect">
            <a:avLst/>
          </a:prstGeom>
          <a:noFill/>
          <a:ln w="12700">
            <a:noFill/>
            <a:miter lim="800000"/>
            <a:headEnd type="none" w="sm" len="sm"/>
            <a:tailEnd type="none" w="sm" len="sm"/>
          </a:ln>
          <a:effectLst/>
        </p:spPr>
        <p:txBody>
          <a:bodyPr wrap="none">
            <a:spAutoFit/>
          </a:bodyPr>
          <a:lstStyle/>
          <a:p>
            <a:r>
              <a:rPr lang="en-US" altLang="en-US" sz="2800" b="1" dirty="0">
                <a:solidFill>
                  <a:schemeClr val="bg2"/>
                </a:solidFill>
                <a:latin typeface="Symbol" pitchFamily="18" charset="2"/>
              </a:rPr>
              <a:t>g</a:t>
            </a:r>
          </a:p>
        </p:txBody>
      </p:sp>
      <p:grpSp>
        <p:nvGrpSpPr>
          <p:cNvPr id="90" name="Group 89"/>
          <p:cNvGrpSpPr/>
          <p:nvPr/>
        </p:nvGrpSpPr>
        <p:grpSpPr>
          <a:xfrm>
            <a:off x="3429000" y="4038600"/>
            <a:ext cx="2667000" cy="2289175"/>
            <a:chOff x="3429000" y="4038600"/>
            <a:chExt cx="2667000" cy="2289175"/>
          </a:xfrm>
        </p:grpSpPr>
        <p:sp>
          <p:nvSpPr>
            <p:cNvPr id="908298" name="Rectangle 10"/>
            <p:cNvSpPr>
              <a:spLocks noChangeArrowheads="1"/>
            </p:cNvSpPr>
            <p:nvPr/>
          </p:nvSpPr>
          <p:spPr bwMode="auto">
            <a:xfrm>
              <a:off x="3429000" y="4038600"/>
              <a:ext cx="2667000" cy="2273300"/>
            </a:xfrm>
            <a:prstGeom prst="rect">
              <a:avLst/>
            </a:prstGeom>
            <a:solidFill>
              <a:schemeClr val="folHlink"/>
            </a:solidFill>
            <a:ln w="9525">
              <a:noFill/>
              <a:miter lim="800000"/>
              <a:headEnd/>
              <a:tailEnd/>
            </a:ln>
          </p:spPr>
          <p:txBody>
            <a:bodyPr/>
            <a:lstStyle/>
            <a:p>
              <a:endParaRPr lang="en-US"/>
            </a:p>
          </p:txBody>
        </p:sp>
        <p:sp>
          <p:nvSpPr>
            <p:cNvPr id="908299" name="Rectangle 11"/>
            <p:cNvSpPr>
              <a:spLocks noChangeArrowheads="1"/>
            </p:cNvSpPr>
            <p:nvPr/>
          </p:nvSpPr>
          <p:spPr bwMode="auto">
            <a:xfrm>
              <a:off x="3776663" y="4213225"/>
              <a:ext cx="2044700" cy="1822450"/>
            </a:xfrm>
            <a:prstGeom prst="rect">
              <a:avLst/>
            </a:prstGeom>
            <a:solidFill>
              <a:schemeClr val="folHlink"/>
            </a:solidFill>
            <a:ln w="14288">
              <a:solidFill>
                <a:srgbClr val="FFFFFF"/>
              </a:solidFill>
              <a:miter lim="800000"/>
              <a:headEnd/>
              <a:tailEnd/>
            </a:ln>
          </p:spPr>
          <p:txBody>
            <a:bodyPr/>
            <a:lstStyle/>
            <a:p>
              <a:endParaRPr lang="en-US"/>
            </a:p>
          </p:txBody>
        </p:sp>
        <p:sp>
          <p:nvSpPr>
            <p:cNvPr id="908300" name="Freeform 12"/>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1" name="Line 13"/>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02" name="Line 1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3" name="Freeform 15"/>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04" name="Line 16"/>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05" name="Line 17"/>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06" name="Freeform 18"/>
            <p:cNvSpPr>
              <a:spLocks/>
            </p:cNvSpPr>
            <p:nvPr/>
          </p:nvSpPr>
          <p:spPr bwMode="auto">
            <a:xfrm>
              <a:off x="58213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07" name="Line 19"/>
            <p:cNvSpPr>
              <a:spLocks noChangeShapeType="1"/>
            </p:cNvSpPr>
            <p:nvPr/>
          </p:nvSpPr>
          <p:spPr bwMode="auto">
            <a:xfrm>
              <a:off x="5821363" y="4213225"/>
              <a:ext cx="1587" cy="1822450"/>
            </a:xfrm>
            <a:prstGeom prst="line">
              <a:avLst/>
            </a:prstGeom>
            <a:noFill/>
            <a:ln w="14288">
              <a:solidFill>
                <a:srgbClr val="000000"/>
              </a:solidFill>
              <a:round/>
              <a:headEnd/>
              <a:tailEnd/>
            </a:ln>
          </p:spPr>
          <p:txBody>
            <a:bodyPr/>
            <a:lstStyle/>
            <a:p>
              <a:endParaRPr lang="en-US"/>
            </a:p>
          </p:txBody>
        </p:sp>
        <p:sp>
          <p:nvSpPr>
            <p:cNvPr id="908308" name="Line 20"/>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09" name="Freeform 21"/>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0" name="Line 22"/>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1" name="Line 23"/>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2" name="Freeform 24"/>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13" name="Line 25"/>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14" name="Line 26"/>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15" name="Freeform 27"/>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16" name="Line 28"/>
            <p:cNvSpPr>
              <a:spLocks noChangeShapeType="1"/>
            </p:cNvSpPr>
            <p:nvPr/>
          </p:nvSpPr>
          <p:spPr bwMode="auto">
            <a:xfrm>
              <a:off x="3776663" y="4213225"/>
              <a:ext cx="1587" cy="1822450"/>
            </a:xfrm>
            <a:prstGeom prst="line">
              <a:avLst/>
            </a:prstGeom>
            <a:noFill/>
            <a:ln w="14288">
              <a:solidFill>
                <a:srgbClr val="000000"/>
              </a:solidFill>
              <a:round/>
              <a:headEnd/>
              <a:tailEnd/>
            </a:ln>
          </p:spPr>
          <p:txBody>
            <a:bodyPr/>
            <a:lstStyle/>
            <a:p>
              <a:endParaRPr lang="en-US"/>
            </a:p>
          </p:txBody>
        </p:sp>
        <p:sp>
          <p:nvSpPr>
            <p:cNvPr id="908317" name="Line 29"/>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18" name="Freeform 30"/>
            <p:cNvSpPr>
              <a:spLocks/>
            </p:cNvSpPr>
            <p:nvPr/>
          </p:nvSpPr>
          <p:spPr bwMode="auto">
            <a:xfrm>
              <a:off x="37766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19" name="Line 31"/>
            <p:cNvSpPr>
              <a:spLocks noChangeShapeType="1"/>
            </p:cNvSpPr>
            <p:nvPr/>
          </p:nvSpPr>
          <p:spPr bwMode="auto">
            <a:xfrm>
              <a:off x="3776663" y="6021388"/>
              <a:ext cx="1587" cy="14287"/>
            </a:xfrm>
            <a:prstGeom prst="line">
              <a:avLst/>
            </a:prstGeom>
            <a:noFill/>
            <a:ln w="14288">
              <a:solidFill>
                <a:srgbClr val="000000"/>
              </a:solidFill>
              <a:round/>
              <a:headEnd/>
              <a:tailEnd/>
            </a:ln>
          </p:spPr>
          <p:txBody>
            <a:bodyPr/>
            <a:lstStyle/>
            <a:p>
              <a:endParaRPr lang="en-US"/>
            </a:p>
          </p:txBody>
        </p:sp>
        <p:sp>
          <p:nvSpPr>
            <p:cNvPr id="908320" name="Line 32"/>
            <p:cNvSpPr>
              <a:spLocks noChangeShapeType="1"/>
            </p:cNvSpPr>
            <p:nvPr/>
          </p:nvSpPr>
          <p:spPr bwMode="auto">
            <a:xfrm>
              <a:off x="3776663" y="6021388"/>
              <a:ext cx="1587" cy="1587"/>
            </a:xfrm>
            <a:prstGeom prst="line">
              <a:avLst/>
            </a:prstGeom>
            <a:noFill/>
            <a:ln w="14288">
              <a:solidFill>
                <a:srgbClr val="000000"/>
              </a:solidFill>
              <a:round/>
              <a:headEnd/>
              <a:tailEnd/>
            </a:ln>
          </p:spPr>
          <p:txBody>
            <a:bodyPr/>
            <a:lstStyle/>
            <a:p>
              <a:endParaRPr lang="en-US"/>
            </a:p>
          </p:txBody>
        </p:sp>
        <p:sp>
          <p:nvSpPr>
            <p:cNvPr id="908321" name="Freeform 33"/>
            <p:cNvSpPr>
              <a:spLocks/>
            </p:cNvSpPr>
            <p:nvPr/>
          </p:nvSpPr>
          <p:spPr bwMode="auto">
            <a:xfrm>
              <a:off x="37766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2" name="Line 34"/>
            <p:cNvSpPr>
              <a:spLocks noChangeShapeType="1"/>
            </p:cNvSpPr>
            <p:nvPr/>
          </p:nvSpPr>
          <p:spPr bwMode="auto">
            <a:xfrm flipV="1">
              <a:off x="3776663" y="4213225"/>
              <a:ext cx="1587" cy="14288"/>
            </a:xfrm>
            <a:prstGeom prst="line">
              <a:avLst/>
            </a:prstGeom>
            <a:noFill/>
            <a:ln w="14288">
              <a:solidFill>
                <a:srgbClr val="000000"/>
              </a:solidFill>
              <a:round/>
              <a:headEnd/>
              <a:tailEnd/>
            </a:ln>
          </p:spPr>
          <p:txBody>
            <a:bodyPr/>
            <a:lstStyle/>
            <a:p>
              <a:endParaRPr lang="en-US"/>
            </a:p>
          </p:txBody>
        </p:sp>
        <p:sp>
          <p:nvSpPr>
            <p:cNvPr id="908323" name="Line 35"/>
            <p:cNvSpPr>
              <a:spLocks noChangeShapeType="1"/>
            </p:cNvSpPr>
            <p:nvPr/>
          </p:nvSpPr>
          <p:spPr bwMode="auto">
            <a:xfrm>
              <a:off x="3776663" y="4227513"/>
              <a:ext cx="1587" cy="1587"/>
            </a:xfrm>
            <a:prstGeom prst="line">
              <a:avLst/>
            </a:prstGeom>
            <a:noFill/>
            <a:ln w="14288">
              <a:solidFill>
                <a:srgbClr val="000000"/>
              </a:solidFill>
              <a:round/>
              <a:headEnd/>
              <a:tailEnd/>
            </a:ln>
          </p:spPr>
          <p:txBody>
            <a:bodyPr/>
            <a:lstStyle/>
            <a:p>
              <a:endParaRPr lang="en-US"/>
            </a:p>
          </p:txBody>
        </p:sp>
        <p:sp>
          <p:nvSpPr>
            <p:cNvPr id="908324" name="Rectangle 36"/>
            <p:cNvSpPr>
              <a:spLocks noChangeArrowheads="1"/>
            </p:cNvSpPr>
            <p:nvPr/>
          </p:nvSpPr>
          <p:spPr bwMode="auto">
            <a:xfrm>
              <a:off x="3740150"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25" name="Freeform 37"/>
            <p:cNvSpPr>
              <a:spLocks/>
            </p:cNvSpPr>
            <p:nvPr/>
          </p:nvSpPr>
          <p:spPr bwMode="auto">
            <a:xfrm>
              <a:off x="4805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26" name="Line 38"/>
            <p:cNvSpPr>
              <a:spLocks noChangeShapeType="1"/>
            </p:cNvSpPr>
            <p:nvPr/>
          </p:nvSpPr>
          <p:spPr bwMode="auto">
            <a:xfrm>
              <a:off x="4805363" y="6021388"/>
              <a:ext cx="1587" cy="14287"/>
            </a:xfrm>
            <a:prstGeom prst="line">
              <a:avLst/>
            </a:prstGeom>
            <a:noFill/>
            <a:ln w="14288">
              <a:solidFill>
                <a:srgbClr val="000000"/>
              </a:solidFill>
              <a:round/>
              <a:headEnd/>
              <a:tailEnd/>
            </a:ln>
          </p:spPr>
          <p:txBody>
            <a:bodyPr/>
            <a:lstStyle/>
            <a:p>
              <a:endParaRPr lang="en-US"/>
            </a:p>
          </p:txBody>
        </p:sp>
        <p:sp>
          <p:nvSpPr>
            <p:cNvPr id="908327" name="Line 39"/>
            <p:cNvSpPr>
              <a:spLocks noChangeShapeType="1"/>
            </p:cNvSpPr>
            <p:nvPr/>
          </p:nvSpPr>
          <p:spPr bwMode="auto">
            <a:xfrm>
              <a:off x="4805363" y="6021388"/>
              <a:ext cx="1587" cy="1587"/>
            </a:xfrm>
            <a:prstGeom prst="line">
              <a:avLst/>
            </a:prstGeom>
            <a:noFill/>
            <a:ln w="14288">
              <a:solidFill>
                <a:srgbClr val="000000"/>
              </a:solidFill>
              <a:round/>
              <a:headEnd/>
              <a:tailEnd/>
            </a:ln>
          </p:spPr>
          <p:txBody>
            <a:bodyPr/>
            <a:lstStyle/>
            <a:p>
              <a:endParaRPr lang="en-US"/>
            </a:p>
          </p:txBody>
        </p:sp>
        <p:sp>
          <p:nvSpPr>
            <p:cNvPr id="908328" name="Freeform 40"/>
            <p:cNvSpPr>
              <a:spLocks/>
            </p:cNvSpPr>
            <p:nvPr/>
          </p:nvSpPr>
          <p:spPr bwMode="auto">
            <a:xfrm>
              <a:off x="4805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29" name="Line 41"/>
            <p:cNvSpPr>
              <a:spLocks noChangeShapeType="1"/>
            </p:cNvSpPr>
            <p:nvPr/>
          </p:nvSpPr>
          <p:spPr bwMode="auto">
            <a:xfrm flipV="1">
              <a:off x="4805363" y="4213225"/>
              <a:ext cx="1587" cy="14288"/>
            </a:xfrm>
            <a:prstGeom prst="line">
              <a:avLst/>
            </a:prstGeom>
            <a:noFill/>
            <a:ln w="14288">
              <a:solidFill>
                <a:srgbClr val="000000"/>
              </a:solidFill>
              <a:round/>
              <a:headEnd/>
              <a:tailEnd/>
            </a:ln>
          </p:spPr>
          <p:txBody>
            <a:bodyPr/>
            <a:lstStyle/>
            <a:p>
              <a:endParaRPr lang="en-US"/>
            </a:p>
          </p:txBody>
        </p:sp>
        <p:sp>
          <p:nvSpPr>
            <p:cNvPr id="908330" name="Line 42"/>
            <p:cNvSpPr>
              <a:spLocks noChangeShapeType="1"/>
            </p:cNvSpPr>
            <p:nvPr/>
          </p:nvSpPr>
          <p:spPr bwMode="auto">
            <a:xfrm>
              <a:off x="4805363" y="4227513"/>
              <a:ext cx="1587" cy="1587"/>
            </a:xfrm>
            <a:prstGeom prst="line">
              <a:avLst/>
            </a:prstGeom>
            <a:noFill/>
            <a:ln w="14288">
              <a:solidFill>
                <a:srgbClr val="000000"/>
              </a:solidFill>
              <a:round/>
              <a:headEnd/>
              <a:tailEnd/>
            </a:ln>
          </p:spPr>
          <p:txBody>
            <a:bodyPr/>
            <a:lstStyle/>
            <a:p>
              <a:endParaRPr lang="en-US"/>
            </a:p>
          </p:txBody>
        </p:sp>
        <p:sp>
          <p:nvSpPr>
            <p:cNvPr id="908331" name="Rectangle 43"/>
            <p:cNvSpPr>
              <a:spLocks noChangeArrowheads="1"/>
            </p:cNvSpPr>
            <p:nvPr/>
          </p:nvSpPr>
          <p:spPr bwMode="auto">
            <a:xfrm>
              <a:off x="4681538"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32" name="Rectangle 44"/>
            <p:cNvSpPr>
              <a:spLocks noChangeArrowheads="1"/>
            </p:cNvSpPr>
            <p:nvPr/>
          </p:nvSpPr>
          <p:spPr bwMode="auto">
            <a:xfrm>
              <a:off x="4783138" y="6099175"/>
              <a:ext cx="52387"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33" name="Rectangle 45"/>
            <p:cNvSpPr>
              <a:spLocks noChangeArrowheads="1"/>
            </p:cNvSpPr>
            <p:nvPr/>
          </p:nvSpPr>
          <p:spPr bwMode="auto">
            <a:xfrm>
              <a:off x="4841875" y="6099175"/>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34" name="Freeform 46"/>
            <p:cNvSpPr>
              <a:spLocks/>
            </p:cNvSpPr>
            <p:nvPr/>
          </p:nvSpPr>
          <p:spPr bwMode="auto">
            <a:xfrm>
              <a:off x="5821363" y="6021388"/>
              <a:ext cx="1587" cy="14287"/>
            </a:xfrm>
            <a:custGeom>
              <a:avLst/>
              <a:gdLst/>
              <a:ahLst/>
              <a:cxnLst>
                <a:cxn ang="0">
                  <a:pos x="0" y="9"/>
                </a:cxn>
                <a:cxn ang="0">
                  <a:pos x="0" y="0"/>
                </a:cxn>
                <a:cxn ang="0">
                  <a:pos x="0" y="9"/>
                </a:cxn>
              </a:cxnLst>
              <a:rect l="0" t="0" r="r" b="b"/>
              <a:pathLst>
                <a:path h="9">
                  <a:moveTo>
                    <a:pt x="0" y="9"/>
                  </a:moveTo>
                  <a:lnTo>
                    <a:pt x="0" y="0"/>
                  </a:lnTo>
                  <a:lnTo>
                    <a:pt x="0" y="9"/>
                  </a:lnTo>
                  <a:close/>
                </a:path>
              </a:pathLst>
            </a:custGeom>
            <a:solidFill>
              <a:srgbClr val="FFFFFF"/>
            </a:solidFill>
            <a:ln w="9525">
              <a:noFill/>
              <a:round/>
              <a:headEnd/>
              <a:tailEnd/>
            </a:ln>
          </p:spPr>
          <p:txBody>
            <a:bodyPr/>
            <a:lstStyle/>
            <a:p>
              <a:endParaRPr lang="en-US"/>
            </a:p>
          </p:txBody>
        </p:sp>
        <p:sp>
          <p:nvSpPr>
            <p:cNvPr id="908335" name="Line 47"/>
            <p:cNvSpPr>
              <a:spLocks noChangeShapeType="1"/>
            </p:cNvSpPr>
            <p:nvPr/>
          </p:nvSpPr>
          <p:spPr bwMode="auto">
            <a:xfrm>
              <a:off x="5821363" y="6021388"/>
              <a:ext cx="1587" cy="14287"/>
            </a:xfrm>
            <a:prstGeom prst="line">
              <a:avLst/>
            </a:prstGeom>
            <a:noFill/>
            <a:ln w="14288">
              <a:solidFill>
                <a:srgbClr val="000000"/>
              </a:solidFill>
              <a:round/>
              <a:headEnd/>
              <a:tailEnd/>
            </a:ln>
          </p:spPr>
          <p:txBody>
            <a:bodyPr/>
            <a:lstStyle/>
            <a:p>
              <a:endParaRPr lang="en-US"/>
            </a:p>
          </p:txBody>
        </p:sp>
        <p:sp>
          <p:nvSpPr>
            <p:cNvPr id="908336" name="Line 48"/>
            <p:cNvSpPr>
              <a:spLocks noChangeShapeType="1"/>
            </p:cNvSpPr>
            <p:nvPr/>
          </p:nvSpPr>
          <p:spPr bwMode="auto">
            <a:xfrm>
              <a:off x="5821363" y="6021388"/>
              <a:ext cx="1587" cy="1587"/>
            </a:xfrm>
            <a:prstGeom prst="line">
              <a:avLst/>
            </a:prstGeom>
            <a:noFill/>
            <a:ln w="14288">
              <a:solidFill>
                <a:srgbClr val="000000"/>
              </a:solidFill>
              <a:round/>
              <a:headEnd/>
              <a:tailEnd/>
            </a:ln>
          </p:spPr>
          <p:txBody>
            <a:bodyPr/>
            <a:lstStyle/>
            <a:p>
              <a:endParaRPr lang="en-US"/>
            </a:p>
          </p:txBody>
        </p:sp>
        <p:sp>
          <p:nvSpPr>
            <p:cNvPr id="908337" name="Freeform 49"/>
            <p:cNvSpPr>
              <a:spLocks/>
            </p:cNvSpPr>
            <p:nvPr/>
          </p:nvSpPr>
          <p:spPr bwMode="auto">
            <a:xfrm>
              <a:off x="5821363" y="4213225"/>
              <a:ext cx="1587" cy="14288"/>
            </a:xfrm>
            <a:custGeom>
              <a:avLst/>
              <a:gdLst/>
              <a:ahLst/>
              <a:cxnLst>
                <a:cxn ang="0">
                  <a:pos x="0" y="0"/>
                </a:cxn>
                <a:cxn ang="0">
                  <a:pos x="0" y="9"/>
                </a:cxn>
                <a:cxn ang="0">
                  <a:pos x="0" y="0"/>
                </a:cxn>
              </a:cxnLst>
              <a:rect l="0" t="0" r="r" b="b"/>
              <a:pathLst>
                <a:path h="9">
                  <a:moveTo>
                    <a:pt x="0" y="0"/>
                  </a:moveTo>
                  <a:lnTo>
                    <a:pt x="0" y="9"/>
                  </a:lnTo>
                  <a:lnTo>
                    <a:pt x="0" y="0"/>
                  </a:lnTo>
                  <a:close/>
                </a:path>
              </a:pathLst>
            </a:custGeom>
            <a:solidFill>
              <a:srgbClr val="FFFFFF"/>
            </a:solidFill>
            <a:ln w="9525">
              <a:noFill/>
              <a:round/>
              <a:headEnd/>
              <a:tailEnd/>
            </a:ln>
          </p:spPr>
          <p:txBody>
            <a:bodyPr/>
            <a:lstStyle/>
            <a:p>
              <a:endParaRPr lang="en-US"/>
            </a:p>
          </p:txBody>
        </p:sp>
        <p:sp>
          <p:nvSpPr>
            <p:cNvPr id="908338" name="Line 50"/>
            <p:cNvSpPr>
              <a:spLocks noChangeShapeType="1"/>
            </p:cNvSpPr>
            <p:nvPr/>
          </p:nvSpPr>
          <p:spPr bwMode="auto">
            <a:xfrm flipV="1">
              <a:off x="5821363" y="4213225"/>
              <a:ext cx="1587" cy="14288"/>
            </a:xfrm>
            <a:prstGeom prst="line">
              <a:avLst/>
            </a:prstGeom>
            <a:noFill/>
            <a:ln w="14288">
              <a:solidFill>
                <a:srgbClr val="000000"/>
              </a:solidFill>
              <a:round/>
              <a:headEnd/>
              <a:tailEnd/>
            </a:ln>
          </p:spPr>
          <p:txBody>
            <a:bodyPr/>
            <a:lstStyle/>
            <a:p>
              <a:endParaRPr lang="en-US"/>
            </a:p>
          </p:txBody>
        </p:sp>
        <p:sp>
          <p:nvSpPr>
            <p:cNvPr id="908339" name="Line 51"/>
            <p:cNvSpPr>
              <a:spLocks noChangeShapeType="1"/>
            </p:cNvSpPr>
            <p:nvPr/>
          </p:nvSpPr>
          <p:spPr bwMode="auto">
            <a:xfrm>
              <a:off x="5821363" y="4227513"/>
              <a:ext cx="1587" cy="1587"/>
            </a:xfrm>
            <a:prstGeom prst="line">
              <a:avLst/>
            </a:prstGeom>
            <a:noFill/>
            <a:ln w="14288">
              <a:solidFill>
                <a:srgbClr val="000000"/>
              </a:solidFill>
              <a:round/>
              <a:headEnd/>
              <a:tailEnd/>
            </a:ln>
          </p:spPr>
          <p:txBody>
            <a:bodyPr/>
            <a:lstStyle/>
            <a:p>
              <a:endParaRPr lang="en-US"/>
            </a:p>
          </p:txBody>
        </p:sp>
        <p:sp>
          <p:nvSpPr>
            <p:cNvPr id="908340" name="Rectangle 52"/>
            <p:cNvSpPr>
              <a:spLocks noChangeArrowheads="1"/>
            </p:cNvSpPr>
            <p:nvPr/>
          </p:nvSpPr>
          <p:spPr bwMode="auto">
            <a:xfrm>
              <a:off x="5783263" y="6099175"/>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1</a:t>
              </a:r>
              <a:endParaRPr lang="en-US" altLang="en-US" sz="1600" b="1"/>
            </a:p>
          </p:txBody>
        </p:sp>
        <p:sp>
          <p:nvSpPr>
            <p:cNvPr id="908341" name="Freeform 53"/>
            <p:cNvSpPr>
              <a:spLocks/>
            </p:cNvSpPr>
            <p:nvPr/>
          </p:nvSpPr>
          <p:spPr bwMode="auto">
            <a:xfrm>
              <a:off x="3776663" y="603567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2" name="Line 54"/>
            <p:cNvSpPr>
              <a:spLocks noChangeShapeType="1"/>
            </p:cNvSpPr>
            <p:nvPr/>
          </p:nvSpPr>
          <p:spPr bwMode="auto">
            <a:xfrm flipH="1">
              <a:off x="3776663" y="6035675"/>
              <a:ext cx="14287" cy="1588"/>
            </a:xfrm>
            <a:prstGeom prst="line">
              <a:avLst/>
            </a:prstGeom>
            <a:noFill/>
            <a:ln w="14288">
              <a:solidFill>
                <a:srgbClr val="000000"/>
              </a:solidFill>
              <a:round/>
              <a:headEnd/>
              <a:tailEnd/>
            </a:ln>
          </p:spPr>
          <p:txBody>
            <a:bodyPr/>
            <a:lstStyle/>
            <a:p>
              <a:endParaRPr lang="en-US"/>
            </a:p>
          </p:txBody>
        </p:sp>
        <p:sp>
          <p:nvSpPr>
            <p:cNvPr id="908343" name="Line 55"/>
            <p:cNvSpPr>
              <a:spLocks noChangeShapeType="1"/>
            </p:cNvSpPr>
            <p:nvPr/>
          </p:nvSpPr>
          <p:spPr bwMode="auto">
            <a:xfrm>
              <a:off x="3790950" y="6035675"/>
              <a:ext cx="1588" cy="1588"/>
            </a:xfrm>
            <a:prstGeom prst="line">
              <a:avLst/>
            </a:prstGeom>
            <a:noFill/>
            <a:ln w="14288">
              <a:solidFill>
                <a:srgbClr val="000000"/>
              </a:solidFill>
              <a:round/>
              <a:headEnd/>
              <a:tailEnd/>
            </a:ln>
          </p:spPr>
          <p:txBody>
            <a:bodyPr/>
            <a:lstStyle/>
            <a:p>
              <a:endParaRPr lang="en-US"/>
            </a:p>
          </p:txBody>
        </p:sp>
        <p:sp>
          <p:nvSpPr>
            <p:cNvPr id="908344" name="Freeform 56"/>
            <p:cNvSpPr>
              <a:spLocks/>
            </p:cNvSpPr>
            <p:nvPr/>
          </p:nvSpPr>
          <p:spPr bwMode="auto">
            <a:xfrm>
              <a:off x="5805488" y="603567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45" name="Line 57"/>
            <p:cNvSpPr>
              <a:spLocks noChangeShapeType="1"/>
            </p:cNvSpPr>
            <p:nvPr/>
          </p:nvSpPr>
          <p:spPr bwMode="auto">
            <a:xfrm>
              <a:off x="5805488" y="6035675"/>
              <a:ext cx="15875" cy="1588"/>
            </a:xfrm>
            <a:prstGeom prst="line">
              <a:avLst/>
            </a:prstGeom>
            <a:noFill/>
            <a:ln w="14288">
              <a:solidFill>
                <a:srgbClr val="000000"/>
              </a:solidFill>
              <a:round/>
              <a:headEnd/>
              <a:tailEnd/>
            </a:ln>
          </p:spPr>
          <p:txBody>
            <a:bodyPr/>
            <a:lstStyle/>
            <a:p>
              <a:endParaRPr lang="en-US"/>
            </a:p>
          </p:txBody>
        </p:sp>
        <p:sp>
          <p:nvSpPr>
            <p:cNvPr id="908346" name="Line 58"/>
            <p:cNvSpPr>
              <a:spLocks noChangeShapeType="1"/>
            </p:cNvSpPr>
            <p:nvPr/>
          </p:nvSpPr>
          <p:spPr bwMode="auto">
            <a:xfrm>
              <a:off x="5805488" y="6035675"/>
              <a:ext cx="1587" cy="1588"/>
            </a:xfrm>
            <a:prstGeom prst="line">
              <a:avLst/>
            </a:prstGeom>
            <a:noFill/>
            <a:ln w="14288">
              <a:solidFill>
                <a:srgbClr val="000000"/>
              </a:solidFill>
              <a:round/>
              <a:headEnd/>
              <a:tailEnd/>
            </a:ln>
          </p:spPr>
          <p:txBody>
            <a:bodyPr/>
            <a:lstStyle/>
            <a:p>
              <a:endParaRPr lang="en-US"/>
            </a:p>
          </p:txBody>
        </p:sp>
        <p:sp>
          <p:nvSpPr>
            <p:cNvPr id="908347" name="Rectangle 59"/>
            <p:cNvSpPr>
              <a:spLocks noChangeArrowheads="1"/>
            </p:cNvSpPr>
            <p:nvPr/>
          </p:nvSpPr>
          <p:spPr bwMode="auto">
            <a:xfrm>
              <a:off x="3624263" y="5924550"/>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48" name="Freeform 60"/>
            <p:cNvSpPr>
              <a:spLocks/>
            </p:cNvSpPr>
            <p:nvPr/>
          </p:nvSpPr>
          <p:spPr bwMode="auto">
            <a:xfrm>
              <a:off x="3776663" y="5132388"/>
              <a:ext cx="14287" cy="1587"/>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49" name="Line 61"/>
            <p:cNvSpPr>
              <a:spLocks noChangeShapeType="1"/>
            </p:cNvSpPr>
            <p:nvPr/>
          </p:nvSpPr>
          <p:spPr bwMode="auto">
            <a:xfrm flipH="1">
              <a:off x="3776663" y="5132388"/>
              <a:ext cx="14287" cy="1587"/>
            </a:xfrm>
            <a:prstGeom prst="line">
              <a:avLst/>
            </a:prstGeom>
            <a:noFill/>
            <a:ln w="14288">
              <a:solidFill>
                <a:srgbClr val="000000"/>
              </a:solidFill>
              <a:round/>
              <a:headEnd/>
              <a:tailEnd/>
            </a:ln>
          </p:spPr>
          <p:txBody>
            <a:bodyPr/>
            <a:lstStyle/>
            <a:p>
              <a:endParaRPr lang="en-US"/>
            </a:p>
          </p:txBody>
        </p:sp>
        <p:sp>
          <p:nvSpPr>
            <p:cNvPr id="908350" name="Line 62"/>
            <p:cNvSpPr>
              <a:spLocks noChangeShapeType="1"/>
            </p:cNvSpPr>
            <p:nvPr/>
          </p:nvSpPr>
          <p:spPr bwMode="auto">
            <a:xfrm>
              <a:off x="3790950" y="5132388"/>
              <a:ext cx="1588" cy="1587"/>
            </a:xfrm>
            <a:prstGeom prst="line">
              <a:avLst/>
            </a:prstGeom>
            <a:noFill/>
            <a:ln w="14288">
              <a:solidFill>
                <a:srgbClr val="000000"/>
              </a:solidFill>
              <a:round/>
              <a:headEnd/>
              <a:tailEnd/>
            </a:ln>
          </p:spPr>
          <p:txBody>
            <a:bodyPr/>
            <a:lstStyle/>
            <a:p>
              <a:endParaRPr lang="en-US"/>
            </a:p>
          </p:txBody>
        </p:sp>
        <p:sp>
          <p:nvSpPr>
            <p:cNvPr id="908351" name="Freeform 63"/>
            <p:cNvSpPr>
              <a:spLocks/>
            </p:cNvSpPr>
            <p:nvPr/>
          </p:nvSpPr>
          <p:spPr bwMode="auto">
            <a:xfrm>
              <a:off x="5805488" y="5132388"/>
              <a:ext cx="15875" cy="1587"/>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52" name="Line 64"/>
            <p:cNvSpPr>
              <a:spLocks noChangeShapeType="1"/>
            </p:cNvSpPr>
            <p:nvPr/>
          </p:nvSpPr>
          <p:spPr bwMode="auto">
            <a:xfrm>
              <a:off x="5805488" y="5132388"/>
              <a:ext cx="15875" cy="1587"/>
            </a:xfrm>
            <a:prstGeom prst="line">
              <a:avLst/>
            </a:prstGeom>
            <a:noFill/>
            <a:ln w="14288">
              <a:solidFill>
                <a:srgbClr val="000000"/>
              </a:solidFill>
              <a:round/>
              <a:headEnd/>
              <a:tailEnd/>
            </a:ln>
          </p:spPr>
          <p:txBody>
            <a:bodyPr/>
            <a:lstStyle/>
            <a:p>
              <a:endParaRPr lang="en-US"/>
            </a:p>
          </p:txBody>
        </p:sp>
        <p:sp>
          <p:nvSpPr>
            <p:cNvPr id="908353" name="Line 65"/>
            <p:cNvSpPr>
              <a:spLocks noChangeShapeType="1"/>
            </p:cNvSpPr>
            <p:nvPr/>
          </p:nvSpPr>
          <p:spPr bwMode="auto">
            <a:xfrm>
              <a:off x="5805488" y="5132388"/>
              <a:ext cx="1587" cy="1587"/>
            </a:xfrm>
            <a:prstGeom prst="line">
              <a:avLst/>
            </a:prstGeom>
            <a:noFill/>
            <a:ln w="14288">
              <a:solidFill>
                <a:srgbClr val="000000"/>
              </a:solidFill>
              <a:round/>
              <a:headEnd/>
              <a:tailEnd/>
            </a:ln>
          </p:spPr>
          <p:txBody>
            <a:bodyPr/>
            <a:lstStyle/>
            <a:p>
              <a:endParaRPr lang="en-US"/>
            </a:p>
          </p:txBody>
        </p:sp>
        <p:sp>
          <p:nvSpPr>
            <p:cNvPr id="908354" name="Rectangle 66"/>
            <p:cNvSpPr>
              <a:spLocks noChangeArrowheads="1"/>
            </p:cNvSpPr>
            <p:nvPr/>
          </p:nvSpPr>
          <p:spPr bwMode="auto">
            <a:xfrm>
              <a:off x="3463925" y="5021263"/>
              <a:ext cx="106363"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0</a:t>
              </a:r>
              <a:endParaRPr lang="en-US" altLang="en-US" sz="1600" b="1"/>
            </a:p>
          </p:txBody>
        </p:sp>
        <p:sp>
          <p:nvSpPr>
            <p:cNvPr id="908355" name="Rectangle 67"/>
            <p:cNvSpPr>
              <a:spLocks noChangeArrowheads="1"/>
            </p:cNvSpPr>
            <p:nvPr/>
          </p:nvSpPr>
          <p:spPr bwMode="auto">
            <a:xfrm>
              <a:off x="3565525" y="5021263"/>
              <a:ext cx="52388"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a:t>
              </a:r>
              <a:endParaRPr lang="en-US" altLang="en-US" sz="1600" b="1"/>
            </a:p>
          </p:txBody>
        </p:sp>
        <p:sp>
          <p:nvSpPr>
            <p:cNvPr id="908356" name="Rectangle 68"/>
            <p:cNvSpPr>
              <a:spLocks noChangeArrowheads="1"/>
            </p:cNvSpPr>
            <p:nvPr/>
          </p:nvSpPr>
          <p:spPr bwMode="auto">
            <a:xfrm>
              <a:off x="3624263" y="5021263"/>
              <a:ext cx="106362" cy="228600"/>
            </a:xfrm>
            <a:prstGeom prst="rect">
              <a:avLst/>
            </a:prstGeom>
            <a:noFill/>
            <a:ln w="9525">
              <a:noFill/>
              <a:miter lim="800000"/>
              <a:headEnd/>
              <a:tailEnd/>
            </a:ln>
          </p:spPr>
          <p:txBody>
            <a:bodyPr wrap="none" lIns="0" tIns="0" rIns="0" bIns="0">
              <a:spAutoFit/>
            </a:bodyPr>
            <a:lstStyle/>
            <a:p>
              <a:r>
                <a:rPr lang="en-US" altLang="en-US" sz="1500">
                  <a:solidFill>
                    <a:srgbClr val="000000"/>
                  </a:solidFill>
                  <a:latin typeface="Helvetica" pitchFamily="34" charset="0"/>
                </a:rPr>
                <a:t>5</a:t>
              </a:r>
              <a:endParaRPr lang="en-US" altLang="en-US" sz="1600" b="1"/>
            </a:p>
          </p:txBody>
        </p:sp>
        <p:sp>
          <p:nvSpPr>
            <p:cNvPr id="908357" name="Freeform 69"/>
            <p:cNvSpPr>
              <a:spLocks/>
            </p:cNvSpPr>
            <p:nvPr/>
          </p:nvSpPr>
          <p:spPr bwMode="auto">
            <a:xfrm>
              <a:off x="3776663" y="4213225"/>
              <a:ext cx="14287" cy="1588"/>
            </a:xfrm>
            <a:custGeom>
              <a:avLst/>
              <a:gdLst/>
              <a:ahLst/>
              <a:cxnLst>
                <a:cxn ang="0">
                  <a:pos x="0" y="0"/>
                </a:cxn>
                <a:cxn ang="0">
                  <a:pos x="9" y="0"/>
                </a:cxn>
                <a:cxn ang="0">
                  <a:pos x="0" y="0"/>
                </a:cxn>
              </a:cxnLst>
              <a:rect l="0" t="0" r="r" b="b"/>
              <a:pathLst>
                <a:path w="9">
                  <a:moveTo>
                    <a:pt x="0" y="0"/>
                  </a:moveTo>
                  <a:lnTo>
                    <a:pt x="9" y="0"/>
                  </a:lnTo>
                  <a:lnTo>
                    <a:pt x="0" y="0"/>
                  </a:lnTo>
                  <a:close/>
                </a:path>
              </a:pathLst>
            </a:custGeom>
            <a:solidFill>
              <a:srgbClr val="FFFFFF"/>
            </a:solidFill>
            <a:ln w="9525">
              <a:noFill/>
              <a:round/>
              <a:headEnd/>
              <a:tailEnd/>
            </a:ln>
          </p:spPr>
          <p:txBody>
            <a:bodyPr/>
            <a:lstStyle/>
            <a:p>
              <a:endParaRPr lang="en-US"/>
            </a:p>
          </p:txBody>
        </p:sp>
        <p:sp>
          <p:nvSpPr>
            <p:cNvPr id="908358" name="Line 70"/>
            <p:cNvSpPr>
              <a:spLocks noChangeShapeType="1"/>
            </p:cNvSpPr>
            <p:nvPr/>
          </p:nvSpPr>
          <p:spPr bwMode="auto">
            <a:xfrm flipH="1">
              <a:off x="3776663" y="4213225"/>
              <a:ext cx="14287" cy="1588"/>
            </a:xfrm>
            <a:prstGeom prst="line">
              <a:avLst/>
            </a:prstGeom>
            <a:noFill/>
            <a:ln w="14288">
              <a:solidFill>
                <a:srgbClr val="000000"/>
              </a:solidFill>
              <a:round/>
              <a:headEnd/>
              <a:tailEnd/>
            </a:ln>
          </p:spPr>
          <p:txBody>
            <a:bodyPr/>
            <a:lstStyle/>
            <a:p>
              <a:endParaRPr lang="en-US"/>
            </a:p>
          </p:txBody>
        </p:sp>
        <p:sp>
          <p:nvSpPr>
            <p:cNvPr id="908359" name="Line 71"/>
            <p:cNvSpPr>
              <a:spLocks noChangeShapeType="1"/>
            </p:cNvSpPr>
            <p:nvPr/>
          </p:nvSpPr>
          <p:spPr bwMode="auto">
            <a:xfrm>
              <a:off x="3790950" y="4213225"/>
              <a:ext cx="1588" cy="1588"/>
            </a:xfrm>
            <a:prstGeom prst="line">
              <a:avLst/>
            </a:prstGeom>
            <a:noFill/>
            <a:ln w="14288">
              <a:solidFill>
                <a:srgbClr val="000000"/>
              </a:solidFill>
              <a:round/>
              <a:headEnd/>
              <a:tailEnd/>
            </a:ln>
          </p:spPr>
          <p:txBody>
            <a:bodyPr/>
            <a:lstStyle/>
            <a:p>
              <a:endParaRPr lang="en-US"/>
            </a:p>
          </p:txBody>
        </p:sp>
        <p:sp>
          <p:nvSpPr>
            <p:cNvPr id="908360" name="Freeform 72"/>
            <p:cNvSpPr>
              <a:spLocks/>
            </p:cNvSpPr>
            <p:nvPr/>
          </p:nvSpPr>
          <p:spPr bwMode="auto">
            <a:xfrm>
              <a:off x="5805488" y="4213225"/>
              <a:ext cx="15875" cy="1588"/>
            </a:xfrm>
            <a:custGeom>
              <a:avLst/>
              <a:gdLst/>
              <a:ahLst/>
              <a:cxnLst>
                <a:cxn ang="0">
                  <a:pos x="10" y="0"/>
                </a:cxn>
                <a:cxn ang="0">
                  <a:pos x="0" y="0"/>
                </a:cxn>
                <a:cxn ang="0">
                  <a:pos x="10" y="0"/>
                </a:cxn>
              </a:cxnLst>
              <a:rect l="0" t="0" r="r" b="b"/>
              <a:pathLst>
                <a:path w="10">
                  <a:moveTo>
                    <a:pt x="10" y="0"/>
                  </a:moveTo>
                  <a:lnTo>
                    <a:pt x="0" y="0"/>
                  </a:lnTo>
                  <a:lnTo>
                    <a:pt x="10" y="0"/>
                  </a:lnTo>
                  <a:close/>
                </a:path>
              </a:pathLst>
            </a:custGeom>
            <a:solidFill>
              <a:srgbClr val="FFFFFF"/>
            </a:solidFill>
            <a:ln w="9525">
              <a:noFill/>
              <a:round/>
              <a:headEnd/>
              <a:tailEnd/>
            </a:ln>
          </p:spPr>
          <p:txBody>
            <a:bodyPr/>
            <a:lstStyle/>
            <a:p>
              <a:endParaRPr lang="en-US"/>
            </a:p>
          </p:txBody>
        </p:sp>
        <p:sp>
          <p:nvSpPr>
            <p:cNvPr id="908361" name="Line 73"/>
            <p:cNvSpPr>
              <a:spLocks noChangeShapeType="1"/>
            </p:cNvSpPr>
            <p:nvPr/>
          </p:nvSpPr>
          <p:spPr bwMode="auto">
            <a:xfrm>
              <a:off x="5805488" y="4213225"/>
              <a:ext cx="15875" cy="1588"/>
            </a:xfrm>
            <a:prstGeom prst="line">
              <a:avLst/>
            </a:prstGeom>
            <a:noFill/>
            <a:ln w="14288">
              <a:solidFill>
                <a:srgbClr val="000000"/>
              </a:solidFill>
              <a:round/>
              <a:headEnd/>
              <a:tailEnd/>
            </a:ln>
          </p:spPr>
          <p:txBody>
            <a:bodyPr/>
            <a:lstStyle/>
            <a:p>
              <a:endParaRPr lang="en-US"/>
            </a:p>
          </p:txBody>
        </p:sp>
        <p:sp>
          <p:nvSpPr>
            <p:cNvPr id="908362" name="Line 74"/>
            <p:cNvSpPr>
              <a:spLocks noChangeShapeType="1"/>
            </p:cNvSpPr>
            <p:nvPr/>
          </p:nvSpPr>
          <p:spPr bwMode="auto">
            <a:xfrm>
              <a:off x="5805488" y="4213225"/>
              <a:ext cx="1587" cy="1588"/>
            </a:xfrm>
            <a:prstGeom prst="line">
              <a:avLst/>
            </a:prstGeom>
            <a:noFill/>
            <a:ln w="14288">
              <a:solidFill>
                <a:srgbClr val="000000"/>
              </a:solidFill>
              <a:round/>
              <a:headEnd/>
              <a:tailEnd/>
            </a:ln>
          </p:spPr>
          <p:txBody>
            <a:bodyPr/>
            <a:lstStyle/>
            <a:p>
              <a:endParaRPr lang="en-US"/>
            </a:p>
          </p:txBody>
        </p:sp>
        <p:sp>
          <p:nvSpPr>
            <p:cNvPr id="908363" name="Rectangle 75"/>
            <p:cNvSpPr>
              <a:spLocks noChangeArrowheads="1"/>
            </p:cNvSpPr>
            <p:nvPr/>
          </p:nvSpPr>
          <p:spPr bwMode="auto">
            <a:xfrm>
              <a:off x="3624263" y="4103688"/>
              <a:ext cx="106362" cy="228600"/>
            </a:xfrm>
            <a:prstGeom prst="rect">
              <a:avLst/>
            </a:prstGeom>
            <a:noFill/>
            <a:ln w="9525">
              <a:noFill/>
              <a:miter lim="800000"/>
              <a:headEnd/>
              <a:tailEnd/>
            </a:ln>
          </p:spPr>
          <p:txBody>
            <a:bodyPr wrap="none" lIns="0" tIns="0" rIns="0" bIns="0">
              <a:spAutoFit/>
            </a:bodyPr>
            <a:lstStyle/>
            <a:p>
              <a:r>
                <a:rPr lang="en-US" altLang="en-US" sz="1500" dirty="0">
                  <a:solidFill>
                    <a:srgbClr val="000000"/>
                  </a:solidFill>
                  <a:latin typeface="Helvetica" pitchFamily="34" charset="0"/>
                </a:rPr>
                <a:t>1</a:t>
              </a:r>
              <a:endParaRPr lang="en-US" altLang="en-US" sz="1600" b="1" dirty="0"/>
            </a:p>
          </p:txBody>
        </p:sp>
        <p:sp>
          <p:nvSpPr>
            <p:cNvPr id="908364" name="Freeform 76"/>
            <p:cNvSpPr>
              <a:spLocks/>
            </p:cNvSpPr>
            <p:nvPr/>
          </p:nvSpPr>
          <p:spPr bwMode="auto">
            <a:xfrm>
              <a:off x="3776663" y="421322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5" name="Line 77"/>
            <p:cNvSpPr>
              <a:spLocks noChangeShapeType="1"/>
            </p:cNvSpPr>
            <p:nvPr/>
          </p:nvSpPr>
          <p:spPr bwMode="auto">
            <a:xfrm flipH="1">
              <a:off x="3776663" y="4213225"/>
              <a:ext cx="2044700" cy="1588"/>
            </a:xfrm>
            <a:prstGeom prst="line">
              <a:avLst/>
            </a:prstGeom>
            <a:noFill/>
            <a:ln w="14288">
              <a:solidFill>
                <a:srgbClr val="000000"/>
              </a:solidFill>
              <a:round/>
              <a:headEnd/>
              <a:tailEnd/>
            </a:ln>
          </p:spPr>
          <p:txBody>
            <a:bodyPr/>
            <a:lstStyle/>
            <a:p>
              <a:endParaRPr lang="en-US"/>
            </a:p>
          </p:txBody>
        </p:sp>
        <p:sp>
          <p:nvSpPr>
            <p:cNvPr id="908366" name="Line 78"/>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67" name="Freeform 79"/>
            <p:cNvSpPr>
              <a:spLocks/>
            </p:cNvSpPr>
            <p:nvPr/>
          </p:nvSpPr>
          <p:spPr bwMode="auto">
            <a:xfrm>
              <a:off x="3776663" y="6035675"/>
              <a:ext cx="2044700" cy="1588"/>
            </a:xfrm>
            <a:custGeom>
              <a:avLst/>
              <a:gdLst/>
              <a:ahLst/>
              <a:cxnLst>
                <a:cxn ang="0">
                  <a:pos x="0" y="0"/>
                </a:cxn>
                <a:cxn ang="0">
                  <a:pos x="1288" y="0"/>
                </a:cxn>
                <a:cxn ang="0">
                  <a:pos x="0" y="0"/>
                </a:cxn>
              </a:cxnLst>
              <a:rect l="0" t="0" r="r" b="b"/>
              <a:pathLst>
                <a:path w="1288">
                  <a:moveTo>
                    <a:pt x="0" y="0"/>
                  </a:moveTo>
                  <a:lnTo>
                    <a:pt x="1288" y="0"/>
                  </a:lnTo>
                  <a:lnTo>
                    <a:pt x="0" y="0"/>
                  </a:lnTo>
                  <a:close/>
                </a:path>
              </a:pathLst>
            </a:custGeom>
            <a:solidFill>
              <a:srgbClr val="FFFFFF"/>
            </a:solidFill>
            <a:ln w="9525">
              <a:noFill/>
              <a:round/>
              <a:headEnd/>
              <a:tailEnd/>
            </a:ln>
          </p:spPr>
          <p:txBody>
            <a:bodyPr/>
            <a:lstStyle/>
            <a:p>
              <a:endParaRPr lang="en-US"/>
            </a:p>
          </p:txBody>
        </p:sp>
        <p:sp>
          <p:nvSpPr>
            <p:cNvPr id="908368" name="Line 80"/>
            <p:cNvSpPr>
              <a:spLocks noChangeShapeType="1"/>
            </p:cNvSpPr>
            <p:nvPr/>
          </p:nvSpPr>
          <p:spPr bwMode="auto">
            <a:xfrm flipH="1">
              <a:off x="3776663" y="6035675"/>
              <a:ext cx="2044700" cy="1588"/>
            </a:xfrm>
            <a:prstGeom prst="line">
              <a:avLst/>
            </a:prstGeom>
            <a:noFill/>
            <a:ln w="14288">
              <a:solidFill>
                <a:srgbClr val="000000"/>
              </a:solidFill>
              <a:round/>
              <a:headEnd/>
              <a:tailEnd/>
            </a:ln>
          </p:spPr>
          <p:txBody>
            <a:bodyPr/>
            <a:lstStyle/>
            <a:p>
              <a:endParaRPr lang="en-US"/>
            </a:p>
          </p:txBody>
        </p:sp>
        <p:sp>
          <p:nvSpPr>
            <p:cNvPr id="908369" name="Line 81"/>
            <p:cNvSpPr>
              <a:spLocks noChangeShapeType="1"/>
            </p:cNvSpPr>
            <p:nvPr/>
          </p:nvSpPr>
          <p:spPr bwMode="auto">
            <a:xfrm>
              <a:off x="5821363" y="6035675"/>
              <a:ext cx="1587" cy="1588"/>
            </a:xfrm>
            <a:prstGeom prst="line">
              <a:avLst/>
            </a:prstGeom>
            <a:noFill/>
            <a:ln w="14288">
              <a:solidFill>
                <a:srgbClr val="000000"/>
              </a:solidFill>
              <a:round/>
              <a:headEnd/>
              <a:tailEnd/>
            </a:ln>
          </p:spPr>
          <p:txBody>
            <a:bodyPr/>
            <a:lstStyle/>
            <a:p>
              <a:endParaRPr lang="en-US"/>
            </a:p>
          </p:txBody>
        </p:sp>
        <p:sp>
          <p:nvSpPr>
            <p:cNvPr id="908370" name="Freeform 82"/>
            <p:cNvSpPr>
              <a:spLocks/>
            </p:cNvSpPr>
            <p:nvPr/>
          </p:nvSpPr>
          <p:spPr bwMode="auto">
            <a:xfrm>
              <a:off x="5821363" y="4213225"/>
              <a:ext cx="198437" cy="1882775"/>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2" name="Line 84"/>
            <p:cNvSpPr>
              <a:spLocks noChangeShapeType="1"/>
            </p:cNvSpPr>
            <p:nvPr/>
          </p:nvSpPr>
          <p:spPr bwMode="auto">
            <a:xfrm>
              <a:off x="5821363" y="4213225"/>
              <a:ext cx="1587" cy="1588"/>
            </a:xfrm>
            <a:prstGeom prst="line">
              <a:avLst/>
            </a:prstGeom>
            <a:noFill/>
            <a:ln w="14288">
              <a:solidFill>
                <a:srgbClr val="000000"/>
              </a:solidFill>
              <a:round/>
              <a:headEnd/>
              <a:tailEnd/>
            </a:ln>
          </p:spPr>
          <p:txBody>
            <a:bodyPr/>
            <a:lstStyle/>
            <a:p>
              <a:endParaRPr lang="en-US"/>
            </a:p>
          </p:txBody>
        </p:sp>
        <p:sp>
          <p:nvSpPr>
            <p:cNvPr id="908373" name="Freeform 85"/>
            <p:cNvSpPr>
              <a:spLocks/>
            </p:cNvSpPr>
            <p:nvPr/>
          </p:nvSpPr>
          <p:spPr bwMode="auto">
            <a:xfrm>
              <a:off x="3776663" y="4213225"/>
              <a:ext cx="1587" cy="1822450"/>
            </a:xfrm>
            <a:custGeom>
              <a:avLst/>
              <a:gdLst/>
              <a:ahLst/>
              <a:cxnLst>
                <a:cxn ang="0">
                  <a:pos x="0" y="1148"/>
                </a:cxn>
                <a:cxn ang="0">
                  <a:pos x="0" y="0"/>
                </a:cxn>
                <a:cxn ang="0">
                  <a:pos x="0" y="1148"/>
                </a:cxn>
              </a:cxnLst>
              <a:rect l="0" t="0" r="r" b="b"/>
              <a:pathLst>
                <a:path h="1148">
                  <a:moveTo>
                    <a:pt x="0" y="1148"/>
                  </a:moveTo>
                  <a:lnTo>
                    <a:pt x="0" y="0"/>
                  </a:lnTo>
                  <a:lnTo>
                    <a:pt x="0" y="1148"/>
                  </a:lnTo>
                  <a:close/>
                </a:path>
              </a:pathLst>
            </a:custGeom>
            <a:solidFill>
              <a:srgbClr val="FFFFFF"/>
            </a:solidFill>
            <a:ln w="9525">
              <a:noFill/>
              <a:round/>
              <a:headEnd/>
              <a:tailEnd/>
            </a:ln>
          </p:spPr>
          <p:txBody>
            <a:bodyPr/>
            <a:lstStyle/>
            <a:p>
              <a:endParaRPr lang="en-US"/>
            </a:p>
          </p:txBody>
        </p:sp>
        <p:sp>
          <p:nvSpPr>
            <p:cNvPr id="908374" name="Line 86"/>
            <p:cNvSpPr>
              <a:spLocks noChangeShapeType="1"/>
            </p:cNvSpPr>
            <p:nvPr/>
          </p:nvSpPr>
          <p:spPr bwMode="auto">
            <a:xfrm>
              <a:off x="3776663" y="4213225"/>
              <a:ext cx="1587" cy="1822450"/>
            </a:xfrm>
            <a:prstGeom prst="line">
              <a:avLst/>
            </a:prstGeom>
            <a:noFill/>
            <a:ln w="14288">
              <a:solidFill>
                <a:schemeClr val="bg2"/>
              </a:solidFill>
              <a:round/>
              <a:headEnd/>
              <a:tailEnd/>
            </a:ln>
          </p:spPr>
          <p:txBody>
            <a:bodyPr/>
            <a:lstStyle/>
            <a:p>
              <a:endParaRPr lang="en-US"/>
            </a:p>
          </p:txBody>
        </p:sp>
        <p:sp>
          <p:nvSpPr>
            <p:cNvPr id="908375" name="Line 87"/>
            <p:cNvSpPr>
              <a:spLocks noChangeShapeType="1"/>
            </p:cNvSpPr>
            <p:nvPr/>
          </p:nvSpPr>
          <p:spPr bwMode="auto">
            <a:xfrm>
              <a:off x="3776663" y="4213225"/>
              <a:ext cx="1587" cy="1588"/>
            </a:xfrm>
            <a:prstGeom prst="line">
              <a:avLst/>
            </a:prstGeom>
            <a:noFill/>
            <a:ln w="14288">
              <a:solidFill>
                <a:srgbClr val="000000"/>
              </a:solidFill>
              <a:round/>
              <a:headEnd/>
              <a:tailEnd/>
            </a:ln>
          </p:spPr>
          <p:txBody>
            <a:bodyPr/>
            <a:lstStyle/>
            <a:p>
              <a:endParaRPr lang="en-US"/>
            </a:p>
          </p:txBody>
        </p:sp>
        <p:sp>
          <p:nvSpPr>
            <p:cNvPr id="908376" name="Freeform 88"/>
            <p:cNvSpPr>
              <a:spLocks/>
            </p:cNvSpPr>
            <p:nvPr/>
          </p:nvSpPr>
          <p:spPr bwMode="auto">
            <a:xfrm>
              <a:off x="3781425" y="4203700"/>
              <a:ext cx="2044700" cy="1822450"/>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7" name="Freeform 89"/>
            <p:cNvSpPr>
              <a:spLocks/>
            </p:cNvSpPr>
            <p:nvPr/>
          </p:nvSpPr>
          <p:spPr bwMode="auto">
            <a:xfrm rot="16200000" flipV="1">
              <a:off x="3881438" y="4122737"/>
              <a:ext cx="1816100" cy="2003425"/>
            </a:xfrm>
            <a:custGeom>
              <a:avLst/>
              <a:gdLst/>
              <a:ahLst/>
              <a:cxnLst>
                <a:cxn ang="0">
                  <a:pos x="9" y="1038"/>
                </a:cxn>
                <a:cxn ang="0">
                  <a:pos x="37" y="946"/>
                </a:cxn>
                <a:cxn ang="0">
                  <a:pos x="64" y="891"/>
                </a:cxn>
                <a:cxn ang="0">
                  <a:pos x="91" y="845"/>
                </a:cxn>
                <a:cxn ang="0">
                  <a:pos x="119" y="808"/>
                </a:cxn>
                <a:cxn ang="0">
                  <a:pos x="146" y="771"/>
                </a:cxn>
                <a:cxn ang="0">
                  <a:pos x="164" y="735"/>
                </a:cxn>
                <a:cxn ang="0">
                  <a:pos x="192" y="707"/>
                </a:cxn>
                <a:cxn ang="0">
                  <a:pos x="219" y="670"/>
                </a:cxn>
                <a:cxn ang="0">
                  <a:pos x="247" y="652"/>
                </a:cxn>
                <a:cxn ang="0">
                  <a:pos x="274" y="624"/>
                </a:cxn>
                <a:cxn ang="0">
                  <a:pos x="292" y="597"/>
                </a:cxn>
                <a:cxn ang="0">
                  <a:pos x="320" y="579"/>
                </a:cxn>
                <a:cxn ang="0">
                  <a:pos x="347" y="551"/>
                </a:cxn>
                <a:cxn ang="0">
                  <a:pos x="374" y="533"/>
                </a:cxn>
                <a:cxn ang="0">
                  <a:pos x="402" y="505"/>
                </a:cxn>
                <a:cxn ang="0">
                  <a:pos x="429" y="487"/>
                </a:cxn>
                <a:cxn ang="0">
                  <a:pos x="448" y="468"/>
                </a:cxn>
                <a:cxn ang="0">
                  <a:pos x="475" y="450"/>
                </a:cxn>
                <a:cxn ang="0">
                  <a:pos x="502" y="432"/>
                </a:cxn>
                <a:cxn ang="0">
                  <a:pos x="530" y="413"/>
                </a:cxn>
                <a:cxn ang="0">
                  <a:pos x="557" y="395"/>
                </a:cxn>
                <a:cxn ang="0">
                  <a:pos x="575" y="377"/>
                </a:cxn>
                <a:cxn ang="0">
                  <a:pos x="603" y="358"/>
                </a:cxn>
                <a:cxn ang="0">
                  <a:pos x="630" y="349"/>
                </a:cxn>
                <a:cxn ang="0">
                  <a:pos x="658" y="331"/>
                </a:cxn>
                <a:cxn ang="0">
                  <a:pos x="685" y="312"/>
                </a:cxn>
                <a:cxn ang="0">
                  <a:pos x="712" y="294"/>
                </a:cxn>
                <a:cxn ang="0">
                  <a:pos x="731" y="285"/>
                </a:cxn>
                <a:cxn ang="0">
                  <a:pos x="758" y="266"/>
                </a:cxn>
                <a:cxn ang="0">
                  <a:pos x="785" y="248"/>
                </a:cxn>
                <a:cxn ang="0">
                  <a:pos x="813" y="239"/>
                </a:cxn>
                <a:cxn ang="0">
                  <a:pos x="840" y="221"/>
                </a:cxn>
                <a:cxn ang="0">
                  <a:pos x="858" y="211"/>
                </a:cxn>
                <a:cxn ang="0">
                  <a:pos x="886" y="193"/>
                </a:cxn>
                <a:cxn ang="0">
                  <a:pos x="913" y="184"/>
                </a:cxn>
                <a:cxn ang="0">
                  <a:pos x="941" y="165"/>
                </a:cxn>
                <a:cxn ang="0">
                  <a:pos x="968" y="156"/>
                </a:cxn>
                <a:cxn ang="0">
                  <a:pos x="995" y="138"/>
                </a:cxn>
                <a:cxn ang="0">
                  <a:pos x="1014" y="129"/>
                </a:cxn>
                <a:cxn ang="0">
                  <a:pos x="1041" y="120"/>
                </a:cxn>
                <a:cxn ang="0">
                  <a:pos x="1068" y="101"/>
                </a:cxn>
                <a:cxn ang="0">
                  <a:pos x="1096" y="92"/>
                </a:cxn>
                <a:cxn ang="0">
                  <a:pos x="1123" y="74"/>
                </a:cxn>
                <a:cxn ang="0">
                  <a:pos x="1141" y="64"/>
                </a:cxn>
                <a:cxn ang="0">
                  <a:pos x="1169" y="55"/>
                </a:cxn>
                <a:cxn ang="0">
                  <a:pos x="1196" y="37"/>
                </a:cxn>
                <a:cxn ang="0">
                  <a:pos x="1224" y="28"/>
                </a:cxn>
                <a:cxn ang="0">
                  <a:pos x="1251" y="19"/>
                </a:cxn>
                <a:cxn ang="0">
                  <a:pos x="1278" y="9"/>
                </a:cxn>
              </a:cxnLst>
              <a:rect l="0" t="0" r="r" b="b"/>
              <a:pathLst>
                <a:path w="1288" h="1148">
                  <a:moveTo>
                    <a:pt x="0" y="1148"/>
                  </a:moveTo>
                  <a:lnTo>
                    <a:pt x="9" y="1038"/>
                  </a:lnTo>
                  <a:lnTo>
                    <a:pt x="28" y="982"/>
                  </a:lnTo>
                  <a:lnTo>
                    <a:pt x="37" y="946"/>
                  </a:lnTo>
                  <a:lnTo>
                    <a:pt x="55" y="918"/>
                  </a:lnTo>
                  <a:lnTo>
                    <a:pt x="64" y="891"/>
                  </a:lnTo>
                  <a:lnTo>
                    <a:pt x="73" y="863"/>
                  </a:lnTo>
                  <a:lnTo>
                    <a:pt x="91" y="845"/>
                  </a:lnTo>
                  <a:lnTo>
                    <a:pt x="101" y="826"/>
                  </a:lnTo>
                  <a:lnTo>
                    <a:pt x="119" y="808"/>
                  </a:lnTo>
                  <a:lnTo>
                    <a:pt x="128" y="781"/>
                  </a:lnTo>
                  <a:lnTo>
                    <a:pt x="146" y="771"/>
                  </a:lnTo>
                  <a:lnTo>
                    <a:pt x="155" y="753"/>
                  </a:lnTo>
                  <a:lnTo>
                    <a:pt x="164" y="735"/>
                  </a:lnTo>
                  <a:lnTo>
                    <a:pt x="183" y="716"/>
                  </a:lnTo>
                  <a:lnTo>
                    <a:pt x="192" y="707"/>
                  </a:lnTo>
                  <a:lnTo>
                    <a:pt x="210" y="689"/>
                  </a:lnTo>
                  <a:lnTo>
                    <a:pt x="219" y="670"/>
                  </a:lnTo>
                  <a:lnTo>
                    <a:pt x="228" y="661"/>
                  </a:lnTo>
                  <a:lnTo>
                    <a:pt x="247" y="652"/>
                  </a:lnTo>
                  <a:lnTo>
                    <a:pt x="256" y="634"/>
                  </a:lnTo>
                  <a:lnTo>
                    <a:pt x="274" y="624"/>
                  </a:lnTo>
                  <a:lnTo>
                    <a:pt x="283" y="606"/>
                  </a:lnTo>
                  <a:lnTo>
                    <a:pt x="292" y="597"/>
                  </a:lnTo>
                  <a:lnTo>
                    <a:pt x="311" y="588"/>
                  </a:lnTo>
                  <a:lnTo>
                    <a:pt x="320" y="579"/>
                  </a:lnTo>
                  <a:lnTo>
                    <a:pt x="338" y="560"/>
                  </a:lnTo>
                  <a:lnTo>
                    <a:pt x="347" y="551"/>
                  </a:lnTo>
                  <a:lnTo>
                    <a:pt x="356" y="542"/>
                  </a:lnTo>
                  <a:lnTo>
                    <a:pt x="374" y="533"/>
                  </a:lnTo>
                  <a:lnTo>
                    <a:pt x="384" y="523"/>
                  </a:lnTo>
                  <a:lnTo>
                    <a:pt x="402" y="505"/>
                  </a:lnTo>
                  <a:lnTo>
                    <a:pt x="411" y="496"/>
                  </a:lnTo>
                  <a:lnTo>
                    <a:pt x="429" y="487"/>
                  </a:lnTo>
                  <a:lnTo>
                    <a:pt x="438" y="478"/>
                  </a:lnTo>
                  <a:lnTo>
                    <a:pt x="448" y="468"/>
                  </a:lnTo>
                  <a:lnTo>
                    <a:pt x="466" y="459"/>
                  </a:lnTo>
                  <a:lnTo>
                    <a:pt x="475" y="450"/>
                  </a:lnTo>
                  <a:lnTo>
                    <a:pt x="493" y="441"/>
                  </a:lnTo>
                  <a:lnTo>
                    <a:pt x="502" y="432"/>
                  </a:lnTo>
                  <a:lnTo>
                    <a:pt x="511" y="422"/>
                  </a:lnTo>
                  <a:lnTo>
                    <a:pt x="530" y="413"/>
                  </a:lnTo>
                  <a:lnTo>
                    <a:pt x="539" y="404"/>
                  </a:lnTo>
                  <a:lnTo>
                    <a:pt x="557" y="395"/>
                  </a:lnTo>
                  <a:lnTo>
                    <a:pt x="566" y="386"/>
                  </a:lnTo>
                  <a:lnTo>
                    <a:pt x="575" y="377"/>
                  </a:lnTo>
                  <a:lnTo>
                    <a:pt x="594" y="367"/>
                  </a:lnTo>
                  <a:lnTo>
                    <a:pt x="603" y="358"/>
                  </a:lnTo>
                  <a:lnTo>
                    <a:pt x="621" y="349"/>
                  </a:lnTo>
                  <a:lnTo>
                    <a:pt x="630" y="349"/>
                  </a:lnTo>
                  <a:lnTo>
                    <a:pt x="648" y="340"/>
                  </a:lnTo>
                  <a:lnTo>
                    <a:pt x="658" y="331"/>
                  </a:lnTo>
                  <a:lnTo>
                    <a:pt x="667" y="321"/>
                  </a:lnTo>
                  <a:lnTo>
                    <a:pt x="685" y="312"/>
                  </a:lnTo>
                  <a:lnTo>
                    <a:pt x="694" y="303"/>
                  </a:lnTo>
                  <a:lnTo>
                    <a:pt x="712" y="294"/>
                  </a:lnTo>
                  <a:lnTo>
                    <a:pt x="721" y="285"/>
                  </a:lnTo>
                  <a:lnTo>
                    <a:pt x="731" y="285"/>
                  </a:lnTo>
                  <a:lnTo>
                    <a:pt x="749" y="276"/>
                  </a:lnTo>
                  <a:lnTo>
                    <a:pt x="758" y="266"/>
                  </a:lnTo>
                  <a:lnTo>
                    <a:pt x="776" y="257"/>
                  </a:lnTo>
                  <a:lnTo>
                    <a:pt x="785" y="248"/>
                  </a:lnTo>
                  <a:lnTo>
                    <a:pt x="794" y="248"/>
                  </a:lnTo>
                  <a:lnTo>
                    <a:pt x="813" y="239"/>
                  </a:lnTo>
                  <a:lnTo>
                    <a:pt x="822" y="230"/>
                  </a:lnTo>
                  <a:lnTo>
                    <a:pt x="840" y="221"/>
                  </a:lnTo>
                  <a:lnTo>
                    <a:pt x="849" y="211"/>
                  </a:lnTo>
                  <a:lnTo>
                    <a:pt x="858" y="211"/>
                  </a:lnTo>
                  <a:lnTo>
                    <a:pt x="877" y="202"/>
                  </a:lnTo>
                  <a:lnTo>
                    <a:pt x="886" y="193"/>
                  </a:lnTo>
                  <a:lnTo>
                    <a:pt x="904" y="184"/>
                  </a:lnTo>
                  <a:lnTo>
                    <a:pt x="913" y="184"/>
                  </a:lnTo>
                  <a:lnTo>
                    <a:pt x="931" y="175"/>
                  </a:lnTo>
                  <a:lnTo>
                    <a:pt x="941" y="165"/>
                  </a:lnTo>
                  <a:lnTo>
                    <a:pt x="950" y="156"/>
                  </a:lnTo>
                  <a:lnTo>
                    <a:pt x="968" y="156"/>
                  </a:lnTo>
                  <a:lnTo>
                    <a:pt x="977" y="147"/>
                  </a:lnTo>
                  <a:lnTo>
                    <a:pt x="995" y="138"/>
                  </a:lnTo>
                  <a:lnTo>
                    <a:pt x="1004" y="138"/>
                  </a:lnTo>
                  <a:lnTo>
                    <a:pt x="1014" y="129"/>
                  </a:lnTo>
                  <a:lnTo>
                    <a:pt x="1032" y="120"/>
                  </a:lnTo>
                  <a:lnTo>
                    <a:pt x="1041" y="120"/>
                  </a:lnTo>
                  <a:lnTo>
                    <a:pt x="1059" y="110"/>
                  </a:lnTo>
                  <a:lnTo>
                    <a:pt x="1068" y="101"/>
                  </a:lnTo>
                  <a:lnTo>
                    <a:pt x="1078" y="92"/>
                  </a:lnTo>
                  <a:lnTo>
                    <a:pt x="1096" y="92"/>
                  </a:lnTo>
                  <a:lnTo>
                    <a:pt x="1105" y="83"/>
                  </a:lnTo>
                  <a:lnTo>
                    <a:pt x="1123" y="74"/>
                  </a:lnTo>
                  <a:lnTo>
                    <a:pt x="1132" y="74"/>
                  </a:lnTo>
                  <a:lnTo>
                    <a:pt x="1141" y="64"/>
                  </a:lnTo>
                  <a:lnTo>
                    <a:pt x="1160" y="55"/>
                  </a:lnTo>
                  <a:lnTo>
                    <a:pt x="1169" y="55"/>
                  </a:lnTo>
                  <a:lnTo>
                    <a:pt x="1187" y="46"/>
                  </a:lnTo>
                  <a:lnTo>
                    <a:pt x="1196" y="37"/>
                  </a:lnTo>
                  <a:lnTo>
                    <a:pt x="1214" y="37"/>
                  </a:lnTo>
                  <a:lnTo>
                    <a:pt x="1224" y="28"/>
                  </a:lnTo>
                  <a:lnTo>
                    <a:pt x="1233" y="28"/>
                  </a:lnTo>
                  <a:lnTo>
                    <a:pt x="1251" y="19"/>
                  </a:lnTo>
                  <a:lnTo>
                    <a:pt x="1260" y="9"/>
                  </a:lnTo>
                  <a:lnTo>
                    <a:pt x="1278" y="9"/>
                  </a:lnTo>
                  <a:lnTo>
                    <a:pt x="1288" y="0"/>
                  </a:lnTo>
                </a:path>
              </a:pathLst>
            </a:custGeom>
            <a:noFill/>
            <a:ln w="14288">
              <a:solidFill>
                <a:srgbClr val="0000FF"/>
              </a:solidFill>
              <a:prstDash val="solid"/>
              <a:round/>
              <a:headEnd/>
              <a:tailEnd/>
            </a:ln>
          </p:spPr>
          <p:txBody>
            <a:bodyPr/>
            <a:lstStyle/>
            <a:p>
              <a:endParaRPr lang="en-US"/>
            </a:p>
          </p:txBody>
        </p:sp>
        <p:sp>
          <p:nvSpPr>
            <p:cNvPr id="908378" name="Line 90"/>
            <p:cNvSpPr>
              <a:spLocks noChangeShapeType="1"/>
            </p:cNvSpPr>
            <p:nvPr/>
          </p:nvSpPr>
          <p:spPr bwMode="auto">
            <a:xfrm flipV="1">
              <a:off x="3810000" y="4216400"/>
              <a:ext cx="1984375" cy="1803400"/>
            </a:xfrm>
            <a:prstGeom prst="line">
              <a:avLst/>
            </a:prstGeom>
            <a:noFill/>
            <a:ln w="19050">
              <a:solidFill>
                <a:srgbClr val="0066FF"/>
              </a:solidFill>
              <a:prstDash val="sysDot"/>
              <a:round/>
              <a:headEnd type="none" w="sm" len="sm"/>
              <a:tailEnd type="none" w="sm" len="sm"/>
            </a:ln>
            <a:effectLst/>
          </p:spPr>
          <p:txBody>
            <a:bodyPr wrap="none" anchor="ctr"/>
            <a:lstStyle/>
            <a:p>
              <a:endParaRPr lang="en-US"/>
            </a:p>
          </p:txBody>
        </p:sp>
        <p:sp>
          <p:nvSpPr>
            <p:cNvPr id="908379" name="Rectangle 91"/>
            <p:cNvSpPr>
              <a:spLocks noChangeArrowheads="1"/>
            </p:cNvSpPr>
            <p:nvPr/>
          </p:nvSpPr>
          <p:spPr bwMode="auto">
            <a:xfrm>
              <a:off x="4419600" y="5029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g=1</a:t>
              </a:r>
            </a:p>
          </p:txBody>
        </p:sp>
        <p:sp>
          <p:nvSpPr>
            <p:cNvPr id="908380" name="Rectangle 92"/>
            <p:cNvSpPr>
              <a:spLocks noChangeArrowheads="1"/>
            </p:cNvSpPr>
            <p:nvPr/>
          </p:nvSpPr>
          <p:spPr bwMode="auto">
            <a:xfrm>
              <a:off x="3962400" y="44196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g&lt;1</a:t>
              </a:r>
            </a:p>
          </p:txBody>
        </p:sp>
        <p:sp>
          <p:nvSpPr>
            <p:cNvPr id="908381" name="Rectangle 93"/>
            <p:cNvSpPr>
              <a:spLocks noChangeArrowheads="1"/>
            </p:cNvSpPr>
            <p:nvPr/>
          </p:nvSpPr>
          <p:spPr bwMode="auto">
            <a:xfrm>
              <a:off x="5029200" y="5410200"/>
              <a:ext cx="555625" cy="396875"/>
            </a:xfrm>
            <a:prstGeom prst="rect">
              <a:avLst/>
            </a:prstGeom>
            <a:noFill/>
            <a:ln w="12700">
              <a:noFill/>
              <a:miter lim="800000"/>
              <a:headEnd type="none" w="sm" len="sm"/>
              <a:tailEnd type="none" w="sm" len="sm"/>
            </a:ln>
            <a:effectLst/>
          </p:spPr>
          <p:txBody>
            <a:bodyPr wrap="none">
              <a:spAutoFit/>
            </a:bodyPr>
            <a:lstStyle/>
            <a:p>
              <a:r>
                <a:rPr lang="en-US" altLang="en-US" sz="2000" b="1">
                  <a:solidFill>
                    <a:schemeClr val="bg2"/>
                  </a:solidFill>
                  <a:latin typeface="Symbol" pitchFamily="18" charset="2"/>
                </a:rPr>
                <a:t>g&gt;1</a:t>
              </a: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altLang="en-US" dirty="0"/>
              <a:t>Square Root Transfer: </a:t>
            </a:r>
            <a:r>
              <a:rPr lang="en-US" altLang="en-US" dirty="0">
                <a:latin typeface="Symbol" pitchFamily="18" charset="2"/>
              </a:rPr>
              <a:t>g</a:t>
            </a:r>
            <a:r>
              <a:rPr lang="en-US" altLang="en-US" dirty="0"/>
              <a:t>=.5</a:t>
            </a:r>
          </a:p>
        </p:txBody>
      </p:sp>
      <p:grpSp>
        <p:nvGrpSpPr>
          <p:cNvPr id="10" name="Group 9"/>
          <p:cNvGrpSpPr/>
          <p:nvPr/>
        </p:nvGrpSpPr>
        <p:grpSpPr>
          <a:xfrm>
            <a:off x="381000" y="1219200"/>
            <a:ext cx="8483600" cy="5029200"/>
            <a:chOff x="381000" y="1219200"/>
            <a:chExt cx="8483600" cy="5029200"/>
          </a:xfrm>
        </p:grpSpPr>
        <p:pic>
          <p:nvPicPr>
            <p:cNvPr id="909316" name="Picture 4" descr="u2256"/>
            <p:cNvPicPr>
              <a:picLocks noChangeAspect="1" noChangeArrowheads="1"/>
            </p:cNvPicPr>
            <p:nvPr/>
          </p:nvPicPr>
          <p:blipFill>
            <a:blip r:embed="rId2" cstate="print"/>
            <a:srcRect/>
            <a:stretch>
              <a:fillRect/>
            </a:stretch>
          </p:blipFill>
          <p:spPr bwMode="auto">
            <a:xfrm>
              <a:off x="381000" y="1219200"/>
              <a:ext cx="2743200" cy="2743200"/>
            </a:xfrm>
            <a:prstGeom prst="rect">
              <a:avLst/>
            </a:prstGeom>
            <a:noFill/>
            <a:ln w="28575">
              <a:solidFill>
                <a:schemeClr val="folHlink"/>
              </a:solidFill>
              <a:miter lim="800000"/>
              <a:headEnd/>
              <a:tailEnd/>
            </a:ln>
          </p:spPr>
        </p:pic>
        <p:pic>
          <p:nvPicPr>
            <p:cNvPr id="909317" name="Picture 5" descr="u2256hist"/>
            <p:cNvPicPr>
              <a:picLocks noChangeAspect="1" noChangeArrowheads="1"/>
            </p:cNvPicPr>
            <p:nvPr/>
          </p:nvPicPr>
          <p:blipFill>
            <a:blip r:embed="rId3" cstate="print"/>
            <a:srcRect/>
            <a:stretch>
              <a:fillRect/>
            </a:stretch>
          </p:blipFill>
          <p:spPr bwMode="auto">
            <a:xfrm>
              <a:off x="381000" y="4114800"/>
              <a:ext cx="2844800" cy="2133600"/>
            </a:xfrm>
            <a:prstGeom prst="rect">
              <a:avLst/>
            </a:prstGeom>
            <a:noFill/>
          </p:spPr>
        </p:pic>
        <p:pic>
          <p:nvPicPr>
            <p:cNvPr id="909318" name="Picture 6" descr="u2256b"/>
            <p:cNvPicPr>
              <a:picLocks noChangeAspect="1" noChangeArrowheads="1"/>
            </p:cNvPicPr>
            <p:nvPr/>
          </p:nvPicPr>
          <p:blipFill>
            <a:blip r:embed="rId4" cstate="print"/>
            <a:srcRect/>
            <a:stretch>
              <a:fillRect/>
            </a:stretch>
          </p:blipFill>
          <p:spPr bwMode="auto">
            <a:xfrm>
              <a:off x="6096000" y="1219200"/>
              <a:ext cx="2743200" cy="2743200"/>
            </a:xfrm>
            <a:prstGeom prst="rect">
              <a:avLst/>
            </a:prstGeom>
            <a:noFill/>
            <a:ln w="28575">
              <a:solidFill>
                <a:schemeClr val="folHlink"/>
              </a:solidFill>
              <a:miter lim="800000"/>
              <a:headEnd/>
              <a:tailEnd/>
            </a:ln>
          </p:spPr>
        </p:pic>
        <p:pic>
          <p:nvPicPr>
            <p:cNvPr id="909319" name="Picture 7" descr="u2256bhist"/>
            <p:cNvPicPr>
              <a:picLocks noChangeAspect="1" noChangeArrowheads="1"/>
            </p:cNvPicPr>
            <p:nvPr/>
          </p:nvPicPr>
          <p:blipFill>
            <a:blip r:embed="rId5" cstate="print"/>
            <a:srcRect/>
            <a:stretch>
              <a:fillRect/>
            </a:stretch>
          </p:blipFill>
          <p:spPr bwMode="auto">
            <a:xfrm>
              <a:off x="6019800" y="4114800"/>
              <a:ext cx="2844800" cy="2133600"/>
            </a:xfrm>
            <a:prstGeom prst="rect">
              <a:avLst/>
            </a:prstGeom>
            <a:noFill/>
          </p:spPr>
        </p:pic>
        <p:pic>
          <p:nvPicPr>
            <p:cNvPr id="909320" name="Picture 8" descr="sqrthist"/>
            <p:cNvPicPr>
              <a:picLocks noChangeAspect="1" noChangeArrowheads="1"/>
            </p:cNvPicPr>
            <p:nvPr/>
          </p:nvPicPr>
          <p:blipFill>
            <a:blip r:embed="rId6" cstate="print"/>
            <a:srcRect/>
            <a:stretch>
              <a:fillRect/>
            </a:stretch>
          </p:blipFill>
          <p:spPr bwMode="auto">
            <a:xfrm>
              <a:off x="3276600" y="2667000"/>
              <a:ext cx="2667000" cy="2259013"/>
            </a:xfrm>
            <a:prstGeom prst="rect">
              <a:avLst/>
            </a:prstGeom>
            <a:noFill/>
          </p:spPr>
        </p:pic>
      </p:grpSp>
      <p:sp>
        <p:nvSpPr>
          <p:cNvPr id="909321" name="Line 9"/>
          <p:cNvSpPr>
            <a:spLocks noChangeShapeType="1"/>
          </p:cNvSpPr>
          <p:nvPr/>
        </p:nvSpPr>
        <p:spPr bwMode="auto">
          <a:xfrm flipH="1" flipV="1">
            <a:off x="4572000" y="3409950"/>
            <a:ext cx="0" cy="1295400"/>
          </a:xfrm>
          <a:prstGeom prst="line">
            <a:avLst/>
          </a:prstGeom>
          <a:noFill/>
          <a:ln w="38100">
            <a:solidFill>
              <a:schemeClr val="folHlink"/>
            </a:solidFill>
            <a:round/>
            <a:headEnd/>
            <a:tailEnd/>
          </a:ln>
          <a:effectLst/>
        </p:spPr>
        <p:txBody>
          <a:bodyPr wrap="none" anchor="ctr"/>
          <a:lstStyle/>
          <a:p>
            <a:endParaRPr lang="en-US"/>
          </a:p>
        </p:txBody>
      </p:sp>
      <p:sp>
        <p:nvSpPr>
          <p:cNvPr id="909322" name="Line 10"/>
          <p:cNvSpPr>
            <a:spLocks noChangeShapeType="1"/>
          </p:cNvSpPr>
          <p:nvPr/>
        </p:nvSpPr>
        <p:spPr bwMode="auto">
          <a:xfrm flipH="1">
            <a:off x="3543300" y="3409950"/>
            <a:ext cx="10287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7991475" y="285750"/>
            <a:ext cx="1076325" cy="609600"/>
          </a:xfrm>
        </p:spPr>
        <p:txBody>
          <a:bodyPr/>
          <a:lstStyle/>
          <a:p>
            <a:r>
              <a:rPr lang="en-US" altLang="en-US">
                <a:latin typeface="Symbol" pitchFamily="18" charset="2"/>
              </a:rPr>
              <a:t>g</a:t>
            </a:r>
            <a:r>
              <a:rPr lang="en-US" altLang="en-US"/>
              <a:t>=3.0</a:t>
            </a:r>
          </a:p>
        </p:txBody>
      </p:sp>
      <p:grpSp>
        <p:nvGrpSpPr>
          <p:cNvPr id="10" name="Group 9"/>
          <p:cNvGrpSpPr/>
          <p:nvPr/>
        </p:nvGrpSpPr>
        <p:grpSpPr>
          <a:xfrm>
            <a:off x="304800" y="1125537"/>
            <a:ext cx="8485169" cy="5410200"/>
            <a:chOff x="304800" y="1125537"/>
            <a:chExt cx="8485169" cy="5410200"/>
          </a:xfrm>
        </p:grpSpPr>
        <p:pic>
          <p:nvPicPr>
            <p:cNvPr id="910340" name="Picture 4" descr="5_2_09"/>
            <p:cNvPicPr>
              <a:picLocks noChangeAspect="1" noChangeArrowheads="1"/>
            </p:cNvPicPr>
            <p:nvPr/>
          </p:nvPicPr>
          <p:blipFill>
            <a:blip r:embed="rId2" cstate="print"/>
            <a:srcRect/>
            <a:stretch>
              <a:fillRect/>
            </a:stretch>
          </p:blipFill>
          <p:spPr bwMode="auto">
            <a:xfrm>
              <a:off x="304800" y="1219200"/>
              <a:ext cx="2895600" cy="2895600"/>
            </a:xfrm>
            <a:prstGeom prst="rect">
              <a:avLst/>
            </a:prstGeom>
            <a:noFill/>
            <a:ln w="28575">
              <a:solidFill>
                <a:schemeClr val="folHlink"/>
              </a:solidFill>
              <a:miter lim="800000"/>
              <a:headEnd/>
              <a:tailEnd/>
            </a:ln>
          </p:spPr>
        </p:pic>
        <p:pic>
          <p:nvPicPr>
            <p:cNvPr id="910341" name="Picture 5" descr="aerialhst"/>
            <p:cNvPicPr>
              <a:picLocks noChangeAspect="1" noChangeArrowheads="1"/>
            </p:cNvPicPr>
            <p:nvPr/>
          </p:nvPicPr>
          <p:blipFill>
            <a:blip r:embed="rId3" cstate="print"/>
            <a:srcRect/>
            <a:stretch>
              <a:fillRect/>
            </a:stretch>
          </p:blipFill>
          <p:spPr bwMode="auto">
            <a:xfrm>
              <a:off x="381000" y="4419600"/>
              <a:ext cx="2743200" cy="2116137"/>
            </a:xfrm>
            <a:prstGeom prst="rect">
              <a:avLst/>
            </a:prstGeom>
            <a:noFill/>
          </p:spPr>
        </p:pic>
        <p:pic>
          <p:nvPicPr>
            <p:cNvPr id="910342" name="Picture 6" descr="aerial3"/>
            <p:cNvPicPr>
              <a:picLocks noChangeAspect="1" noChangeArrowheads="1"/>
            </p:cNvPicPr>
            <p:nvPr/>
          </p:nvPicPr>
          <p:blipFill>
            <a:blip r:embed="rId4" cstate="print"/>
            <a:srcRect/>
            <a:stretch>
              <a:fillRect/>
            </a:stretch>
          </p:blipFill>
          <p:spPr bwMode="auto">
            <a:xfrm>
              <a:off x="5867400" y="1125537"/>
              <a:ext cx="2895600" cy="2895600"/>
            </a:xfrm>
            <a:prstGeom prst="rect">
              <a:avLst/>
            </a:prstGeom>
            <a:noFill/>
            <a:ln w="28575">
              <a:solidFill>
                <a:schemeClr val="folHlink"/>
              </a:solidFill>
              <a:miter lim="800000"/>
              <a:headEnd/>
              <a:tailEnd/>
            </a:ln>
          </p:spPr>
        </p:pic>
        <p:pic>
          <p:nvPicPr>
            <p:cNvPr id="910343" name="Picture 7" descr="aerial3"/>
            <p:cNvPicPr>
              <a:picLocks noChangeAspect="1" noChangeArrowheads="1"/>
            </p:cNvPicPr>
            <p:nvPr/>
          </p:nvPicPr>
          <p:blipFill>
            <a:blip r:embed="rId5" cstate="print"/>
            <a:srcRect/>
            <a:stretch>
              <a:fillRect/>
            </a:stretch>
          </p:blipFill>
          <p:spPr bwMode="auto">
            <a:xfrm>
              <a:off x="5867400" y="4343400"/>
              <a:ext cx="2922569" cy="2192337"/>
            </a:xfrm>
            <a:prstGeom prst="rect">
              <a:avLst/>
            </a:prstGeom>
            <a:noFill/>
          </p:spPr>
        </p:pic>
        <p:pic>
          <p:nvPicPr>
            <p:cNvPr id="910344" name="Picture 8" descr="square3"/>
            <p:cNvPicPr>
              <a:picLocks noChangeAspect="1" noChangeArrowheads="1"/>
            </p:cNvPicPr>
            <p:nvPr/>
          </p:nvPicPr>
          <p:blipFill>
            <a:blip r:embed="rId6" cstate="print"/>
            <a:srcRect/>
            <a:stretch>
              <a:fillRect/>
            </a:stretch>
          </p:blipFill>
          <p:spPr bwMode="auto">
            <a:xfrm>
              <a:off x="3352800" y="3182937"/>
              <a:ext cx="2438400" cy="1893888"/>
            </a:xfrm>
            <a:prstGeom prst="rect">
              <a:avLst/>
            </a:prstGeom>
            <a:noFill/>
          </p:spPr>
        </p:pic>
      </p:grpSp>
      <p:sp>
        <p:nvSpPr>
          <p:cNvPr id="910345" name="Line 9"/>
          <p:cNvSpPr>
            <a:spLocks noChangeShapeType="1"/>
          </p:cNvSpPr>
          <p:nvPr/>
        </p:nvSpPr>
        <p:spPr bwMode="auto">
          <a:xfrm flipH="1" flipV="1">
            <a:off x="4705350" y="4714875"/>
            <a:ext cx="0" cy="228600"/>
          </a:xfrm>
          <a:prstGeom prst="line">
            <a:avLst/>
          </a:prstGeom>
          <a:noFill/>
          <a:ln w="38100">
            <a:solidFill>
              <a:schemeClr val="folHlink"/>
            </a:solidFill>
            <a:round/>
            <a:headEnd/>
            <a:tailEnd/>
          </a:ln>
          <a:effectLst/>
        </p:spPr>
        <p:txBody>
          <a:bodyPr wrap="none" anchor="ctr"/>
          <a:lstStyle/>
          <a:p>
            <a:endParaRPr lang="en-US"/>
          </a:p>
        </p:txBody>
      </p:sp>
      <p:sp>
        <p:nvSpPr>
          <p:cNvPr id="910346" name="Line 10"/>
          <p:cNvSpPr>
            <a:spLocks noChangeShapeType="1"/>
          </p:cNvSpPr>
          <p:nvPr/>
        </p:nvSpPr>
        <p:spPr bwMode="auto">
          <a:xfrm flipH="1">
            <a:off x="3743325" y="4727575"/>
            <a:ext cx="990600" cy="0"/>
          </a:xfrm>
          <a:prstGeom prst="line">
            <a:avLst/>
          </a:prstGeom>
          <a:noFill/>
          <a:ln w="38100">
            <a:solidFill>
              <a:schemeClr val="folHlink"/>
            </a:solidFill>
            <a:round/>
            <a:headEnd/>
            <a:tailEnd/>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7000875" y="285750"/>
            <a:ext cx="2219325" cy="609600"/>
          </a:xfrm>
        </p:spPr>
        <p:txBody>
          <a:bodyPr/>
          <a:lstStyle/>
          <a:p>
            <a:r>
              <a:rPr lang="en-US" altLang="en-US"/>
              <a:t>Examples</a:t>
            </a:r>
          </a:p>
        </p:txBody>
      </p:sp>
      <p:sp>
        <p:nvSpPr>
          <p:cNvPr id="891907" name="Rectangle 3"/>
          <p:cNvSpPr>
            <a:spLocks noGrp="1" noChangeArrowheads="1"/>
          </p:cNvSpPr>
          <p:nvPr>
            <p:ph type="body" idx="1"/>
          </p:nvPr>
        </p:nvSpPr>
        <p:spPr>
          <a:xfrm>
            <a:off x="609600" y="1524000"/>
            <a:ext cx="7848600" cy="2362200"/>
          </a:xfrm>
        </p:spPr>
        <p:txBody>
          <a:bodyPr/>
          <a:lstStyle/>
          <a:p>
            <a:r>
              <a:rPr lang="en-US" altLang="en-US"/>
              <a:t>Technique can be applied to color images</a:t>
            </a:r>
          </a:p>
          <a:p>
            <a:pPr lvl="1"/>
            <a:r>
              <a:rPr lang="en-US" altLang="en-US"/>
              <a:t>same curve to all color bands</a:t>
            </a:r>
          </a:p>
          <a:p>
            <a:pPr lvl="1"/>
            <a:r>
              <a:rPr lang="en-US" altLang="en-US"/>
              <a:t>different curves to separate color bands:</a:t>
            </a:r>
          </a:p>
        </p:txBody>
      </p:sp>
      <p:pic>
        <p:nvPicPr>
          <p:cNvPr id="891908" name="Picture 4"/>
          <p:cNvPicPr>
            <a:picLocks noChangeAspect="1" noChangeArrowheads="1"/>
          </p:cNvPicPr>
          <p:nvPr/>
        </p:nvPicPr>
        <p:blipFill>
          <a:blip r:embed="rId2" cstate="print"/>
          <a:srcRect/>
          <a:stretch>
            <a:fillRect/>
          </a:stretch>
        </p:blipFill>
        <p:spPr bwMode="auto">
          <a:xfrm>
            <a:off x="2667000" y="3048000"/>
            <a:ext cx="3810000" cy="28575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2590800" y="2971800"/>
            <a:ext cx="2971800" cy="914400"/>
          </a:xfrm>
          <a:prstGeom prst="rect">
            <a:avLst/>
          </a:prstGeom>
          <a:solidFill>
            <a:srgbClr val="D82204"/>
          </a:solidFill>
          <a:ln w="12700">
            <a:noFill/>
            <a:miter lim="800000"/>
            <a:headEnd type="none" w="sm" len="sm"/>
            <a:tailEnd type="none" w="sm" len="sm"/>
          </a:ln>
          <a:effectLst/>
        </p:spPr>
        <p:txBody>
          <a:bodyPr wrap="none" anchor="ctr"/>
          <a:lstStyle/>
          <a:p>
            <a:endParaRPr lang="en-US"/>
          </a:p>
        </p:txBody>
      </p:sp>
      <p:sp>
        <p:nvSpPr>
          <p:cNvPr id="911363" name="Rectangle 3"/>
          <p:cNvSpPr>
            <a:spLocks noGrp="1" noChangeArrowheads="1"/>
          </p:cNvSpPr>
          <p:nvPr>
            <p:ph type="title"/>
          </p:nvPr>
        </p:nvSpPr>
        <p:spPr>
          <a:xfrm>
            <a:off x="3500438" y="285750"/>
            <a:ext cx="5562600" cy="609600"/>
          </a:xfrm>
        </p:spPr>
        <p:txBody>
          <a:bodyPr/>
          <a:lstStyle/>
          <a:p>
            <a:r>
              <a:rPr lang="en-US" altLang="en-US"/>
              <a:t>Point Transforms:Thresholding</a:t>
            </a:r>
          </a:p>
        </p:txBody>
      </p:sp>
      <p:sp>
        <p:nvSpPr>
          <p:cNvPr id="911364" name="Rectangle 4"/>
          <p:cNvSpPr>
            <a:spLocks noGrp="1" noChangeArrowheads="1"/>
          </p:cNvSpPr>
          <p:nvPr>
            <p:ph type="body" idx="1"/>
          </p:nvPr>
        </p:nvSpPr>
        <p:spPr>
          <a:xfrm>
            <a:off x="609600" y="1524000"/>
            <a:ext cx="7848600" cy="990600"/>
          </a:xfrm>
        </p:spPr>
        <p:txBody>
          <a:bodyPr/>
          <a:lstStyle/>
          <a:p>
            <a:r>
              <a:rPr lang="en-US" altLang="en-US"/>
              <a:t>T is a point-to-point transformation</a:t>
            </a:r>
          </a:p>
          <a:p>
            <a:pPr lvl="1"/>
            <a:r>
              <a:rPr lang="en-US" altLang="en-US"/>
              <a:t>only information at I(x,y) used to generate I’(x,y)</a:t>
            </a:r>
          </a:p>
          <a:p>
            <a:r>
              <a:rPr lang="en-US" altLang="en-US"/>
              <a:t>Thresholding</a:t>
            </a:r>
          </a:p>
          <a:p>
            <a:pPr>
              <a:buFont typeface="Zapf Dingbats" charset="2"/>
              <a:buNone/>
            </a:pPr>
            <a:endParaRPr lang="en-US" altLang="en-US"/>
          </a:p>
        </p:txBody>
      </p:sp>
      <p:grpSp>
        <p:nvGrpSpPr>
          <p:cNvPr id="911365" name="Group 5"/>
          <p:cNvGrpSpPr>
            <a:grpSpLocks/>
          </p:cNvGrpSpPr>
          <p:nvPr/>
        </p:nvGrpSpPr>
        <p:grpSpPr bwMode="auto">
          <a:xfrm>
            <a:off x="2676525" y="3124200"/>
            <a:ext cx="2657475" cy="609600"/>
            <a:chOff x="1590" y="1968"/>
            <a:chExt cx="1674" cy="384"/>
          </a:xfrm>
        </p:grpSpPr>
        <p:grpSp>
          <p:nvGrpSpPr>
            <p:cNvPr id="911366" name="Group 6"/>
            <p:cNvGrpSpPr>
              <a:grpSpLocks/>
            </p:cNvGrpSpPr>
            <p:nvPr/>
          </p:nvGrpSpPr>
          <p:grpSpPr bwMode="auto">
            <a:xfrm>
              <a:off x="2190" y="1968"/>
              <a:ext cx="1074" cy="384"/>
              <a:chOff x="1950" y="1728"/>
              <a:chExt cx="1074" cy="384"/>
            </a:xfrm>
          </p:grpSpPr>
          <p:sp>
            <p:nvSpPr>
              <p:cNvPr id="911367" name="Text Box 7"/>
              <p:cNvSpPr txBox="1">
                <a:spLocks noChangeArrowheads="1"/>
              </p:cNvSpPr>
              <p:nvPr/>
            </p:nvSpPr>
            <p:spPr bwMode="auto">
              <a:xfrm>
                <a:off x="2055" y="1728"/>
                <a:ext cx="969" cy="366"/>
              </a:xfrm>
              <a:prstGeom prst="rect">
                <a:avLst/>
              </a:prstGeom>
              <a:noFill/>
              <a:ln w="12700">
                <a:noFill/>
                <a:miter lim="800000"/>
                <a:headEnd type="none" w="sm" len="sm"/>
                <a:tailEnd type="none" w="sm" len="sm"/>
              </a:ln>
              <a:effectLst/>
            </p:spPr>
            <p:txBody>
              <a:bodyPr wrap="none">
                <a:spAutoFit/>
              </a:bodyPr>
              <a:lstStyle/>
              <a:p>
                <a:r>
                  <a:rPr lang="en-US" altLang="en-US" sz="1600" b="1"/>
                  <a:t>I</a:t>
                </a:r>
                <a:r>
                  <a:rPr lang="en-US" altLang="en-US" sz="1600" b="1" baseline="-15000"/>
                  <a:t>max</a:t>
                </a:r>
                <a:r>
                  <a:rPr lang="en-US" altLang="en-US" sz="1600" b="1"/>
                  <a:t> if I(x,y) &gt; t</a:t>
                </a:r>
              </a:p>
              <a:p>
                <a:r>
                  <a:rPr lang="en-US" altLang="en-US" sz="1600" b="1"/>
                  <a:t>I</a:t>
                </a:r>
                <a:r>
                  <a:rPr lang="en-US" altLang="en-US" sz="1600" b="1" baseline="-15000"/>
                  <a:t>min</a:t>
                </a:r>
                <a:r>
                  <a:rPr lang="en-US" altLang="en-US" sz="1600" b="1"/>
                  <a:t> if I(x,y) ≤ t</a:t>
                </a:r>
                <a:endParaRPr lang="en-US" altLang="en-US" sz="1600"/>
              </a:p>
            </p:txBody>
          </p:sp>
          <p:sp>
            <p:nvSpPr>
              <p:cNvPr id="911368" name="AutoShape 8"/>
              <p:cNvSpPr>
                <a:spLocks/>
              </p:cNvSpPr>
              <p:nvPr/>
            </p:nvSpPr>
            <p:spPr bwMode="auto">
              <a:xfrm>
                <a:off x="1950" y="1728"/>
                <a:ext cx="144" cy="384"/>
              </a:xfrm>
              <a:prstGeom prst="leftBrace">
                <a:avLst>
                  <a:gd name="adj1" fmla="val 22222"/>
                  <a:gd name="adj2" fmla="val 50000"/>
                </a:avLst>
              </a:prstGeom>
              <a:noFill/>
              <a:ln w="19050">
                <a:solidFill>
                  <a:schemeClr val="tx1"/>
                </a:solidFill>
                <a:round/>
                <a:headEnd type="none" w="sm" len="sm"/>
                <a:tailEnd type="none" w="sm" len="sm"/>
              </a:ln>
              <a:effectLst/>
            </p:spPr>
            <p:txBody>
              <a:bodyPr wrap="none" anchor="ctr"/>
              <a:lstStyle/>
              <a:p>
                <a:endParaRPr lang="en-US"/>
              </a:p>
            </p:txBody>
          </p:sp>
        </p:grpSp>
        <p:sp>
          <p:nvSpPr>
            <p:cNvPr id="911369" name="Text Box 9"/>
            <p:cNvSpPr txBox="1">
              <a:spLocks noChangeArrowheads="1"/>
            </p:cNvSpPr>
            <p:nvPr/>
          </p:nvSpPr>
          <p:spPr bwMode="auto">
            <a:xfrm>
              <a:off x="1590" y="2052"/>
              <a:ext cx="599" cy="212"/>
            </a:xfrm>
            <a:prstGeom prst="rect">
              <a:avLst/>
            </a:prstGeom>
            <a:noFill/>
            <a:ln w="12700">
              <a:noFill/>
              <a:miter lim="800000"/>
              <a:headEnd type="none" w="sm" len="sm"/>
              <a:tailEnd type="none" w="sm" len="sm"/>
            </a:ln>
            <a:effectLst/>
          </p:spPr>
          <p:txBody>
            <a:bodyPr wrap="none">
              <a:spAutoFit/>
            </a:bodyPr>
            <a:lstStyle/>
            <a:p>
              <a:r>
                <a:rPr lang="en-US" altLang="en-US" sz="1600" b="1"/>
                <a:t> I’(x,y) =</a:t>
              </a:r>
            </a:p>
          </p:txBody>
        </p:sp>
      </p:grpSp>
      <p:pic>
        <p:nvPicPr>
          <p:cNvPr id="911370" name="Picture 10"/>
          <p:cNvPicPr>
            <a:picLocks noChangeAspect="1" noChangeArrowheads="1"/>
          </p:cNvPicPr>
          <p:nvPr/>
        </p:nvPicPr>
        <p:blipFill>
          <a:blip r:embed="rId2" cstate="print"/>
          <a:srcRect/>
          <a:stretch>
            <a:fillRect/>
          </a:stretch>
        </p:blipFill>
        <p:spPr bwMode="auto">
          <a:xfrm>
            <a:off x="304800" y="4267200"/>
            <a:ext cx="2743200" cy="2057400"/>
          </a:xfrm>
          <a:prstGeom prst="rect">
            <a:avLst/>
          </a:prstGeom>
          <a:noFill/>
          <a:ln w="28575">
            <a:solidFill>
              <a:schemeClr val="folHlink"/>
            </a:solidFill>
            <a:miter lim="800000"/>
            <a:headEnd/>
            <a:tailEnd/>
          </a:ln>
        </p:spPr>
      </p:pic>
      <p:pic>
        <p:nvPicPr>
          <p:cNvPr id="911371" name="Picture 11"/>
          <p:cNvPicPr>
            <a:picLocks noChangeAspect="1" noChangeArrowheads="1"/>
          </p:cNvPicPr>
          <p:nvPr/>
        </p:nvPicPr>
        <p:blipFill>
          <a:blip r:embed="rId3" cstate="print"/>
          <a:srcRect/>
          <a:stretch>
            <a:fillRect/>
          </a:stretch>
        </p:blipFill>
        <p:spPr bwMode="auto">
          <a:xfrm>
            <a:off x="3200400" y="4267200"/>
            <a:ext cx="2743200" cy="2057400"/>
          </a:xfrm>
          <a:prstGeom prst="rect">
            <a:avLst/>
          </a:prstGeom>
          <a:noFill/>
          <a:ln w="28575">
            <a:solidFill>
              <a:schemeClr val="folHlink"/>
            </a:solidFill>
            <a:miter lim="800000"/>
            <a:headEnd/>
            <a:tailEnd/>
          </a:ln>
        </p:spPr>
      </p:pic>
      <p:pic>
        <p:nvPicPr>
          <p:cNvPr id="911372" name="Picture 12"/>
          <p:cNvPicPr>
            <a:picLocks noChangeAspect="1" noChangeArrowheads="1"/>
          </p:cNvPicPr>
          <p:nvPr/>
        </p:nvPicPr>
        <p:blipFill>
          <a:blip r:embed="rId4" cstate="print"/>
          <a:srcRect/>
          <a:stretch>
            <a:fillRect/>
          </a:stretch>
        </p:blipFill>
        <p:spPr bwMode="auto">
          <a:xfrm>
            <a:off x="6096000" y="4267200"/>
            <a:ext cx="2743200" cy="2057400"/>
          </a:xfrm>
          <a:prstGeom prst="rect">
            <a:avLst/>
          </a:prstGeom>
          <a:noFill/>
          <a:ln w="28575">
            <a:solidFill>
              <a:schemeClr val="folHlink"/>
            </a:solidFill>
            <a:miter lim="800000"/>
            <a:headEnd/>
            <a:tailEnd/>
          </a:ln>
        </p:spPr>
      </p:pic>
      <p:sp>
        <p:nvSpPr>
          <p:cNvPr id="911373" name="Text Box 13"/>
          <p:cNvSpPr txBox="1">
            <a:spLocks noChangeArrowheads="1"/>
          </p:cNvSpPr>
          <p:nvPr/>
        </p:nvSpPr>
        <p:spPr bwMode="auto">
          <a:xfrm>
            <a:off x="7239000" y="6400800"/>
            <a:ext cx="596900" cy="336550"/>
          </a:xfrm>
          <a:prstGeom prst="rect">
            <a:avLst/>
          </a:prstGeom>
          <a:noFill/>
          <a:ln w="12700">
            <a:noFill/>
            <a:miter lim="800000"/>
            <a:headEnd type="none" w="sm" len="sm"/>
            <a:tailEnd type="none" w="sm" len="sm"/>
          </a:ln>
          <a:effectLst/>
        </p:spPr>
        <p:txBody>
          <a:bodyPr wrap="none">
            <a:spAutoFit/>
          </a:bodyPr>
          <a:lstStyle/>
          <a:p>
            <a:r>
              <a:rPr lang="en-US" altLang="en-US" sz="1600" b="1"/>
              <a:t>t=89</a:t>
            </a:r>
          </a:p>
        </p:txBody>
      </p:sp>
      <p:grpSp>
        <p:nvGrpSpPr>
          <p:cNvPr id="911374" name="Group 14"/>
          <p:cNvGrpSpPr>
            <a:grpSpLocks/>
          </p:cNvGrpSpPr>
          <p:nvPr/>
        </p:nvGrpSpPr>
        <p:grpSpPr bwMode="auto">
          <a:xfrm>
            <a:off x="6019800" y="2590800"/>
            <a:ext cx="2100263" cy="1490663"/>
            <a:chOff x="3792" y="1632"/>
            <a:chExt cx="1323" cy="939"/>
          </a:xfrm>
        </p:grpSpPr>
        <p:sp>
          <p:nvSpPr>
            <p:cNvPr id="911375" name="Rectangle 15"/>
            <p:cNvSpPr>
              <a:spLocks noChangeArrowheads="1"/>
            </p:cNvSpPr>
            <p:nvPr/>
          </p:nvSpPr>
          <p:spPr bwMode="auto">
            <a:xfrm>
              <a:off x="4102" y="1716"/>
              <a:ext cx="841" cy="671"/>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1376" name="Line 16"/>
            <p:cNvSpPr>
              <a:spLocks noChangeShapeType="1"/>
            </p:cNvSpPr>
            <p:nvPr/>
          </p:nvSpPr>
          <p:spPr bwMode="auto">
            <a:xfrm>
              <a:off x="4117" y="2359"/>
              <a:ext cx="488"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7" name="Line 17"/>
            <p:cNvSpPr>
              <a:spLocks noChangeShapeType="1"/>
            </p:cNvSpPr>
            <p:nvPr/>
          </p:nvSpPr>
          <p:spPr bwMode="auto">
            <a:xfrm flipV="1">
              <a:off x="4597" y="1745"/>
              <a:ext cx="0" cy="622"/>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8" name="Line 18"/>
            <p:cNvSpPr>
              <a:spLocks noChangeShapeType="1"/>
            </p:cNvSpPr>
            <p:nvPr/>
          </p:nvSpPr>
          <p:spPr bwMode="auto">
            <a:xfrm>
              <a:off x="4588" y="1737"/>
              <a:ext cx="341" cy="0"/>
            </a:xfrm>
            <a:prstGeom prst="line">
              <a:avLst/>
            </a:prstGeom>
            <a:noFill/>
            <a:ln w="28575">
              <a:solidFill>
                <a:srgbClr val="0066FF"/>
              </a:solidFill>
              <a:round/>
              <a:headEnd type="none" w="sm" len="sm"/>
              <a:tailEnd type="none" w="sm" len="sm"/>
            </a:ln>
            <a:effectLst/>
          </p:spPr>
          <p:txBody>
            <a:bodyPr wrap="none" anchor="ctr"/>
            <a:lstStyle/>
            <a:p>
              <a:endParaRPr lang="en-US"/>
            </a:p>
          </p:txBody>
        </p:sp>
        <p:sp>
          <p:nvSpPr>
            <p:cNvPr id="911379" name="Text Box 19"/>
            <p:cNvSpPr txBox="1">
              <a:spLocks noChangeArrowheads="1"/>
            </p:cNvSpPr>
            <p:nvPr/>
          </p:nvSpPr>
          <p:spPr bwMode="auto">
            <a:xfrm>
              <a:off x="4519" y="2359"/>
              <a:ext cx="159" cy="212"/>
            </a:xfrm>
            <a:prstGeom prst="rect">
              <a:avLst/>
            </a:prstGeom>
            <a:noFill/>
            <a:ln w="12700">
              <a:noFill/>
              <a:miter lim="800000"/>
              <a:headEnd type="none" w="sm" len="sm"/>
              <a:tailEnd type="none" w="sm" len="sm"/>
            </a:ln>
            <a:effectLst/>
          </p:spPr>
          <p:txBody>
            <a:bodyPr wrap="none">
              <a:spAutoFit/>
            </a:bodyPr>
            <a:lstStyle/>
            <a:p>
              <a:r>
                <a:rPr lang="en-US" altLang="en-US" sz="1600" b="1"/>
                <a:t>t</a:t>
              </a:r>
            </a:p>
          </p:txBody>
        </p:sp>
        <p:sp>
          <p:nvSpPr>
            <p:cNvPr id="911380" name="Text Box 20"/>
            <p:cNvSpPr txBox="1">
              <a:spLocks noChangeArrowheads="1"/>
            </p:cNvSpPr>
            <p:nvPr/>
          </p:nvSpPr>
          <p:spPr bwMode="auto">
            <a:xfrm>
              <a:off x="4786" y="2359"/>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sp>
          <p:nvSpPr>
            <p:cNvPr id="911381" name="Text Box 21"/>
            <p:cNvSpPr txBox="1">
              <a:spLocks noChangeArrowheads="1"/>
            </p:cNvSpPr>
            <p:nvPr/>
          </p:nvSpPr>
          <p:spPr bwMode="auto">
            <a:xfrm>
              <a:off x="4013" y="2359"/>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2" name="Text Box 22"/>
            <p:cNvSpPr txBox="1">
              <a:spLocks noChangeArrowheads="1"/>
            </p:cNvSpPr>
            <p:nvPr/>
          </p:nvSpPr>
          <p:spPr bwMode="auto">
            <a:xfrm>
              <a:off x="3925" y="2296"/>
              <a:ext cx="187" cy="212"/>
            </a:xfrm>
            <a:prstGeom prst="rect">
              <a:avLst/>
            </a:prstGeom>
            <a:noFill/>
            <a:ln w="12700">
              <a:noFill/>
              <a:miter lim="800000"/>
              <a:headEnd type="none" w="sm" len="sm"/>
              <a:tailEnd type="none" w="sm" len="sm"/>
            </a:ln>
            <a:effectLst/>
          </p:spPr>
          <p:txBody>
            <a:bodyPr wrap="none">
              <a:spAutoFit/>
            </a:bodyPr>
            <a:lstStyle/>
            <a:p>
              <a:r>
                <a:rPr lang="en-US" altLang="en-US" sz="1600"/>
                <a:t>0</a:t>
              </a:r>
            </a:p>
          </p:txBody>
        </p:sp>
        <p:sp>
          <p:nvSpPr>
            <p:cNvPr id="911383" name="Text Box 23"/>
            <p:cNvSpPr txBox="1">
              <a:spLocks noChangeArrowheads="1"/>
            </p:cNvSpPr>
            <p:nvPr/>
          </p:nvSpPr>
          <p:spPr bwMode="auto">
            <a:xfrm>
              <a:off x="3792" y="1632"/>
              <a:ext cx="329" cy="212"/>
            </a:xfrm>
            <a:prstGeom prst="rect">
              <a:avLst/>
            </a:prstGeom>
            <a:noFill/>
            <a:ln w="12700">
              <a:noFill/>
              <a:miter lim="800000"/>
              <a:headEnd type="none" w="sm" len="sm"/>
              <a:tailEnd type="none" w="sm" len="sm"/>
            </a:ln>
            <a:effectLst/>
          </p:spPr>
          <p:txBody>
            <a:bodyPr wrap="none">
              <a:spAutoFit/>
            </a:bodyPr>
            <a:lstStyle/>
            <a:p>
              <a:r>
                <a:rPr lang="en-US" altLang="en-US" sz="1600" b="1"/>
                <a:t>255</a:t>
              </a:r>
            </a:p>
          </p:txBody>
        </p:sp>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ChangeArrowheads="1"/>
          </p:cNvSpPr>
          <p:nvPr>
            <p:ph type="title"/>
          </p:nvPr>
        </p:nvSpPr>
        <p:spPr>
          <a:xfrm>
            <a:off x="4389438" y="285750"/>
            <a:ext cx="4733925" cy="609600"/>
          </a:xfrm>
        </p:spPr>
        <p:txBody>
          <a:bodyPr/>
          <a:lstStyle/>
          <a:p>
            <a:r>
              <a:rPr lang="en-US" altLang="en-US"/>
              <a:t>What are Image Features?</a:t>
            </a:r>
          </a:p>
        </p:txBody>
      </p:sp>
      <p:sp>
        <p:nvSpPr>
          <p:cNvPr id="974851" name="Rectangle 1027"/>
          <p:cNvSpPr>
            <a:spLocks noGrp="1" noChangeArrowheads="1"/>
          </p:cNvSpPr>
          <p:nvPr>
            <p:ph type="body" idx="1"/>
          </p:nvPr>
        </p:nvSpPr>
        <p:spPr>
          <a:xfrm>
            <a:off x="609600" y="1219200"/>
            <a:ext cx="7848600" cy="457200"/>
          </a:xfrm>
        </p:spPr>
        <p:txBody>
          <a:bodyPr/>
          <a:lstStyle/>
          <a:p>
            <a:r>
              <a:rPr lang="en-US" altLang="en-US"/>
              <a:t>Local, meaningful, detectable parts of the image.</a:t>
            </a:r>
          </a:p>
        </p:txBody>
      </p:sp>
      <p:pic>
        <p:nvPicPr>
          <p:cNvPr id="974852" name="Picture 1028"/>
          <p:cNvPicPr>
            <a:picLocks noChangeAspect="1" noChangeArrowheads="1"/>
          </p:cNvPicPr>
          <p:nvPr/>
        </p:nvPicPr>
        <p:blipFill>
          <a:blip r:embed="rId3" cstate="print"/>
          <a:srcRect/>
          <a:stretch>
            <a:fillRect/>
          </a:stretch>
        </p:blipFill>
        <p:spPr bwMode="auto">
          <a:xfrm>
            <a:off x="381000" y="1752600"/>
            <a:ext cx="2743200" cy="2197100"/>
          </a:xfrm>
          <a:prstGeom prst="rect">
            <a:avLst/>
          </a:prstGeom>
          <a:noFill/>
          <a:ln w="19050">
            <a:solidFill>
              <a:schemeClr val="folHlink"/>
            </a:solidFill>
            <a:miter lim="800000"/>
            <a:headEnd/>
            <a:tailEnd/>
          </a:ln>
        </p:spPr>
      </p:pic>
      <p:pic>
        <p:nvPicPr>
          <p:cNvPr id="974853" name="Picture 1029"/>
          <p:cNvPicPr>
            <a:picLocks noChangeAspect="1" noChangeArrowheads="1"/>
          </p:cNvPicPr>
          <p:nvPr/>
        </p:nvPicPr>
        <p:blipFill>
          <a:blip r:embed="rId4" cstate="print"/>
          <a:srcRect/>
          <a:stretch>
            <a:fillRect/>
          </a:stretch>
        </p:blipFill>
        <p:spPr bwMode="auto">
          <a:xfrm>
            <a:off x="3208338" y="1752600"/>
            <a:ext cx="2743200" cy="2197100"/>
          </a:xfrm>
          <a:prstGeom prst="rect">
            <a:avLst/>
          </a:prstGeom>
          <a:noFill/>
          <a:ln w="19050">
            <a:solidFill>
              <a:schemeClr val="folHlink"/>
            </a:solidFill>
            <a:miter lim="800000"/>
            <a:headEnd/>
            <a:tailEnd/>
          </a:ln>
        </p:spPr>
      </p:pic>
      <p:pic>
        <p:nvPicPr>
          <p:cNvPr id="974854" name="Picture 1030"/>
          <p:cNvPicPr>
            <a:picLocks noChangeAspect="1" noChangeArrowheads="1"/>
          </p:cNvPicPr>
          <p:nvPr/>
        </p:nvPicPr>
        <p:blipFill>
          <a:blip r:embed="rId5" cstate="print"/>
          <a:srcRect/>
          <a:stretch>
            <a:fillRect/>
          </a:stretch>
        </p:blipFill>
        <p:spPr bwMode="auto">
          <a:xfrm>
            <a:off x="6057900" y="4267200"/>
            <a:ext cx="2743200" cy="2197100"/>
          </a:xfrm>
          <a:prstGeom prst="rect">
            <a:avLst/>
          </a:prstGeom>
          <a:noFill/>
          <a:ln w="19050">
            <a:solidFill>
              <a:schemeClr val="folHlink"/>
            </a:solidFill>
            <a:miter lim="800000"/>
            <a:headEnd/>
            <a:tailEnd/>
          </a:ln>
        </p:spPr>
      </p:pic>
      <p:pic>
        <p:nvPicPr>
          <p:cNvPr id="974855" name="Picture 1031"/>
          <p:cNvPicPr>
            <a:picLocks noChangeAspect="1" noChangeArrowheads="1"/>
          </p:cNvPicPr>
          <p:nvPr/>
        </p:nvPicPr>
        <p:blipFill>
          <a:blip r:embed="rId6" cstate="print"/>
          <a:srcRect/>
          <a:stretch>
            <a:fillRect/>
          </a:stretch>
        </p:blipFill>
        <p:spPr bwMode="auto">
          <a:xfrm>
            <a:off x="3201988" y="4267200"/>
            <a:ext cx="2743200" cy="2197100"/>
          </a:xfrm>
          <a:prstGeom prst="rect">
            <a:avLst/>
          </a:prstGeom>
          <a:noFill/>
          <a:ln w="19050">
            <a:solidFill>
              <a:schemeClr val="folHlink"/>
            </a:solidFill>
            <a:miter lim="800000"/>
            <a:headEnd/>
            <a:tailEnd/>
          </a:ln>
        </p:spPr>
      </p:pic>
      <p:pic>
        <p:nvPicPr>
          <p:cNvPr id="974856" name="Picture 1032"/>
          <p:cNvPicPr>
            <a:picLocks noChangeAspect="1" noChangeArrowheads="1"/>
          </p:cNvPicPr>
          <p:nvPr/>
        </p:nvPicPr>
        <p:blipFill>
          <a:blip r:embed="rId7" cstate="print"/>
          <a:srcRect/>
          <a:stretch>
            <a:fillRect/>
          </a:stretch>
        </p:blipFill>
        <p:spPr bwMode="auto">
          <a:xfrm>
            <a:off x="6043613" y="1752600"/>
            <a:ext cx="2743200" cy="2197100"/>
          </a:xfrm>
          <a:prstGeom prst="rect">
            <a:avLst/>
          </a:prstGeom>
          <a:noFill/>
          <a:ln w="19050">
            <a:solidFill>
              <a:schemeClr val="folHlink"/>
            </a:solidFill>
            <a:miter lim="800000"/>
            <a:headEnd/>
            <a:tailEnd/>
          </a:ln>
        </p:spPr>
      </p:pic>
      <p:pic>
        <p:nvPicPr>
          <p:cNvPr id="974857" name="Picture 1033"/>
          <p:cNvPicPr>
            <a:picLocks noChangeAspect="1" noChangeArrowheads="1"/>
          </p:cNvPicPr>
          <p:nvPr/>
        </p:nvPicPr>
        <p:blipFill>
          <a:blip r:embed="rId8" cstate="print"/>
          <a:srcRect/>
          <a:stretch>
            <a:fillRect/>
          </a:stretch>
        </p:blipFill>
        <p:spPr bwMode="auto">
          <a:xfrm>
            <a:off x="369888" y="4267200"/>
            <a:ext cx="2743200" cy="2197100"/>
          </a:xfrm>
          <a:prstGeom prst="rect">
            <a:avLst/>
          </a:prstGeom>
          <a:noFill/>
          <a:ln w="19050">
            <a:solidFill>
              <a:schemeClr val="folHlink"/>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5334000" y="285750"/>
            <a:ext cx="3819525" cy="609600"/>
          </a:xfrm>
        </p:spPr>
        <p:txBody>
          <a:bodyPr/>
          <a:lstStyle/>
          <a:p>
            <a:r>
              <a:rPr lang="en-US" altLang="en-US"/>
              <a:t>Threshold Selection</a:t>
            </a:r>
          </a:p>
        </p:txBody>
      </p:sp>
      <p:sp>
        <p:nvSpPr>
          <p:cNvPr id="892931" name="Rectangle 3"/>
          <p:cNvSpPr>
            <a:spLocks noGrp="1" noChangeArrowheads="1"/>
          </p:cNvSpPr>
          <p:nvPr>
            <p:ph type="body" idx="1"/>
          </p:nvPr>
        </p:nvSpPr>
        <p:spPr>
          <a:xfrm>
            <a:off x="609600" y="1143000"/>
            <a:ext cx="7848600" cy="1295400"/>
          </a:xfrm>
        </p:spPr>
        <p:txBody>
          <a:bodyPr/>
          <a:lstStyle/>
          <a:p>
            <a:r>
              <a:rPr lang="en-US" altLang="en-US"/>
              <a:t>Arbitrary selection</a:t>
            </a:r>
          </a:p>
          <a:p>
            <a:pPr lvl="1"/>
            <a:r>
              <a:rPr lang="en-US" altLang="en-US"/>
              <a:t>select visually</a:t>
            </a:r>
          </a:p>
          <a:p>
            <a:r>
              <a:rPr lang="en-US" altLang="en-US"/>
              <a:t>Use image histogram</a:t>
            </a:r>
          </a:p>
        </p:txBody>
      </p:sp>
      <p:pic>
        <p:nvPicPr>
          <p:cNvPr id="892932" name="Picture 4"/>
          <p:cNvPicPr>
            <a:picLocks noChangeAspect="1" noChangeArrowheads="1"/>
          </p:cNvPicPr>
          <p:nvPr/>
        </p:nvPicPr>
        <p:blipFill>
          <a:blip r:embed="rId2" cstate="print"/>
          <a:srcRect/>
          <a:stretch>
            <a:fillRect/>
          </a:stretch>
        </p:blipFill>
        <p:spPr bwMode="auto">
          <a:xfrm>
            <a:off x="1295400" y="2514600"/>
            <a:ext cx="2819400" cy="1879600"/>
          </a:xfrm>
          <a:prstGeom prst="rect">
            <a:avLst/>
          </a:prstGeom>
          <a:noFill/>
          <a:ln w="19050">
            <a:solidFill>
              <a:schemeClr val="folHlink"/>
            </a:solidFill>
            <a:miter lim="800000"/>
            <a:headEnd/>
            <a:tailEnd/>
          </a:ln>
        </p:spPr>
      </p:pic>
      <p:pic>
        <p:nvPicPr>
          <p:cNvPr id="892933" name="Picture 5"/>
          <p:cNvPicPr>
            <a:picLocks noChangeAspect="1" noChangeArrowheads="1"/>
          </p:cNvPicPr>
          <p:nvPr/>
        </p:nvPicPr>
        <p:blipFill>
          <a:blip r:embed="rId3" cstate="print"/>
          <a:srcRect/>
          <a:stretch>
            <a:fillRect/>
          </a:stretch>
        </p:blipFill>
        <p:spPr bwMode="auto">
          <a:xfrm>
            <a:off x="4876800" y="2514600"/>
            <a:ext cx="2819400" cy="1879600"/>
          </a:xfrm>
          <a:prstGeom prst="rect">
            <a:avLst/>
          </a:prstGeom>
          <a:noFill/>
          <a:ln w="19050">
            <a:solidFill>
              <a:schemeClr val="folHlink"/>
            </a:solidFill>
            <a:miter lim="800000"/>
            <a:headEnd/>
            <a:tailEnd/>
          </a:ln>
        </p:spPr>
      </p:pic>
      <p:pic>
        <p:nvPicPr>
          <p:cNvPr id="892934" name="Picture 6"/>
          <p:cNvPicPr>
            <a:picLocks noChangeAspect="1" noChangeArrowheads="1"/>
          </p:cNvPicPr>
          <p:nvPr/>
        </p:nvPicPr>
        <p:blipFill>
          <a:blip r:embed="rId4" cstate="print"/>
          <a:srcRect l="290" t="558" r="580"/>
          <a:stretch>
            <a:fillRect/>
          </a:stretch>
        </p:blipFill>
        <p:spPr bwMode="auto">
          <a:xfrm>
            <a:off x="4572000" y="4972050"/>
            <a:ext cx="3429000" cy="1782763"/>
          </a:xfrm>
          <a:prstGeom prst="rect">
            <a:avLst/>
          </a:prstGeom>
          <a:noFill/>
        </p:spPr>
      </p:pic>
      <p:pic>
        <p:nvPicPr>
          <p:cNvPr id="892935" name="Picture 7"/>
          <p:cNvPicPr>
            <a:picLocks noChangeAspect="1" noChangeArrowheads="1"/>
          </p:cNvPicPr>
          <p:nvPr/>
        </p:nvPicPr>
        <p:blipFill>
          <a:blip r:embed="rId5" cstate="print"/>
          <a:srcRect/>
          <a:stretch>
            <a:fillRect/>
          </a:stretch>
        </p:blipFill>
        <p:spPr bwMode="auto">
          <a:xfrm>
            <a:off x="1295400" y="4895850"/>
            <a:ext cx="2830513" cy="1885950"/>
          </a:xfrm>
          <a:prstGeom prst="rect">
            <a:avLst/>
          </a:prstGeom>
          <a:noFill/>
          <a:ln w="19050">
            <a:solidFill>
              <a:schemeClr val="folHlink"/>
            </a:solidFill>
            <a:miter lim="800000"/>
            <a:headEnd/>
            <a:tailEnd/>
          </a:ln>
        </p:spPr>
      </p:pic>
      <p:sp>
        <p:nvSpPr>
          <p:cNvPr id="892936" name="AutoShape 8"/>
          <p:cNvSpPr>
            <a:spLocks noChangeArrowheads="1"/>
          </p:cNvSpPr>
          <p:nvPr/>
        </p:nvSpPr>
        <p:spPr bwMode="auto">
          <a:xfrm>
            <a:off x="4343400" y="3505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37" name="AutoShape 9"/>
          <p:cNvSpPr>
            <a:spLocks noChangeArrowheads="1"/>
          </p:cNvSpPr>
          <p:nvPr/>
        </p:nvSpPr>
        <p:spPr bwMode="auto">
          <a:xfrm>
            <a:off x="5562600" y="5867400"/>
            <a:ext cx="152400" cy="381000"/>
          </a:xfrm>
          <a:prstGeom prst="downArrow">
            <a:avLst>
              <a:gd name="adj1" fmla="val 50000"/>
              <a:gd name="adj2" fmla="val 62500"/>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892938" name="Text Box 10"/>
          <p:cNvSpPr txBox="1">
            <a:spLocks noChangeArrowheads="1"/>
          </p:cNvSpPr>
          <p:nvPr/>
        </p:nvSpPr>
        <p:spPr bwMode="auto">
          <a:xfrm>
            <a:off x="5257800" y="5562600"/>
            <a:ext cx="1165225" cy="336550"/>
          </a:xfrm>
          <a:prstGeom prst="rect">
            <a:avLst/>
          </a:prstGeom>
          <a:noFill/>
          <a:ln w="12700">
            <a:noFill/>
            <a:miter lim="800000"/>
            <a:headEnd type="none" w="sm" len="sm"/>
            <a:tailEnd type="none" w="sm" len="sm"/>
          </a:ln>
          <a:effectLst/>
        </p:spPr>
        <p:txBody>
          <a:bodyPr wrap="none">
            <a:spAutoFit/>
          </a:bodyPr>
          <a:lstStyle/>
          <a:p>
            <a:r>
              <a:rPr lang="en-US" altLang="en-US" sz="1600" b="1">
                <a:solidFill>
                  <a:schemeClr val="accent1"/>
                </a:solidFill>
              </a:rPr>
              <a:t>Threshold</a:t>
            </a:r>
          </a:p>
        </p:txBody>
      </p:sp>
      <p:sp>
        <p:nvSpPr>
          <p:cNvPr id="892939" name="AutoShape 11"/>
          <p:cNvSpPr>
            <a:spLocks noChangeArrowheads="1"/>
          </p:cNvSpPr>
          <p:nvPr/>
        </p:nvSpPr>
        <p:spPr bwMode="auto">
          <a:xfrm rot="-10800000">
            <a:off x="4191000" y="57912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
        <p:nvSpPr>
          <p:cNvPr id="892940" name="AutoShape 12"/>
          <p:cNvSpPr>
            <a:spLocks noChangeArrowheads="1"/>
          </p:cNvSpPr>
          <p:nvPr/>
        </p:nvSpPr>
        <p:spPr bwMode="auto">
          <a:xfrm rot="5400000">
            <a:off x="6096000" y="4495800"/>
            <a:ext cx="304800" cy="304800"/>
          </a:xfrm>
          <a:prstGeom prst="rightArrow">
            <a:avLst>
              <a:gd name="adj1" fmla="val 50000"/>
              <a:gd name="adj2" fmla="val 25000"/>
            </a:avLst>
          </a:prstGeom>
          <a:solidFill>
            <a:srgbClr val="FFFFFF"/>
          </a:solidFill>
          <a:ln w="12700">
            <a:solidFill>
              <a:srgbClr val="FFFFFF"/>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6772275" y="285750"/>
            <a:ext cx="2447925" cy="609600"/>
          </a:xfrm>
        </p:spPr>
        <p:txBody>
          <a:bodyPr/>
          <a:lstStyle/>
          <a:p>
            <a:r>
              <a:rPr lang="en-US" altLang="en-US" dirty="0"/>
              <a:t>Histograms</a:t>
            </a:r>
          </a:p>
        </p:txBody>
      </p:sp>
      <p:sp>
        <p:nvSpPr>
          <p:cNvPr id="894979" name="Rectangle 3"/>
          <p:cNvSpPr>
            <a:spLocks noGrp="1" noChangeArrowheads="1"/>
          </p:cNvSpPr>
          <p:nvPr>
            <p:ph type="body" idx="1"/>
          </p:nvPr>
        </p:nvSpPr>
        <p:spPr>
          <a:xfrm>
            <a:off x="152400" y="1295400"/>
            <a:ext cx="8915400" cy="1371600"/>
          </a:xfrm>
        </p:spPr>
        <p:txBody>
          <a:bodyPr/>
          <a:lstStyle/>
          <a:p>
            <a:r>
              <a:rPr lang="en-US" altLang="en-US" dirty="0"/>
              <a:t>The image shows the spatial distribution of gray values.</a:t>
            </a:r>
          </a:p>
          <a:p>
            <a:r>
              <a:rPr lang="en-US" altLang="en-US" dirty="0"/>
              <a:t>The image histogram discards the spatial information and shows the relative frequency of occurrence of the gray values.</a:t>
            </a:r>
          </a:p>
        </p:txBody>
      </p:sp>
      <p:grpSp>
        <p:nvGrpSpPr>
          <p:cNvPr id="9" name="Group 8"/>
          <p:cNvGrpSpPr/>
          <p:nvPr/>
        </p:nvGrpSpPr>
        <p:grpSpPr>
          <a:xfrm>
            <a:off x="1447800" y="2667000"/>
            <a:ext cx="5983288" cy="3657600"/>
            <a:chOff x="1447800" y="2667000"/>
            <a:chExt cx="5983288" cy="3657600"/>
          </a:xfrm>
        </p:grpSpPr>
        <p:pic>
          <p:nvPicPr>
            <p:cNvPr id="894980" name="Picture 4"/>
            <p:cNvPicPr>
              <a:picLocks noChangeAspect="1" noChangeArrowheads="1"/>
            </p:cNvPicPr>
            <p:nvPr/>
          </p:nvPicPr>
          <p:blipFill>
            <a:blip r:embed="rId2" cstate="print"/>
            <a:srcRect/>
            <a:stretch>
              <a:fillRect/>
            </a:stretch>
          </p:blipFill>
          <p:spPr bwMode="auto">
            <a:xfrm>
              <a:off x="1447800" y="2667000"/>
              <a:ext cx="5981700" cy="3403600"/>
            </a:xfrm>
            <a:prstGeom prst="rect">
              <a:avLst/>
            </a:prstGeom>
            <a:solidFill>
              <a:schemeClr val="folHlink"/>
            </a:solidFill>
            <a:ln w="12700">
              <a:noFill/>
              <a:miter lim="800000"/>
              <a:headEnd type="none" w="sm" len="sm"/>
              <a:tailEnd type="none" w="sm" len="sm"/>
            </a:ln>
            <a:effectLst/>
          </p:spPr>
        </p:pic>
        <p:pic>
          <p:nvPicPr>
            <p:cNvPr id="894981" name="Picture 5"/>
            <p:cNvPicPr>
              <a:picLocks noChangeAspect="1" noChangeArrowheads="1"/>
            </p:cNvPicPr>
            <p:nvPr/>
          </p:nvPicPr>
          <p:blipFill>
            <a:blip r:embed="rId3" cstate="print"/>
            <a:srcRect r="21703"/>
            <a:stretch>
              <a:fillRect/>
            </a:stretch>
          </p:blipFill>
          <p:spPr bwMode="auto">
            <a:xfrm>
              <a:off x="4527550" y="5486400"/>
              <a:ext cx="2903538" cy="838200"/>
            </a:xfrm>
            <a:prstGeom prst="rect">
              <a:avLst/>
            </a:prstGeom>
            <a:solidFill>
              <a:schemeClr val="folHlink"/>
            </a:solidFill>
            <a:ln w="12700">
              <a:noFill/>
              <a:miter lim="800000"/>
              <a:headEnd type="none" w="sm" len="sm"/>
              <a:tailEnd type="none" w="sm" len="sm"/>
            </a:ln>
            <a:effectLst/>
          </p:spPr>
        </p:pic>
        <p:sp>
          <p:nvSpPr>
            <p:cNvPr id="894982" name="Line 6"/>
            <p:cNvSpPr>
              <a:spLocks noChangeShapeType="1"/>
            </p:cNvSpPr>
            <p:nvPr/>
          </p:nvSpPr>
          <p:spPr bwMode="auto">
            <a:xfrm>
              <a:off x="5418138" y="4876800"/>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3" name="Line 7"/>
            <p:cNvSpPr>
              <a:spLocks noChangeShapeType="1"/>
            </p:cNvSpPr>
            <p:nvPr/>
          </p:nvSpPr>
          <p:spPr bwMode="auto">
            <a:xfrm>
              <a:off x="6299200" y="4894263"/>
              <a:ext cx="0" cy="137160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894984" name="Rectangle 8"/>
            <p:cNvSpPr>
              <a:spLocks noChangeArrowheads="1"/>
            </p:cNvSpPr>
            <p:nvPr/>
          </p:nvSpPr>
          <p:spPr bwMode="auto">
            <a:xfrm>
              <a:off x="1447800" y="5934075"/>
              <a:ext cx="3124200" cy="3810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5943600" y="285750"/>
            <a:ext cx="3133725" cy="609600"/>
          </a:xfrm>
        </p:spPr>
        <p:txBody>
          <a:bodyPr/>
          <a:lstStyle/>
          <a:p>
            <a:r>
              <a:rPr lang="en-US" altLang="en-US"/>
              <a:t>Image Histogram</a:t>
            </a:r>
          </a:p>
        </p:txBody>
      </p:sp>
      <p:sp>
        <p:nvSpPr>
          <p:cNvPr id="900099" name="Rectangle 3"/>
          <p:cNvSpPr>
            <a:spLocks noGrp="1" noChangeArrowheads="1"/>
          </p:cNvSpPr>
          <p:nvPr>
            <p:ph type="body" idx="1"/>
          </p:nvPr>
        </p:nvSpPr>
        <p:spPr>
          <a:xfrm>
            <a:off x="533400" y="1219200"/>
            <a:ext cx="7848600" cy="2362200"/>
          </a:xfrm>
        </p:spPr>
        <p:txBody>
          <a:bodyPr/>
          <a:lstStyle/>
          <a:p>
            <a:r>
              <a:rPr lang="en-US" altLang="en-US" dirty="0"/>
              <a:t>The histogram typically plots the absolute pixel count as a function of gray value:</a:t>
            </a:r>
          </a:p>
        </p:txBody>
      </p:sp>
      <p:pic>
        <p:nvPicPr>
          <p:cNvPr id="900100" name="Picture 4"/>
          <p:cNvPicPr>
            <a:picLocks noChangeAspect="1" noChangeArrowheads="1"/>
          </p:cNvPicPr>
          <p:nvPr/>
        </p:nvPicPr>
        <p:blipFill>
          <a:blip r:embed="rId3" cstate="print"/>
          <a:srcRect/>
          <a:stretch>
            <a:fillRect/>
          </a:stretch>
        </p:blipFill>
        <p:spPr bwMode="auto">
          <a:xfrm>
            <a:off x="1066800" y="2362200"/>
            <a:ext cx="3556000" cy="3024188"/>
          </a:xfrm>
          <a:prstGeom prst="rect">
            <a:avLst/>
          </a:prstGeom>
          <a:solidFill>
            <a:schemeClr val="folHlink"/>
          </a:solidFill>
          <a:ln w="12700">
            <a:noFill/>
            <a:miter lim="800000"/>
            <a:headEnd type="none" w="sm" len="sm"/>
            <a:tailEnd type="none" w="sm" len="sm"/>
          </a:ln>
          <a:effectLst/>
        </p:spPr>
      </p:pic>
      <p:sp>
        <p:nvSpPr>
          <p:cNvPr id="900103" name="Text Box 7"/>
          <p:cNvSpPr txBox="1">
            <a:spLocks noChangeArrowheads="1"/>
          </p:cNvSpPr>
          <p:nvPr/>
        </p:nvSpPr>
        <p:spPr bwMode="auto">
          <a:xfrm>
            <a:off x="4876800" y="3048000"/>
            <a:ext cx="3824288" cy="336550"/>
          </a:xfrm>
          <a:prstGeom prst="rect">
            <a:avLst/>
          </a:prstGeom>
          <a:noFill/>
          <a:ln w="12700">
            <a:noFill/>
            <a:miter lim="800000"/>
            <a:headEnd type="none" w="sm" len="sm"/>
            <a:tailEnd type="none" w="sm" len="sm"/>
          </a:ln>
          <a:effectLst/>
        </p:spPr>
        <p:txBody>
          <a:bodyPr wrap="none">
            <a:spAutoFit/>
          </a:bodyPr>
          <a:lstStyle/>
          <a:p>
            <a:r>
              <a:rPr lang="en-US" altLang="en-US" sz="1600" b="1" dirty="0"/>
              <a:t>For an image with dimensions M by N</a:t>
            </a:r>
          </a:p>
        </p:txBody>
      </p:sp>
      <p:graphicFrame>
        <p:nvGraphicFramePr>
          <p:cNvPr id="900106" name="Object 10"/>
          <p:cNvGraphicFramePr>
            <a:graphicFrameLocks noChangeAspect="1"/>
          </p:cNvGraphicFramePr>
          <p:nvPr/>
        </p:nvGraphicFramePr>
        <p:xfrm>
          <a:off x="5181600" y="3657600"/>
          <a:ext cx="3048000" cy="1503363"/>
        </p:xfrm>
        <a:graphic>
          <a:graphicData uri="http://schemas.openxmlformats.org/presentationml/2006/ole">
            <mc:AlternateContent xmlns:mc="http://schemas.openxmlformats.org/markup-compatibility/2006">
              <mc:Choice xmlns:v="urn:schemas-microsoft-com:vml" Requires="v">
                <p:oleObj spid="_x0000_s900108" name="Equation" r:id="rId4" imgW="952200" imgH="469800" progId="Equation.3">
                  <p:embed/>
                </p:oleObj>
              </mc:Choice>
              <mc:Fallback>
                <p:oleObj name="Equation" r:id="rId4" imgW="952200" imgH="4698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657600"/>
                        <a:ext cx="3048000" cy="1503363"/>
                      </a:xfrm>
                      <a:prstGeom prst="rect">
                        <a:avLst/>
                      </a:prstGeom>
                      <a:solidFill>
                        <a:schemeClr val="folHlink"/>
                      </a:solidFill>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4638675" y="285750"/>
            <a:ext cx="4429125" cy="609600"/>
          </a:xfrm>
        </p:spPr>
        <p:txBody>
          <a:bodyPr/>
          <a:lstStyle/>
          <a:p>
            <a:r>
              <a:rPr lang="en-US" altLang="en-US"/>
              <a:t>Probability Interpretation</a:t>
            </a:r>
          </a:p>
        </p:txBody>
      </p:sp>
      <p:sp>
        <p:nvSpPr>
          <p:cNvPr id="901123" name="Rectangle 3"/>
          <p:cNvSpPr>
            <a:spLocks noGrp="1" noChangeArrowheads="1"/>
          </p:cNvSpPr>
          <p:nvPr>
            <p:ph type="body" idx="1"/>
          </p:nvPr>
        </p:nvSpPr>
        <p:spPr>
          <a:xfrm>
            <a:off x="533400" y="1143000"/>
            <a:ext cx="7848600" cy="2362200"/>
          </a:xfrm>
        </p:spPr>
        <p:txBody>
          <a:bodyPr/>
          <a:lstStyle/>
          <a:p>
            <a:r>
              <a:rPr lang="en-US" altLang="en-US" dirty="0"/>
              <a:t>The graph of relative frequency of occurrence as a function of gray value is also called a histogram:</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Interpreting the relative frequency histogram as a probability distribution, then:</a:t>
            </a:r>
          </a:p>
        </p:txBody>
      </p:sp>
      <p:pic>
        <p:nvPicPr>
          <p:cNvPr id="901124" name="Picture 4"/>
          <p:cNvPicPr>
            <a:picLocks noChangeAspect="1" noChangeArrowheads="1"/>
          </p:cNvPicPr>
          <p:nvPr/>
        </p:nvPicPr>
        <p:blipFill>
          <a:blip r:embed="rId2" cstate="print"/>
          <a:srcRect/>
          <a:stretch>
            <a:fillRect/>
          </a:stretch>
        </p:blipFill>
        <p:spPr bwMode="auto">
          <a:xfrm>
            <a:off x="2362200" y="2133600"/>
            <a:ext cx="3416300" cy="2665413"/>
          </a:xfrm>
          <a:prstGeom prst="rect">
            <a:avLst/>
          </a:prstGeom>
          <a:solidFill>
            <a:schemeClr val="folHlink"/>
          </a:solidFill>
          <a:ln w="12700">
            <a:noFill/>
            <a:miter lim="800000"/>
            <a:headEnd type="none" w="sm" len="sm"/>
            <a:tailEnd type="none" w="sm" len="sm"/>
          </a:ln>
          <a:effectLst/>
        </p:spPr>
      </p:pic>
      <p:sp>
        <p:nvSpPr>
          <p:cNvPr id="901126" name="Text Box 6"/>
          <p:cNvSpPr txBox="1">
            <a:spLocks noChangeArrowheads="1"/>
          </p:cNvSpPr>
          <p:nvPr/>
        </p:nvSpPr>
        <p:spPr bwMode="auto">
          <a:xfrm>
            <a:off x="9372600" y="42672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dirty="0">
                <a:solidFill>
                  <a:schemeClr val="bg2"/>
                </a:solidFill>
                <a:latin typeface="Symbol" pitchFamily="18" charset="2"/>
                <a:sym typeface="Symbol" pitchFamily="18" charset="2"/>
              </a:rPr>
              <a:t></a:t>
            </a:r>
            <a:endParaRPr lang="en-US" sz="3200" b="1" dirty="0">
              <a:solidFill>
                <a:schemeClr val="bg2"/>
              </a:solidFill>
              <a:latin typeface="Symbol" pitchFamily="18" charset="2"/>
            </a:endParaRPr>
          </a:p>
        </p:txBody>
      </p:sp>
      <p:sp>
        <p:nvSpPr>
          <p:cNvPr id="901127" name="Text Box 7"/>
          <p:cNvSpPr txBox="1">
            <a:spLocks noChangeArrowheads="1"/>
          </p:cNvSpPr>
          <p:nvPr/>
        </p:nvSpPr>
        <p:spPr bwMode="auto">
          <a:xfrm>
            <a:off x="6705600" y="5943600"/>
            <a:ext cx="6858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b="1">
                <a:solidFill>
                  <a:schemeClr val="bg2"/>
                </a:solidFill>
                <a:latin typeface="Symbol" pitchFamily="18" charset="2"/>
                <a:sym typeface="Symbol" pitchFamily="18" charset="2"/>
              </a:rPr>
              <a:t></a:t>
            </a:r>
            <a:endParaRPr lang="en-US" sz="3200" b="1">
              <a:solidFill>
                <a:schemeClr val="bg2"/>
              </a:solidFill>
              <a:latin typeface="Symbol" pitchFamily="18" charset="2"/>
            </a:endParaRPr>
          </a:p>
        </p:txBody>
      </p:sp>
      <p:sp>
        <p:nvSpPr>
          <p:cNvPr id="901136" name="Text Box 16"/>
          <p:cNvSpPr txBox="1">
            <a:spLocks noChangeArrowheads="1"/>
          </p:cNvSpPr>
          <p:nvPr/>
        </p:nvSpPr>
        <p:spPr bwMode="auto">
          <a:xfrm>
            <a:off x="1676400" y="6019800"/>
            <a:ext cx="4724400" cy="519113"/>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800" dirty="0">
                <a:solidFill>
                  <a:schemeClr val="bg2"/>
                </a:solidFill>
              </a:rPr>
              <a:t>P(I(</a:t>
            </a:r>
            <a:r>
              <a:rPr lang="en-US" sz="2800" dirty="0" err="1">
                <a:solidFill>
                  <a:schemeClr val="bg2"/>
                </a:solidFill>
              </a:rPr>
              <a:t>x,y</a:t>
            </a:r>
            <a:r>
              <a:rPr lang="en-US" sz="2800" dirty="0">
                <a:solidFill>
                  <a:schemeClr val="bg2"/>
                </a:solidFill>
              </a:rPr>
              <a:t>) = </a:t>
            </a:r>
            <a:r>
              <a:rPr lang="en-US" sz="2800" dirty="0" err="1">
                <a:solidFill>
                  <a:schemeClr val="bg2"/>
                </a:solidFill>
              </a:rPr>
              <a:t>i</a:t>
            </a:r>
            <a:r>
              <a:rPr lang="en-US" sz="2800" dirty="0">
                <a:solidFill>
                  <a:schemeClr val="bg2"/>
                </a:solidFill>
              </a:rPr>
              <a:t>) = H(</a:t>
            </a:r>
            <a:r>
              <a:rPr lang="en-US" sz="2800" dirty="0" err="1">
                <a:solidFill>
                  <a:schemeClr val="bg2"/>
                </a:solidFill>
              </a:rPr>
              <a:t>i</a:t>
            </a:r>
            <a:r>
              <a:rPr lang="en-US" sz="2800" dirty="0">
                <a:solidFill>
                  <a:schemeClr val="bg2"/>
                </a:solidFill>
              </a:rPr>
              <a:t>)/(</a:t>
            </a:r>
            <a:r>
              <a:rPr lang="en-US" sz="2800" dirty="0" err="1">
                <a:solidFill>
                  <a:schemeClr val="bg2"/>
                </a:solidFill>
              </a:rPr>
              <a:t>MxN</a:t>
            </a:r>
            <a:r>
              <a:rPr lang="en-US" sz="2800" dirty="0">
                <a:solidFill>
                  <a:schemeClr val="bg2"/>
                </a:solidFill>
              </a:rPr>
              <a: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r>
              <a:rPr lang="en-US" altLang="en-US"/>
              <a:t>Cumulative Density Function</a:t>
            </a:r>
          </a:p>
        </p:txBody>
      </p:sp>
      <p:sp>
        <p:nvSpPr>
          <p:cNvPr id="914435" name="Rectangle 3"/>
          <p:cNvSpPr>
            <a:spLocks noGrp="1" noChangeArrowheads="1"/>
          </p:cNvSpPr>
          <p:nvPr>
            <p:ph type="body" idx="1"/>
          </p:nvPr>
        </p:nvSpPr>
        <p:spPr>
          <a:xfrm>
            <a:off x="304800" y="1447800"/>
            <a:ext cx="8534400" cy="3200400"/>
          </a:xfrm>
        </p:spPr>
        <p:txBody>
          <a:bodyPr/>
          <a:lstStyle/>
          <a:p>
            <a:pPr>
              <a:lnSpc>
                <a:spcPct val="90000"/>
              </a:lnSpc>
            </a:pPr>
            <a:r>
              <a:rPr lang="en-US" altLang="en-US" dirty="0"/>
              <a:t>Interpreting the relative frequency histogram as a probability distribution, then:</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dirty="0"/>
              <a:t>Curve is called the cumulative distribution function</a:t>
            </a:r>
          </a:p>
        </p:txBody>
      </p:sp>
      <p:pic>
        <p:nvPicPr>
          <p:cNvPr id="914438" name="Picture 6"/>
          <p:cNvPicPr>
            <a:picLocks noChangeAspect="1" noChangeArrowheads="1"/>
          </p:cNvPicPr>
          <p:nvPr/>
        </p:nvPicPr>
        <p:blipFill>
          <a:blip r:embed="rId3" cstate="print"/>
          <a:srcRect/>
          <a:stretch>
            <a:fillRect/>
          </a:stretch>
        </p:blipFill>
        <p:spPr bwMode="auto">
          <a:xfrm>
            <a:off x="5410200" y="1905000"/>
            <a:ext cx="2971800" cy="2317750"/>
          </a:xfrm>
          <a:prstGeom prst="rect">
            <a:avLst/>
          </a:prstGeom>
          <a:solidFill>
            <a:schemeClr val="folHlink"/>
          </a:solidFill>
          <a:ln w="12700">
            <a:noFill/>
            <a:miter lim="800000"/>
            <a:headEnd type="none" w="sm" len="sm"/>
            <a:tailEnd type="none" w="sm" len="sm"/>
          </a:ln>
          <a:effectLst/>
        </p:spPr>
      </p:pic>
      <p:sp>
        <p:nvSpPr>
          <p:cNvPr id="914441" name="Rectangle 9"/>
          <p:cNvSpPr>
            <a:spLocks noChangeArrowheads="1"/>
          </p:cNvSpPr>
          <p:nvPr/>
        </p:nvSpPr>
        <p:spPr bwMode="auto">
          <a:xfrm>
            <a:off x="5334000" y="4551363"/>
            <a:ext cx="3124200" cy="22860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pic>
        <p:nvPicPr>
          <p:cNvPr id="914439" name="Picture 7"/>
          <p:cNvPicPr>
            <a:picLocks noChangeAspect="1" noChangeArrowheads="1"/>
          </p:cNvPicPr>
          <p:nvPr/>
        </p:nvPicPr>
        <p:blipFill>
          <a:blip r:embed="rId4" cstate="print"/>
          <a:srcRect r="17500"/>
          <a:stretch>
            <a:fillRect/>
          </a:stretch>
        </p:blipFill>
        <p:spPr bwMode="auto">
          <a:xfrm>
            <a:off x="5638800" y="4627563"/>
            <a:ext cx="2819400" cy="1954212"/>
          </a:xfrm>
          <a:prstGeom prst="rect">
            <a:avLst/>
          </a:prstGeom>
          <a:solidFill>
            <a:schemeClr val="folHlink"/>
          </a:solidFill>
          <a:ln w="12700">
            <a:noFill/>
            <a:miter lim="800000"/>
            <a:headEnd type="none" w="sm" len="sm"/>
            <a:tailEnd type="none" w="sm" len="sm"/>
          </a:ln>
          <a:effectLst/>
        </p:spPr>
      </p:pic>
      <p:sp>
        <p:nvSpPr>
          <p:cNvPr id="914442" name="Text Box 10"/>
          <p:cNvSpPr txBox="1">
            <a:spLocks noChangeArrowheads="1"/>
          </p:cNvSpPr>
          <p:nvPr/>
        </p:nvSpPr>
        <p:spPr bwMode="auto">
          <a:xfrm>
            <a:off x="6411913" y="6521450"/>
            <a:ext cx="120015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Gray Value</a:t>
            </a:r>
          </a:p>
        </p:txBody>
      </p:sp>
      <p:sp>
        <p:nvSpPr>
          <p:cNvPr id="914444" name="Text Box 12"/>
          <p:cNvSpPr txBox="1">
            <a:spLocks noChangeArrowheads="1"/>
          </p:cNvSpPr>
          <p:nvPr/>
        </p:nvSpPr>
        <p:spPr bwMode="auto">
          <a:xfrm>
            <a:off x="914400" y="2895600"/>
            <a:ext cx="3810000" cy="457200"/>
          </a:xfrm>
          <a:prstGeom prst="rect">
            <a:avLst/>
          </a:prstGeom>
          <a:solidFill>
            <a:schemeClr val="folHlink"/>
          </a:solidFill>
          <a:ln w="12700">
            <a:noFill/>
            <a:miter lim="800000"/>
            <a:headEnd type="none" w="sm" len="sm"/>
            <a:tailEnd type="none" w="sm" len="sm"/>
          </a:ln>
          <a:effectLst/>
        </p:spPr>
        <p:txBody>
          <a:bodyPr>
            <a:spAutoFit/>
          </a:bodyPr>
          <a:lstStyle/>
          <a:p>
            <a:pPr>
              <a:spcBef>
                <a:spcPct val="50000"/>
              </a:spcBef>
            </a:pPr>
            <a:r>
              <a:rPr lang="en-US" sz="2400" dirty="0">
                <a:solidFill>
                  <a:schemeClr val="bg2"/>
                </a:solidFill>
              </a:rPr>
              <a:t>P(I(</a:t>
            </a:r>
            <a:r>
              <a:rPr lang="en-US" sz="2400" dirty="0" err="1">
                <a:solidFill>
                  <a:schemeClr val="bg2"/>
                </a:solidFill>
              </a:rPr>
              <a:t>x,y</a:t>
            </a:r>
            <a:r>
              <a:rPr lang="en-US" sz="2400" dirty="0">
                <a:solidFill>
                  <a:schemeClr val="bg2"/>
                </a:solidFill>
              </a:rPr>
              <a:t>) = </a:t>
            </a:r>
            <a:r>
              <a:rPr lang="en-US" sz="2400" dirty="0" err="1">
                <a:solidFill>
                  <a:schemeClr val="bg2"/>
                </a:solidFill>
              </a:rPr>
              <a:t>i</a:t>
            </a:r>
            <a:r>
              <a:rPr lang="en-US" sz="2400" dirty="0">
                <a:solidFill>
                  <a:schemeClr val="bg2"/>
                </a:solidFill>
              </a:rPr>
              <a:t>) = H(</a:t>
            </a:r>
            <a:r>
              <a:rPr lang="en-US" sz="2400" dirty="0" err="1">
                <a:solidFill>
                  <a:schemeClr val="bg2"/>
                </a:solidFill>
              </a:rPr>
              <a:t>i</a:t>
            </a:r>
            <a:r>
              <a:rPr lang="en-US" sz="2400" dirty="0">
                <a:solidFill>
                  <a:schemeClr val="bg2"/>
                </a:solidFill>
              </a:rPr>
              <a:t>)/(</a:t>
            </a:r>
            <a:r>
              <a:rPr lang="en-US" sz="2400" dirty="0" err="1">
                <a:solidFill>
                  <a:schemeClr val="bg2"/>
                </a:solidFill>
              </a:rPr>
              <a:t>MxN</a:t>
            </a:r>
            <a:r>
              <a:rPr lang="en-US" sz="2400" dirty="0">
                <a:solidFill>
                  <a:schemeClr val="bg2"/>
                </a:solidFill>
              </a:rPr>
              <a:t>)</a:t>
            </a:r>
          </a:p>
        </p:txBody>
      </p:sp>
      <p:graphicFrame>
        <p:nvGraphicFramePr>
          <p:cNvPr id="914446" name="Object 14"/>
          <p:cNvGraphicFramePr>
            <a:graphicFrameLocks noChangeAspect="1"/>
          </p:cNvGraphicFramePr>
          <p:nvPr/>
        </p:nvGraphicFramePr>
        <p:xfrm>
          <a:off x="1219200" y="4648200"/>
          <a:ext cx="2209800" cy="1028700"/>
        </p:xfrm>
        <a:graphic>
          <a:graphicData uri="http://schemas.openxmlformats.org/presentationml/2006/ole">
            <mc:AlternateContent xmlns:mc="http://schemas.openxmlformats.org/markup-compatibility/2006">
              <mc:Choice xmlns:v="urn:schemas-microsoft-com:vml" Requires="v">
                <p:oleObj spid="_x0000_s914450" name="Equation" r:id="rId5" imgW="927000" imgH="431640" progId="Equation.3">
                  <p:embed/>
                </p:oleObj>
              </mc:Choice>
              <mc:Fallback>
                <p:oleObj name="Equation" r:id="rId5" imgW="927000" imgH="43164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648200"/>
                        <a:ext cx="2209800" cy="1028700"/>
                      </a:xfrm>
                      <a:prstGeom prst="rect">
                        <a:avLst/>
                      </a:prstGeom>
                      <a:solidFill>
                        <a:schemeClr val="folHlink"/>
                      </a:solidFill>
                    </p:spPr>
                  </p:pic>
                </p:oleObj>
              </mc:Fallback>
            </mc:AlternateContent>
          </a:graphicData>
        </a:graphic>
      </p:graphicFrame>
      <p:graphicFrame>
        <p:nvGraphicFramePr>
          <p:cNvPr id="914448" name="Object 16"/>
          <p:cNvGraphicFramePr>
            <a:graphicFrameLocks noChangeAspect="1"/>
          </p:cNvGraphicFramePr>
          <p:nvPr/>
        </p:nvGraphicFramePr>
        <p:xfrm>
          <a:off x="2257425" y="5829300"/>
          <a:ext cx="2573338" cy="1028700"/>
        </p:xfrm>
        <a:graphic>
          <a:graphicData uri="http://schemas.openxmlformats.org/presentationml/2006/ole">
            <mc:AlternateContent xmlns:mc="http://schemas.openxmlformats.org/markup-compatibility/2006">
              <mc:Choice xmlns:v="urn:schemas-microsoft-com:vml" Requires="v">
                <p:oleObj spid="_x0000_s914451" name="Equation" r:id="rId7" imgW="1079280" imgH="431640" progId="Equation.3">
                  <p:embed/>
                </p:oleObj>
              </mc:Choice>
              <mc:Fallback>
                <p:oleObj name="Equation" r:id="rId7" imgW="1079280" imgH="431640" progId="Equation.3">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7425" y="5829300"/>
                        <a:ext cx="2573338" cy="1028700"/>
                      </a:xfrm>
                      <a:prstGeom prst="rect">
                        <a:avLst/>
                      </a:prstGeom>
                      <a:solidFill>
                        <a:schemeClr val="folHlink"/>
                      </a:solidFill>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7077075" y="285750"/>
            <a:ext cx="2066925" cy="609600"/>
          </a:xfrm>
        </p:spPr>
        <p:txBody>
          <a:bodyPr/>
          <a:lstStyle/>
          <a:p>
            <a:r>
              <a:rPr lang="en-US" altLang="en-US"/>
              <a:t>Examples</a:t>
            </a:r>
          </a:p>
        </p:txBody>
      </p:sp>
      <p:grpSp>
        <p:nvGrpSpPr>
          <p:cNvPr id="7" name="Group 6"/>
          <p:cNvGrpSpPr/>
          <p:nvPr/>
        </p:nvGrpSpPr>
        <p:grpSpPr>
          <a:xfrm>
            <a:off x="1219200" y="1295400"/>
            <a:ext cx="6053138" cy="5068888"/>
            <a:chOff x="1219200" y="1295400"/>
            <a:chExt cx="6053138" cy="5068888"/>
          </a:xfrm>
        </p:grpSpPr>
        <p:pic>
          <p:nvPicPr>
            <p:cNvPr id="902149" name="Picture 5"/>
            <p:cNvPicPr>
              <a:picLocks noChangeAspect="1" noChangeArrowheads="1"/>
            </p:cNvPicPr>
            <p:nvPr/>
          </p:nvPicPr>
          <p:blipFill>
            <a:blip r:embed="rId2" cstate="print"/>
            <a:srcRect l="1041" t="1041" r="4883" b="4492"/>
            <a:stretch>
              <a:fillRect/>
            </a:stretch>
          </p:blipFill>
          <p:spPr bwMode="auto">
            <a:xfrm>
              <a:off x="1219200" y="1295400"/>
              <a:ext cx="2293937" cy="2303463"/>
            </a:xfrm>
            <a:prstGeom prst="rect">
              <a:avLst/>
            </a:prstGeom>
            <a:noFill/>
            <a:ln w="12700">
              <a:solidFill>
                <a:srgbClr val="0066FF"/>
              </a:solidFill>
              <a:miter lim="800000"/>
              <a:headEnd type="none" w="sm" len="sm"/>
              <a:tailEnd type="none" w="sm" len="sm"/>
            </a:ln>
            <a:effectLst/>
          </p:spPr>
        </p:pic>
        <p:pic>
          <p:nvPicPr>
            <p:cNvPr id="902150" name="Picture 6"/>
            <p:cNvPicPr>
              <a:picLocks noChangeAspect="1" noChangeArrowheads="1"/>
            </p:cNvPicPr>
            <p:nvPr/>
          </p:nvPicPr>
          <p:blipFill>
            <a:blip r:embed="rId3" cstate="print"/>
            <a:srcRect t="636" r="5229" b="8481"/>
            <a:stretch>
              <a:fillRect/>
            </a:stretch>
          </p:blipFill>
          <p:spPr bwMode="auto">
            <a:xfrm>
              <a:off x="3733800" y="1371600"/>
              <a:ext cx="3538538" cy="2262188"/>
            </a:xfrm>
            <a:prstGeom prst="rect">
              <a:avLst/>
            </a:prstGeom>
            <a:solidFill>
              <a:schemeClr val="folHlink"/>
            </a:solidFill>
            <a:ln w="12700">
              <a:noFill/>
              <a:miter lim="800000"/>
              <a:headEnd type="none" w="sm" len="sm"/>
              <a:tailEnd type="none" w="sm" len="sm"/>
            </a:ln>
            <a:effectLst/>
          </p:spPr>
        </p:pic>
        <p:pic>
          <p:nvPicPr>
            <p:cNvPr id="902151" name="Picture 7"/>
            <p:cNvPicPr>
              <a:picLocks noChangeAspect="1" noChangeArrowheads="1"/>
            </p:cNvPicPr>
            <p:nvPr/>
          </p:nvPicPr>
          <p:blipFill>
            <a:blip r:embed="rId4" cstate="print"/>
            <a:srcRect l="691" t="1198" r="5183" b="4224"/>
            <a:stretch>
              <a:fillRect/>
            </a:stretch>
          </p:blipFill>
          <p:spPr bwMode="auto">
            <a:xfrm>
              <a:off x="1219200" y="3733800"/>
              <a:ext cx="2160588" cy="2630488"/>
            </a:xfrm>
            <a:prstGeom prst="rect">
              <a:avLst/>
            </a:prstGeom>
            <a:noFill/>
            <a:ln w="12700">
              <a:solidFill>
                <a:srgbClr val="0066FF"/>
              </a:solidFill>
              <a:miter lim="800000"/>
              <a:headEnd type="none" w="sm" len="sm"/>
              <a:tailEnd type="none" w="sm" len="sm"/>
            </a:ln>
            <a:effectLst/>
          </p:spPr>
        </p:pic>
        <p:pic>
          <p:nvPicPr>
            <p:cNvPr id="902152" name="Picture 8"/>
            <p:cNvPicPr>
              <a:picLocks noChangeAspect="1" noChangeArrowheads="1"/>
            </p:cNvPicPr>
            <p:nvPr/>
          </p:nvPicPr>
          <p:blipFill>
            <a:blip r:embed="rId5" cstate="print"/>
            <a:srcRect t="2446" r="5458" b="9520"/>
            <a:stretch>
              <a:fillRect/>
            </a:stretch>
          </p:blipFill>
          <p:spPr bwMode="auto">
            <a:xfrm>
              <a:off x="3733800" y="3962400"/>
              <a:ext cx="3517900" cy="2112963"/>
            </a:xfrm>
            <a:prstGeom prst="rect">
              <a:avLst/>
            </a:prstGeom>
            <a:solidFill>
              <a:schemeClr val="folHlink"/>
            </a:solidFill>
            <a:ln w="12700">
              <a:noFill/>
              <a:miter lim="800000"/>
              <a:headEnd type="none" w="sm" len="sm"/>
              <a:tailEnd type="none" w="sm" len="sm"/>
            </a:ln>
            <a:effectLst/>
          </p:spPr>
        </p:pic>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Grp="1" noChangeArrowheads="1"/>
          </p:cNvSpPr>
          <p:nvPr>
            <p:ph type="title"/>
          </p:nvPr>
        </p:nvSpPr>
        <p:spPr>
          <a:xfrm>
            <a:off x="5705475" y="285750"/>
            <a:ext cx="3438525" cy="609600"/>
          </a:xfrm>
        </p:spPr>
        <p:txBody>
          <a:bodyPr/>
          <a:lstStyle/>
          <a:p>
            <a:r>
              <a:rPr lang="en-US" altLang="en-US"/>
              <a:t>Color Histograms</a:t>
            </a:r>
          </a:p>
        </p:txBody>
      </p:sp>
      <p:pic>
        <p:nvPicPr>
          <p:cNvPr id="893956" name="Picture 4"/>
          <p:cNvPicPr>
            <a:picLocks noChangeAspect="1" noChangeArrowheads="1"/>
          </p:cNvPicPr>
          <p:nvPr/>
        </p:nvPicPr>
        <p:blipFill>
          <a:blip r:embed="rId2" cstate="print"/>
          <a:srcRect/>
          <a:stretch>
            <a:fillRect/>
          </a:stretch>
        </p:blipFill>
        <p:spPr bwMode="auto">
          <a:xfrm>
            <a:off x="381000" y="2438400"/>
            <a:ext cx="3582988" cy="2387600"/>
          </a:xfrm>
          <a:prstGeom prst="rect">
            <a:avLst/>
          </a:prstGeom>
          <a:noFill/>
        </p:spPr>
      </p:pic>
      <p:pic>
        <p:nvPicPr>
          <p:cNvPr id="893957" name="Picture 5"/>
          <p:cNvPicPr>
            <a:picLocks noChangeAspect="1" noChangeArrowheads="1"/>
          </p:cNvPicPr>
          <p:nvPr/>
        </p:nvPicPr>
        <p:blipFill>
          <a:blip r:embed="rId3" cstate="print"/>
          <a:srcRect l="2321" t="21056" r="20905" b="4001"/>
          <a:stretch>
            <a:fillRect/>
          </a:stretch>
        </p:blipFill>
        <p:spPr bwMode="auto">
          <a:xfrm>
            <a:off x="5410200" y="914400"/>
            <a:ext cx="2820988" cy="1900238"/>
          </a:xfrm>
          <a:prstGeom prst="rect">
            <a:avLst/>
          </a:prstGeom>
          <a:noFill/>
        </p:spPr>
      </p:pic>
      <p:pic>
        <p:nvPicPr>
          <p:cNvPr id="893958" name="Picture 6"/>
          <p:cNvPicPr>
            <a:picLocks noChangeAspect="1" noChangeArrowheads="1"/>
          </p:cNvPicPr>
          <p:nvPr/>
        </p:nvPicPr>
        <p:blipFill>
          <a:blip r:embed="rId4" cstate="print"/>
          <a:srcRect l="2568" t="20779" r="21031" b="3789"/>
          <a:stretch>
            <a:fillRect/>
          </a:stretch>
        </p:blipFill>
        <p:spPr bwMode="auto">
          <a:xfrm>
            <a:off x="5410200" y="2895600"/>
            <a:ext cx="2822575" cy="1917700"/>
          </a:xfrm>
          <a:prstGeom prst="rect">
            <a:avLst/>
          </a:prstGeom>
          <a:noFill/>
        </p:spPr>
      </p:pic>
      <p:pic>
        <p:nvPicPr>
          <p:cNvPr id="893959" name="Picture 7"/>
          <p:cNvPicPr>
            <a:picLocks noChangeAspect="1" noChangeArrowheads="1"/>
          </p:cNvPicPr>
          <p:nvPr/>
        </p:nvPicPr>
        <p:blipFill>
          <a:blip r:embed="rId5" cstate="print"/>
          <a:srcRect l="2650" t="20839" r="21135" b="4865"/>
          <a:stretch>
            <a:fillRect/>
          </a:stretch>
        </p:blipFill>
        <p:spPr bwMode="auto">
          <a:xfrm>
            <a:off x="5410200" y="4897438"/>
            <a:ext cx="2819400" cy="18970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a:xfrm>
            <a:off x="4867275" y="285750"/>
            <a:ext cx="4200525" cy="609600"/>
          </a:xfrm>
        </p:spPr>
        <p:txBody>
          <a:bodyPr/>
          <a:lstStyle/>
          <a:p>
            <a:r>
              <a:rPr lang="en-US" altLang="en-US" dirty="0"/>
              <a:t>Histogram Equalization</a:t>
            </a:r>
          </a:p>
        </p:txBody>
      </p:sp>
      <p:pic>
        <p:nvPicPr>
          <p:cNvPr id="912388" name="Picture 4" descr="boat_512"/>
          <p:cNvPicPr>
            <a:picLocks noChangeAspect="1" noChangeArrowheads="1"/>
          </p:cNvPicPr>
          <p:nvPr/>
        </p:nvPicPr>
        <p:blipFill>
          <a:blip r:embed="rId2" cstate="print"/>
          <a:srcRect/>
          <a:stretch>
            <a:fillRect/>
          </a:stretch>
        </p:blipFill>
        <p:spPr bwMode="auto">
          <a:xfrm>
            <a:off x="5181600" y="990600"/>
            <a:ext cx="3200400" cy="3200400"/>
          </a:xfrm>
          <a:prstGeom prst="rect">
            <a:avLst/>
          </a:prstGeom>
          <a:noFill/>
        </p:spPr>
      </p:pic>
      <p:pic>
        <p:nvPicPr>
          <p:cNvPr id="912389" name="Picture 5" descr="boateq"/>
          <p:cNvPicPr>
            <a:picLocks noChangeAspect="1" noChangeArrowheads="1"/>
          </p:cNvPicPr>
          <p:nvPr/>
        </p:nvPicPr>
        <p:blipFill>
          <a:blip r:embed="rId3" cstate="print"/>
          <a:srcRect/>
          <a:stretch>
            <a:fillRect/>
          </a:stretch>
        </p:blipFill>
        <p:spPr bwMode="auto">
          <a:xfrm>
            <a:off x="5181600" y="4343400"/>
            <a:ext cx="3125788" cy="2344738"/>
          </a:xfrm>
          <a:prstGeom prst="rect">
            <a:avLst/>
          </a:prstGeom>
          <a:noFill/>
        </p:spPr>
      </p:pic>
      <p:sp>
        <p:nvSpPr>
          <p:cNvPr id="912391" name="Rectangle 7"/>
          <p:cNvSpPr>
            <a:spLocks noGrp="1" noChangeArrowheads="1"/>
          </p:cNvSpPr>
          <p:nvPr>
            <p:ph type="body" idx="1"/>
          </p:nvPr>
        </p:nvSpPr>
        <p:spPr>
          <a:xfrm>
            <a:off x="152400" y="1600200"/>
            <a:ext cx="4876800" cy="3581400"/>
          </a:xfrm>
          <a:noFill/>
          <a:ln/>
        </p:spPr>
        <p:txBody>
          <a:bodyPr/>
          <a:lstStyle/>
          <a:p>
            <a:r>
              <a:rPr lang="en-GB" altLang="en-US" sz="2200" dirty="0"/>
              <a:t>Image histograms consist of peaks, valleys, and low plains</a:t>
            </a:r>
          </a:p>
          <a:p>
            <a:r>
              <a:rPr lang="en-GB" altLang="en-US" sz="2200" dirty="0"/>
              <a:t>Peaks = many pixels concentrated in a few grey levels</a:t>
            </a:r>
          </a:p>
          <a:p>
            <a:r>
              <a:rPr lang="en-GB" altLang="en-US" sz="2200" dirty="0"/>
              <a:t>Plains = small number of pixels distributed over a wider range of grey levels</a:t>
            </a:r>
          </a:p>
          <a:p>
            <a:endParaRPr lang="en-US" altLang="en-US" sz="22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4791075" y="285750"/>
            <a:ext cx="4276725" cy="609600"/>
          </a:xfrm>
        </p:spPr>
        <p:txBody>
          <a:bodyPr/>
          <a:lstStyle/>
          <a:p>
            <a:r>
              <a:rPr lang="en-US" altLang="en-US"/>
              <a:t>Histogram Equalization</a:t>
            </a:r>
          </a:p>
        </p:txBody>
      </p:sp>
      <p:sp>
        <p:nvSpPr>
          <p:cNvPr id="896003" name="Rectangle 3"/>
          <p:cNvSpPr>
            <a:spLocks noGrp="1" noChangeArrowheads="1"/>
          </p:cNvSpPr>
          <p:nvPr>
            <p:ph type="body" idx="1"/>
          </p:nvPr>
        </p:nvSpPr>
        <p:spPr>
          <a:xfrm>
            <a:off x="457200" y="1219200"/>
            <a:ext cx="8534400" cy="2362200"/>
          </a:xfrm>
        </p:spPr>
        <p:txBody>
          <a:bodyPr/>
          <a:lstStyle/>
          <a:p>
            <a:r>
              <a:rPr lang="en-US" altLang="en-US" dirty="0"/>
              <a:t>The goal is to modify the gray levels of an image so that the histogram of the modified image is flat.</a:t>
            </a:r>
          </a:p>
          <a:p>
            <a:pPr lvl="1"/>
            <a:r>
              <a:rPr lang="en-GB" altLang="en-US" dirty="0"/>
              <a:t>Expand pixels in peaks over a wider range of gray-levels.</a:t>
            </a:r>
          </a:p>
          <a:p>
            <a:pPr lvl="1"/>
            <a:r>
              <a:rPr lang="en-GB" altLang="en-US" dirty="0"/>
              <a:t>“Squeeze” low plains pixels into a narrower range of gray levels.</a:t>
            </a:r>
            <a:endParaRPr lang="en-US" altLang="en-US" dirty="0"/>
          </a:p>
          <a:p>
            <a:r>
              <a:rPr lang="en-US" altLang="en-US" dirty="0"/>
              <a:t>Utilizes all gray values equally</a:t>
            </a:r>
          </a:p>
          <a:p>
            <a:r>
              <a:rPr lang="en-US" altLang="en-US" dirty="0"/>
              <a:t>Example Histogram:</a:t>
            </a:r>
          </a:p>
          <a:p>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r>
              <a:rPr lang="en-US" altLang="en-US" dirty="0"/>
              <a:t>Note low utilization of small gray values</a:t>
            </a:r>
          </a:p>
        </p:txBody>
      </p:sp>
      <p:pic>
        <p:nvPicPr>
          <p:cNvPr id="896004" name="Picture 4"/>
          <p:cNvPicPr>
            <a:picLocks noChangeAspect="1" noChangeArrowheads="1"/>
          </p:cNvPicPr>
          <p:nvPr/>
        </p:nvPicPr>
        <p:blipFill>
          <a:blip r:embed="rId2" cstate="print"/>
          <a:srcRect/>
          <a:stretch>
            <a:fillRect/>
          </a:stretch>
        </p:blipFill>
        <p:spPr bwMode="auto">
          <a:xfrm>
            <a:off x="3857625" y="3629025"/>
            <a:ext cx="4800600" cy="3157538"/>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5705475" y="285750"/>
            <a:ext cx="3362325" cy="609600"/>
          </a:xfrm>
        </p:spPr>
        <p:txBody>
          <a:bodyPr/>
          <a:lstStyle/>
          <a:p>
            <a:r>
              <a:rPr lang="en-US" altLang="en-US"/>
              <a:t>Desired Histogram</a:t>
            </a:r>
          </a:p>
        </p:txBody>
      </p:sp>
      <p:sp>
        <p:nvSpPr>
          <p:cNvPr id="903171" name="Rectangle 3"/>
          <p:cNvSpPr>
            <a:spLocks noGrp="1" noChangeArrowheads="1"/>
          </p:cNvSpPr>
          <p:nvPr>
            <p:ph type="body" idx="1"/>
          </p:nvPr>
        </p:nvSpPr>
        <p:spPr>
          <a:xfrm>
            <a:off x="609600" y="1295400"/>
            <a:ext cx="7848600" cy="990600"/>
          </a:xfrm>
        </p:spPr>
        <p:txBody>
          <a:bodyPr/>
          <a:lstStyle/>
          <a:p>
            <a:r>
              <a:rPr lang="en-US" altLang="en-US"/>
              <a:t>All gray levels are used equally.</a:t>
            </a:r>
          </a:p>
          <a:p>
            <a:r>
              <a:rPr lang="en-US" altLang="en-US"/>
              <a:t>Has a tendency to enhance contrast.</a:t>
            </a:r>
          </a:p>
        </p:txBody>
      </p:sp>
      <p:pic>
        <p:nvPicPr>
          <p:cNvPr id="903172" name="Picture 4"/>
          <p:cNvPicPr>
            <a:picLocks noChangeAspect="1" noChangeArrowheads="1"/>
          </p:cNvPicPr>
          <p:nvPr/>
        </p:nvPicPr>
        <p:blipFill>
          <a:blip r:embed="rId2" cstate="print"/>
          <a:srcRect/>
          <a:stretch>
            <a:fillRect/>
          </a:stretch>
        </p:blipFill>
        <p:spPr bwMode="auto">
          <a:xfrm>
            <a:off x="1752600" y="2438400"/>
            <a:ext cx="5486400" cy="3614738"/>
          </a:xfrm>
          <a:prstGeom prst="rect">
            <a:avLst/>
          </a:prstGeom>
          <a:solidFill>
            <a:schemeClr val="folHlink"/>
          </a:solid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5886450" y="285750"/>
            <a:ext cx="3209925" cy="609600"/>
          </a:xfrm>
        </p:spPr>
        <p:txBody>
          <a:bodyPr/>
          <a:lstStyle/>
          <a:p>
            <a:r>
              <a:rPr lang="en-US" altLang="en-US"/>
              <a:t>More Color Woes</a:t>
            </a:r>
          </a:p>
        </p:txBody>
      </p:sp>
      <p:sp>
        <p:nvSpPr>
          <p:cNvPr id="980995" name="Rectangle 3"/>
          <p:cNvSpPr>
            <a:spLocks noGrp="1" noChangeArrowheads="1"/>
          </p:cNvSpPr>
          <p:nvPr>
            <p:ph type="body" idx="1"/>
          </p:nvPr>
        </p:nvSpPr>
        <p:spPr>
          <a:xfrm>
            <a:off x="1066800" y="5943600"/>
            <a:ext cx="6324600" cy="457200"/>
          </a:xfrm>
        </p:spPr>
        <p:txBody>
          <a:bodyPr/>
          <a:lstStyle/>
          <a:p>
            <a:pPr>
              <a:buFont typeface="Zapf Dingbats" charset="2"/>
              <a:buNone/>
            </a:pPr>
            <a:r>
              <a:rPr lang="en-US" altLang="en-US"/>
              <a:t>Squares with dots in them are the same color</a:t>
            </a:r>
          </a:p>
        </p:txBody>
      </p:sp>
      <p:pic>
        <p:nvPicPr>
          <p:cNvPr id="980996" name="Picture 4"/>
          <p:cNvPicPr>
            <a:picLocks noChangeAspect="1" noChangeArrowheads="1"/>
          </p:cNvPicPr>
          <p:nvPr/>
        </p:nvPicPr>
        <p:blipFill>
          <a:blip r:embed="rId2" cstate="print"/>
          <a:srcRect/>
          <a:stretch>
            <a:fillRect/>
          </a:stretch>
        </p:blipFill>
        <p:spPr bwMode="auto">
          <a:xfrm>
            <a:off x="762000" y="1371600"/>
            <a:ext cx="7696200" cy="4356100"/>
          </a:xfrm>
          <a:prstGeom prst="rect">
            <a:avLst/>
          </a:prstGeom>
          <a:noFill/>
          <a:ln w="19050">
            <a:solidFill>
              <a:schemeClr val="folHlink"/>
            </a:solid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6772275" y="296863"/>
            <a:ext cx="2295525" cy="609600"/>
          </a:xfrm>
        </p:spPr>
        <p:txBody>
          <a:bodyPr/>
          <a:lstStyle/>
          <a:p>
            <a:r>
              <a:rPr lang="en-US" altLang="en-US"/>
              <a:t>Brute Force </a:t>
            </a:r>
          </a:p>
        </p:txBody>
      </p:sp>
      <p:grpSp>
        <p:nvGrpSpPr>
          <p:cNvPr id="904207" name="Group 15"/>
          <p:cNvGrpSpPr>
            <a:grpSpLocks/>
          </p:cNvGrpSpPr>
          <p:nvPr/>
        </p:nvGrpSpPr>
        <p:grpSpPr bwMode="auto">
          <a:xfrm>
            <a:off x="304800" y="1447800"/>
            <a:ext cx="5295900" cy="4876800"/>
            <a:chOff x="384" y="912"/>
            <a:chExt cx="3336" cy="3072"/>
          </a:xfrm>
        </p:grpSpPr>
        <p:pic>
          <p:nvPicPr>
            <p:cNvPr id="904196" name="Picture 4"/>
            <p:cNvPicPr>
              <a:picLocks noChangeAspect="1" noChangeArrowheads="1"/>
            </p:cNvPicPr>
            <p:nvPr/>
          </p:nvPicPr>
          <p:blipFill>
            <a:blip r:embed="rId2" cstate="print"/>
            <a:srcRect r="7610" b="4338"/>
            <a:stretch>
              <a:fillRect/>
            </a:stretch>
          </p:blipFill>
          <p:spPr bwMode="auto">
            <a:xfrm>
              <a:off x="384" y="912"/>
              <a:ext cx="3336" cy="3072"/>
            </a:xfrm>
            <a:prstGeom prst="rect">
              <a:avLst/>
            </a:prstGeom>
            <a:solidFill>
              <a:schemeClr val="folHlink"/>
            </a:solidFill>
            <a:ln w="12700">
              <a:noFill/>
              <a:miter lim="800000"/>
              <a:headEnd type="none" w="sm" len="sm"/>
              <a:tailEnd type="none" w="sm" len="sm"/>
            </a:ln>
            <a:effectLst/>
          </p:spPr>
        </p:pic>
        <p:sp>
          <p:nvSpPr>
            <p:cNvPr id="904197" name="Line 5"/>
            <p:cNvSpPr>
              <a:spLocks noChangeShapeType="1"/>
            </p:cNvSpPr>
            <p:nvPr/>
          </p:nvSpPr>
          <p:spPr bwMode="auto">
            <a:xfrm>
              <a:off x="816" y="927"/>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8" name="Line 6"/>
            <p:cNvSpPr>
              <a:spLocks noChangeShapeType="1"/>
            </p:cNvSpPr>
            <p:nvPr/>
          </p:nvSpPr>
          <p:spPr bwMode="auto">
            <a:xfrm>
              <a:off x="1274"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199" name="Line 7"/>
            <p:cNvSpPr>
              <a:spLocks noChangeShapeType="1"/>
            </p:cNvSpPr>
            <p:nvPr/>
          </p:nvSpPr>
          <p:spPr bwMode="auto">
            <a:xfrm>
              <a:off x="1760" y="932"/>
              <a:ext cx="0" cy="3035"/>
            </a:xfrm>
            <a:prstGeom prst="line">
              <a:avLst/>
            </a:prstGeom>
            <a:noFill/>
            <a:ln w="9525">
              <a:solidFill>
                <a:schemeClr val="bg2"/>
              </a:solidFill>
              <a:round/>
              <a:headEnd type="none" w="sm" len="sm"/>
              <a:tailEnd type="none" w="sm" len="sm"/>
            </a:ln>
            <a:effectLst/>
          </p:spPr>
          <p:txBody>
            <a:bodyPr wrap="none" anchor="ctr"/>
            <a:lstStyle/>
            <a:p>
              <a:endParaRPr lang="en-US"/>
            </a:p>
          </p:txBody>
        </p:sp>
        <p:sp>
          <p:nvSpPr>
            <p:cNvPr id="904200" name="Line 8"/>
            <p:cNvSpPr>
              <a:spLocks noChangeShapeType="1"/>
            </p:cNvSpPr>
            <p:nvPr/>
          </p:nvSpPr>
          <p:spPr bwMode="auto">
            <a:xfrm>
              <a:off x="404" y="1296"/>
              <a:ext cx="3275" cy="0"/>
            </a:xfrm>
            <a:prstGeom prst="line">
              <a:avLst/>
            </a:prstGeom>
            <a:noFill/>
            <a:ln w="9525">
              <a:solidFill>
                <a:schemeClr val="bg2"/>
              </a:solidFill>
              <a:round/>
              <a:headEnd type="none" w="sm" len="sm"/>
              <a:tailEnd type="none" w="sm" len="sm"/>
            </a:ln>
            <a:effectLst/>
          </p:spPr>
          <p:txBody>
            <a:bodyPr wrap="none" anchor="ctr"/>
            <a:lstStyle/>
            <a:p>
              <a:endParaRPr lang="en-US"/>
            </a:p>
          </p:txBody>
        </p:sp>
      </p:grpSp>
      <p:sp>
        <p:nvSpPr>
          <p:cNvPr id="904201" name="Text Box 9"/>
          <p:cNvSpPr txBox="1">
            <a:spLocks noChangeArrowheads="1"/>
          </p:cNvSpPr>
          <p:nvPr/>
        </p:nvSpPr>
        <p:spPr bwMode="auto">
          <a:xfrm>
            <a:off x="5638800" y="1447800"/>
            <a:ext cx="3429000" cy="1311275"/>
          </a:xfrm>
          <a:prstGeom prst="rect">
            <a:avLst/>
          </a:prstGeom>
          <a:noFill/>
          <a:ln w="12700">
            <a:noFill/>
            <a:miter lim="800000"/>
            <a:headEnd type="none" w="sm" len="sm"/>
            <a:tailEnd type="none" w="sm" len="sm"/>
          </a:ln>
          <a:effectLst/>
        </p:spPr>
        <p:txBody>
          <a:bodyPr>
            <a:spAutoFit/>
          </a:bodyPr>
          <a:lstStyle/>
          <a:p>
            <a:r>
              <a:rPr lang="en-US" altLang="en-US" sz="2000"/>
              <a:t>How are the gray levels in the original image changed to produce the enhanced image?</a:t>
            </a:r>
          </a:p>
        </p:txBody>
      </p:sp>
      <p:sp>
        <p:nvSpPr>
          <p:cNvPr id="904203" name="Text Box 11"/>
          <p:cNvSpPr txBox="1">
            <a:spLocks noChangeArrowheads="1"/>
          </p:cNvSpPr>
          <p:nvPr/>
        </p:nvSpPr>
        <p:spPr bwMode="auto">
          <a:xfrm>
            <a:off x="6003925" y="44799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b="1"/>
          </a:p>
        </p:txBody>
      </p:sp>
      <p:sp>
        <p:nvSpPr>
          <p:cNvPr id="904205" name="Text Box 13"/>
          <p:cNvSpPr txBox="1">
            <a:spLocks noChangeArrowheads="1"/>
          </p:cNvSpPr>
          <p:nvPr/>
        </p:nvSpPr>
        <p:spPr bwMode="auto">
          <a:xfrm>
            <a:off x="6172200" y="2819400"/>
            <a:ext cx="2362200" cy="2014538"/>
          </a:xfrm>
          <a:prstGeom prst="rect">
            <a:avLst/>
          </a:prstGeom>
          <a:noFill/>
          <a:ln w="12700">
            <a:noFill/>
            <a:miter lim="800000"/>
            <a:headEnd type="none" w="sm" len="sm"/>
            <a:tailEnd type="none" w="sm" len="sm"/>
          </a:ln>
          <a:effectLst/>
        </p:spPr>
        <p:txBody>
          <a:bodyPr>
            <a:spAutoFit/>
          </a:bodyPr>
          <a:lstStyle/>
          <a:p>
            <a:r>
              <a:rPr lang="en-US" altLang="en-US" sz="1800"/>
              <a:t>Method 1.  Choose points randomly.</a:t>
            </a:r>
          </a:p>
          <a:p>
            <a:endParaRPr lang="en-US" altLang="en-US" sz="1800"/>
          </a:p>
          <a:p>
            <a:r>
              <a:rPr lang="en-US" altLang="en-US" sz="1800"/>
              <a:t>Method 2.  Choice depends on the gray</a:t>
            </a:r>
          </a:p>
          <a:p>
            <a:r>
              <a:rPr lang="en-US" altLang="en-US" sz="1800"/>
              <a:t>levels of their neighboring points.</a:t>
            </a:r>
          </a:p>
        </p:txBody>
      </p:sp>
      <p:sp>
        <p:nvSpPr>
          <p:cNvPr id="904206" name="Text Box 14"/>
          <p:cNvSpPr txBox="1">
            <a:spLocks noChangeArrowheads="1"/>
          </p:cNvSpPr>
          <p:nvPr/>
        </p:nvSpPr>
        <p:spPr bwMode="auto">
          <a:xfrm>
            <a:off x="5638800" y="5029200"/>
            <a:ext cx="3290888" cy="1006475"/>
          </a:xfrm>
          <a:prstGeom prst="rect">
            <a:avLst/>
          </a:prstGeom>
          <a:noFill/>
          <a:ln w="12700">
            <a:noFill/>
            <a:miter lim="800000"/>
            <a:headEnd type="none" w="sm" len="sm"/>
            <a:tailEnd type="none" w="sm" len="sm"/>
          </a:ln>
          <a:effectLst/>
        </p:spPr>
        <p:txBody>
          <a:bodyPr wrap="none">
            <a:spAutoFit/>
          </a:bodyPr>
          <a:lstStyle/>
          <a:p>
            <a:r>
              <a:rPr lang="en-US" altLang="en-US" sz="2000"/>
              <a:t>Computationally expensive.</a:t>
            </a:r>
          </a:p>
          <a:p>
            <a:endParaRPr lang="en-US" altLang="en-US" sz="2000"/>
          </a:p>
          <a:p>
            <a:r>
              <a:rPr lang="en-US" altLang="en-US" sz="2000"/>
              <a:t>Approximations.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800600" y="285750"/>
            <a:ext cx="4276725" cy="609600"/>
          </a:xfrm>
        </p:spPr>
        <p:txBody>
          <a:bodyPr/>
          <a:lstStyle/>
          <a:p>
            <a:r>
              <a:rPr lang="en-US" altLang="en-US"/>
              <a:t>Histogram Equalization</a:t>
            </a:r>
          </a:p>
        </p:txBody>
      </p:sp>
      <p:sp>
        <p:nvSpPr>
          <p:cNvPr id="913412" name="Rectangle 4"/>
          <p:cNvSpPr>
            <a:spLocks noGrp="1" noChangeArrowheads="1"/>
          </p:cNvSpPr>
          <p:nvPr>
            <p:ph type="body" idx="1"/>
          </p:nvPr>
        </p:nvSpPr>
        <p:spPr>
          <a:xfrm>
            <a:off x="457200" y="1295400"/>
            <a:ext cx="8191500" cy="2362200"/>
          </a:xfrm>
          <a:noFill/>
          <a:ln/>
        </p:spPr>
        <p:txBody>
          <a:bodyPr/>
          <a:lstStyle/>
          <a:p>
            <a:pPr>
              <a:lnSpc>
                <a:spcPct val="95000"/>
              </a:lnSpc>
              <a:spcBef>
                <a:spcPct val="10000"/>
              </a:spcBef>
            </a:pPr>
            <a:r>
              <a:rPr lang="en-GB" altLang="en-US" dirty="0"/>
              <a:t>Mapping from one set of grey-levels, </a:t>
            </a:r>
            <a:r>
              <a:rPr lang="en-GB" altLang="en-US" i="1" dirty="0">
                <a:latin typeface="Symbol" pitchFamily="18" charset="2"/>
              </a:rPr>
              <a:t>I</a:t>
            </a:r>
            <a:r>
              <a:rPr lang="en-GB" altLang="en-US" dirty="0"/>
              <a:t>, to a new set, </a:t>
            </a:r>
            <a:r>
              <a:rPr lang="en-GB" altLang="en-US" i="1" dirty="0">
                <a:latin typeface="Symbol" pitchFamily="18" charset="2"/>
              </a:rPr>
              <a:t>O</a:t>
            </a:r>
            <a:r>
              <a:rPr lang="en-GB" altLang="en-US" dirty="0"/>
              <a:t>.</a:t>
            </a:r>
          </a:p>
          <a:p>
            <a:pPr>
              <a:lnSpc>
                <a:spcPct val="95000"/>
              </a:lnSpc>
              <a:spcBef>
                <a:spcPct val="10000"/>
              </a:spcBef>
            </a:pPr>
            <a:r>
              <a:rPr lang="en-GB" altLang="en-US" dirty="0"/>
              <a:t>Ideally, the number of pixels, </a:t>
            </a:r>
            <a:r>
              <a:rPr lang="en-GB" altLang="en-US" i="1" dirty="0" err="1"/>
              <a:t>N</a:t>
            </a:r>
            <a:r>
              <a:rPr lang="en-GB" altLang="en-US" i="1" baseline="-25000" dirty="0" err="1"/>
              <a:t>p</a:t>
            </a:r>
            <a:r>
              <a:rPr lang="en-GB" altLang="en-US" dirty="0"/>
              <a:t>, occupying each grey level should be:</a:t>
            </a:r>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r>
              <a:rPr lang="en-GB" altLang="en-US" dirty="0"/>
              <a:t>To approximate this, apply the transform</a:t>
            </a:r>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a:lnSpc>
                <a:spcPct val="95000"/>
              </a:lnSpc>
              <a:spcBef>
                <a:spcPct val="10000"/>
              </a:spcBef>
            </a:pPr>
            <a:endParaRPr lang="en-GB" altLang="en-US" dirty="0"/>
          </a:p>
          <a:p>
            <a:pPr lvl="1">
              <a:lnSpc>
                <a:spcPct val="95000"/>
              </a:lnSpc>
              <a:spcBef>
                <a:spcPct val="10000"/>
              </a:spcBef>
            </a:pPr>
            <a:r>
              <a:rPr lang="en-GB" altLang="en-US" dirty="0"/>
              <a:t>Where CH is the cumulative histogram (see next slide)</a:t>
            </a:r>
          </a:p>
          <a:p>
            <a:pPr lvl="1">
              <a:lnSpc>
                <a:spcPct val="95000"/>
              </a:lnSpc>
              <a:spcBef>
                <a:spcPct val="10000"/>
              </a:spcBef>
            </a:pPr>
            <a:r>
              <a:rPr lang="en-GB" altLang="en-US" dirty="0"/>
              <a:t>j is the gray value in the source image</a:t>
            </a:r>
          </a:p>
          <a:p>
            <a:pPr lvl="1">
              <a:lnSpc>
                <a:spcPct val="95000"/>
              </a:lnSpc>
              <a:spcBef>
                <a:spcPct val="10000"/>
              </a:spcBef>
            </a:pPr>
            <a:r>
              <a:rPr lang="en-GB" altLang="en-US" dirty="0" err="1"/>
              <a:t>i</a:t>
            </a:r>
            <a:r>
              <a:rPr lang="en-GB" altLang="en-US" dirty="0"/>
              <a:t> is the gray value in the equalized image</a:t>
            </a:r>
          </a:p>
          <a:p>
            <a:pPr>
              <a:lnSpc>
                <a:spcPct val="95000"/>
              </a:lnSpc>
              <a:spcBef>
                <a:spcPct val="10000"/>
              </a:spcBef>
            </a:pPr>
            <a:endParaRPr lang="en-GB" altLang="en-US" dirty="0"/>
          </a:p>
          <a:p>
            <a:pPr>
              <a:spcBef>
                <a:spcPct val="10000"/>
              </a:spcBef>
            </a:pPr>
            <a:endParaRPr lang="en-US" altLang="en-US" dirty="0"/>
          </a:p>
        </p:txBody>
      </p:sp>
      <p:grpSp>
        <p:nvGrpSpPr>
          <p:cNvPr id="913419" name="Group 11"/>
          <p:cNvGrpSpPr>
            <a:grpSpLocks/>
          </p:cNvGrpSpPr>
          <p:nvPr/>
        </p:nvGrpSpPr>
        <p:grpSpPr bwMode="auto">
          <a:xfrm>
            <a:off x="3352800" y="2590800"/>
            <a:ext cx="1752600" cy="920750"/>
            <a:chOff x="1584" y="3408"/>
            <a:chExt cx="1104" cy="580"/>
          </a:xfrm>
        </p:grpSpPr>
        <p:sp>
          <p:nvSpPr>
            <p:cNvPr id="913418" name="Rectangle 10"/>
            <p:cNvSpPr>
              <a:spLocks noChangeArrowheads="1"/>
            </p:cNvSpPr>
            <p:nvPr/>
          </p:nvSpPr>
          <p:spPr bwMode="auto">
            <a:xfrm>
              <a:off x="1584" y="3408"/>
              <a:ext cx="1104" cy="58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13" name="Text Box 5"/>
            <p:cNvSpPr txBox="1">
              <a:spLocks noChangeArrowheads="1"/>
            </p:cNvSpPr>
            <p:nvPr/>
          </p:nvSpPr>
          <p:spPr bwMode="auto">
            <a:xfrm>
              <a:off x="1622" y="3577"/>
              <a:ext cx="544" cy="288"/>
            </a:xfrm>
            <a:prstGeom prst="rect">
              <a:avLst/>
            </a:prstGeom>
            <a:noFill/>
            <a:ln w="12700">
              <a:noFill/>
              <a:miter lim="800000"/>
              <a:headEnd type="none" w="sm" len="sm"/>
              <a:tailEnd type="none" w="sm" len="sm"/>
            </a:ln>
            <a:effectLst/>
          </p:spPr>
          <p:txBody>
            <a:bodyPr wrap="none">
              <a:spAutoFit/>
            </a:bodyPr>
            <a:lstStyle/>
            <a:p>
              <a:r>
                <a:rPr lang="en-US" altLang="en-US" sz="2400" dirty="0" err="1">
                  <a:solidFill>
                    <a:schemeClr val="bg2"/>
                  </a:solidFill>
                </a:rPr>
                <a:t>N</a:t>
              </a:r>
              <a:r>
                <a:rPr lang="en-US" altLang="en-US" sz="2400" baseline="-25000" dirty="0" err="1">
                  <a:solidFill>
                    <a:schemeClr val="bg2"/>
                  </a:solidFill>
                </a:rPr>
                <a:t>p</a:t>
              </a:r>
              <a:r>
                <a:rPr lang="en-US" altLang="en-US" sz="2400" dirty="0">
                  <a:solidFill>
                    <a:schemeClr val="bg2"/>
                  </a:solidFill>
                </a:rPr>
                <a:t> = </a:t>
              </a:r>
            </a:p>
          </p:txBody>
        </p:sp>
        <p:sp>
          <p:nvSpPr>
            <p:cNvPr id="913414" name="Text Box 6"/>
            <p:cNvSpPr txBox="1">
              <a:spLocks noChangeArrowheads="1"/>
            </p:cNvSpPr>
            <p:nvPr/>
          </p:nvSpPr>
          <p:spPr bwMode="auto">
            <a:xfrm>
              <a:off x="2088" y="3450"/>
              <a:ext cx="543"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M*N </a:t>
              </a:r>
            </a:p>
          </p:txBody>
        </p:sp>
        <p:sp>
          <p:nvSpPr>
            <p:cNvPr id="913415" name="Text Box 7"/>
            <p:cNvSpPr txBox="1">
              <a:spLocks noChangeArrowheads="1"/>
            </p:cNvSpPr>
            <p:nvPr/>
          </p:nvSpPr>
          <p:spPr bwMode="auto">
            <a:xfrm>
              <a:off x="2208" y="3696"/>
              <a:ext cx="318"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G </a:t>
              </a:r>
            </a:p>
          </p:txBody>
        </p:sp>
        <p:sp>
          <p:nvSpPr>
            <p:cNvPr id="913416" name="Line 8"/>
            <p:cNvSpPr>
              <a:spLocks noChangeShapeType="1"/>
            </p:cNvSpPr>
            <p:nvPr/>
          </p:nvSpPr>
          <p:spPr bwMode="auto">
            <a:xfrm>
              <a:off x="2112" y="3714"/>
              <a:ext cx="442" cy="2"/>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nvGrpSpPr>
          <p:cNvPr id="913433" name="Group 25"/>
          <p:cNvGrpSpPr>
            <a:grpSpLocks/>
          </p:cNvGrpSpPr>
          <p:nvPr/>
        </p:nvGrpSpPr>
        <p:grpSpPr bwMode="auto">
          <a:xfrm>
            <a:off x="2057400" y="4284663"/>
            <a:ext cx="5041900" cy="1060450"/>
            <a:chOff x="960" y="2976"/>
            <a:chExt cx="3176" cy="668"/>
          </a:xfrm>
        </p:grpSpPr>
        <p:sp>
          <p:nvSpPr>
            <p:cNvPr id="913432" name="Rectangle 24"/>
            <p:cNvSpPr>
              <a:spLocks noChangeArrowheads="1"/>
            </p:cNvSpPr>
            <p:nvPr/>
          </p:nvSpPr>
          <p:spPr bwMode="auto">
            <a:xfrm>
              <a:off x="960" y="2976"/>
              <a:ext cx="3176" cy="66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3420" name="Text Box 12"/>
            <p:cNvSpPr txBox="1">
              <a:spLocks noChangeArrowheads="1"/>
            </p:cNvSpPr>
            <p:nvPr/>
          </p:nvSpPr>
          <p:spPr bwMode="auto">
            <a:xfrm>
              <a:off x="960" y="3120"/>
              <a:ext cx="90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i = MAX</a:t>
              </a:r>
            </a:p>
          </p:txBody>
        </p:sp>
        <p:sp>
          <p:nvSpPr>
            <p:cNvPr id="913421" name="Text Box 13"/>
            <p:cNvSpPr txBox="1">
              <a:spLocks noChangeArrowheads="1"/>
            </p:cNvSpPr>
            <p:nvPr/>
          </p:nvSpPr>
          <p:spPr bwMode="auto">
            <a:xfrm>
              <a:off x="1948" y="3127"/>
              <a:ext cx="9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0, round</a:t>
              </a:r>
            </a:p>
          </p:txBody>
        </p:sp>
        <p:sp>
          <p:nvSpPr>
            <p:cNvPr id="913422" name="AutoShape 14"/>
            <p:cNvSpPr>
              <a:spLocks/>
            </p:cNvSpPr>
            <p:nvPr/>
          </p:nvSpPr>
          <p:spPr bwMode="auto">
            <a:xfrm>
              <a:off x="1848"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sp>
          <p:nvSpPr>
            <p:cNvPr id="913423" name="Text Box 15"/>
            <p:cNvSpPr txBox="1">
              <a:spLocks noChangeArrowheads="1"/>
            </p:cNvSpPr>
            <p:nvPr/>
          </p:nvSpPr>
          <p:spPr bwMode="auto">
            <a:xfrm>
              <a:off x="2928" y="2976"/>
              <a:ext cx="640"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a:t>
              </a:r>
            </a:p>
          </p:txBody>
        </p:sp>
        <p:sp>
          <p:nvSpPr>
            <p:cNvPr id="913424" name="Line 16"/>
            <p:cNvSpPr>
              <a:spLocks noChangeShapeType="1"/>
            </p:cNvSpPr>
            <p:nvPr/>
          </p:nvSpPr>
          <p:spPr bwMode="auto">
            <a:xfrm>
              <a:off x="3024" y="3312"/>
              <a:ext cx="480" cy="0"/>
            </a:xfrm>
            <a:prstGeom prst="line">
              <a:avLst/>
            </a:prstGeom>
            <a:noFill/>
            <a:ln w="28575">
              <a:solidFill>
                <a:schemeClr val="bg2"/>
              </a:solidFill>
              <a:round/>
              <a:headEnd type="none" w="sm" len="sm"/>
              <a:tailEnd type="none" w="sm" len="sm"/>
            </a:ln>
            <a:effectLst/>
          </p:spPr>
          <p:txBody>
            <a:bodyPr wrap="none" anchor="ctr"/>
            <a:lstStyle/>
            <a:p>
              <a:endParaRPr lang="en-US"/>
            </a:p>
          </p:txBody>
        </p:sp>
        <p:sp>
          <p:nvSpPr>
            <p:cNvPr id="913425" name="Text Box 17"/>
            <p:cNvSpPr txBox="1">
              <a:spLocks noChangeArrowheads="1"/>
            </p:cNvSpPr>
            <p:nvPr/>
          </p:nvSpPr>
          <p:spPr bwMode="auto">
            <a:xfrm>
              <a:off x="3108" y="3282"/>
              <a:ext cx="363"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N</a:t>
              </a:r>
              <a:r>
                <a:rPr lang="en-US" altLang="en-US" sz="2800" baseline="-25000">
                  <a:solidFill>
                    <a:schemeClr val="bg2"/>
                  </a:solidFill>
                </a:rPr>
                <a:t>p</a:t>
              </a:r>
              <a:endParaRPr lang="en-US" altLang="en-US" sz="2800">
                <a:solidFill>
                  <a:schemeClr val="bg2"/>
                </a:solidFill>
              </a:endParaRPr>
            </a:p>
          </p:txBody>
        </p:sp>
        <p:sp>
          <p:nvSpPr>
            <p:cNvPr id="913427" name="AutoShape 19"/>
            <p:cNvSpPr>
              <a:spLocks/>
            </p:cNvSpPr>
            <p:nvPr/>
          </p:nvSpPr>
          <p:spPr bwMode="auto">
            <a:xfrm>
              <a:off x="2880"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8" name="AutoShape 20"/>
            <p:cNvSpPr>
              <a:spLocks/>
            </p:cNvSpPr>
            <p:nvPr/>
          </p:nvSpPr>
          <p:spPr bwMode="auto">
            <a:xfrm flipH="1">
              <a:off x="3552" y="3024"/>
              <a:ext cx="96" cy="576"/>
            </a:xfrm>
            <a:prstGeom prst="leftBrace">
              <a:avLst>
                <a:gd name="adj1" fmla="val 50000"/>
                <a:gd name="adj2" fmla="val 50000"/>
              </a:avLst>
            </a:prstGeom>
            <a:noFill/>
            <a:ln w="28575">
              <a:solidFill>
                <a:schemeClr val="bg2"/>
              </a:solidFill>
              <a:round/>
              <a:headEnd type="none" w="sm" len="sm"/>
              <a:tailEnd type="none" w="sm" len="sm"/>
            </a:ln>
            <a:effectLst/>
          </p:spPr>
          <p:txBody>
            <a:bodyPr wrap="none" anchor="ctr"/>
            <a:lstStyle/>
            <a:p>
              <a:endParaRPr lang="en-US"/>
            </a:p>
          </p:txBody>
        </p:sp>
        <p:sp>
          <p:nvSpPr>
            <p:cNvPr id="913429" name="Text Box 21"/>
            <p:cNvSpPr txBox="1">
              <a:spLocks noChangeArrowheads="1"/>
            </p:cNvSpPr>
            <p:nvPr/>
          </p:nvSpPr>
          <p:spPr bwMode="auto">
            <a:xfrm>
              <a:off x="3648" y="3132"/>
              <a:ext cx="316" cy="327"/>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-1</a:t>
              </a:r>
            </a:p>
          </p:txBody>
        </p:sp>
        <p:sp>
          <p:nvSpPr>
            <p:cNvPr id="913430" name="AutoShape 22"/>
            <p:cNvSpPr>
              <a:spLocks/>
            </p:cNvSpPr>
            <p:nvPr/>
          </p:nvSpPr>
          <p:spPr bwMode="auto">
            <a:xfrm flipH="1">
              <a:off x="3984" y="3048"/>
              <a:ext cx="96" cy="480"/>
            </a:xfrm>
            <a:prstGeom prst="leftBracket">
              <a:avLst>
                <a:gd name="adj" fmla="val 41667"/>
              </a:avLst>
            </a:prstGeom>
            <a:noFill/>
            <a:ln w="28575">
              <a:solidFill>
                <a:schemeClr val="bg2"/>
              </a:solidFill>
              <a:round/>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643" name="Rectangle 187"/>
          <p:cNvSpPr>
            <a:spLocks noChangeArrowheads="1"/>
          </p:cNvSpPr>
          <p:nvPr/>
        </p:nvSpPr>
        <p:spPr bwMode="auto">
          <a:xfrm>
            <a:off x="2743200" y="1905000"/>
            <a:ext cx="2362200" cy="9906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15458" name="Rectangle 2"/>
          <p:cNvSpPr>
            <a:spLocks noGrp="1" noChangeArrowheads="1"/>
          </p:cNvSpPr>
          <p:nvPr>
            <p:ph type="title"/>
          </p:nvPr>
        </p:nvSpPr>
        <p:spPr>
          <a:xfrm>
            <a:off x="7315200" y="285750"/>
            <a:ext cx="1762125" cy="609600"/>
          </a:xfrm>
        </p:spPr>
        <p:txBody>
          <a:bodyPr/>
          <a:lstStyle/>
          <a:p>
            <a:r>
              <a:rPr lang="en-US" altLang="en-US"/>
              <a:t>Example</a:t>
            </a:r>
          </a:p>
        </p:txBody>
      </p:sp>
      <p:sp>
        <p:nvSpPr>
          <p:cNvPr id="915461" name="Line 5"/>
          <p:cNvSpPr>
            <a:spLocks noChangeShapeType="1"/>
          </p:cNvSpPr>
          <p:nvPr/>
        </p:nvSpPr>
        <p:spPr bwMode="auto">
          <a:xfrm flipV="1">
            <a:off x="1287463" y="39862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2" name="Line 6"/>
          <p:cNvSpPr>
            <a:spLocks noChangeShapeType="1"/>
          </p:cNvSpPr>
          <p:nvPr/>
        </p:nvSpPr>
        <p:spPr bwMode="auto">
          <a:xfrm>
            <a:off x="1287463" y="60356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3" name="Rectangle 7"/>
          <p:cNvSpPr>
            <a:spLocks noChangeArrowheads="1"/>
          </p:cNvSpPr>
          <p:nvPr/>
        </p:nvSpPr>
        <p:spPr bwMode="auto">
          <a:xfrm>
            <a:off x="625475" y="39766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64" name="Line 8"/>
          <p:cNvSpPr>
            <a:spLocks noChangeShapeType="1"/>
          </p:cNvSpPr>
          <p:nvPr/>
        </p:nvSpPr>
        <p:spPr bwMode="auto">
          <a:xfrm>
            <a:off x="1203325" y="414337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5" name="Line 9"/>
          <p:cNvSpPr>
            <a:spLocks noChangeShapeType="1"/>
          </p:cNvSpPr>
          <p:nvPr/>
        </p:nvSpPr>
        <p:spPr bwMode="auto">
          <a:xfrm>
            <a:off x="1203325" y="461645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6" name="Line 10"/>
          <p:cNvSpPr>
            <a:spLocks noChangeShapeType="1"/>
          </p:cNvSpPr>
          <p:nvPr/>
        </p:nvSpPr>
        <p:spPr bwMode="auto">
          <a:xfrm>
            <a:off x="1203325" y="5089525"/>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7" name="Line 11"/>
          <p:cNvSpPr>
            <a:spLocks noChangeShapeType="1"/>
          </p:cNvSpPr>
          <p:nvPr/>
        </p:nvSpPr>
        <p:spPr bwMode="auto">
          <a:xfrm>
            <a:off x="1203325" y="5562600"/>
            <a:ext cx="8413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68" name="Rectangle 12"/>
          <p:cNvSpPr>
            <a:spLocks noChangeArrowheads="1"/>
          </p:cNvSpPr>
          <p:nvPr/>
        </p:nvSpPr>
        <p:spPr bwMode="auto">
          <a:xfrm>
            <a:off x="1293813"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69" name="Rectangle 13"/>
          <p:cNvSpPr>
            <a:spLocks noChangeArrowheads="1"/>
          </p:cNvSpPr>
          <p:nvPr/>
        </p:nvSpPr>
        <p:spPr bwMode="auto">
          <a:xfrm>
            <a:off x="1550988" y="4149725"/>
            <a:ext cx="242887"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0" name="Rectangle 14"/>
          <p:cNvSpPr>
            <a:spLocks noChangeArrowheads="1"/>
          </p:cNvSpPr>
          <p:nvPr/>
        </p:nvSpPr>
        <p:spPr bwMode="auto">
          <a:xfrm>
            <a:off x="1806575" y="4386263"/>
            <a:ext cx="242888"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1" name="Rectangle 15"/>
          <p:cNvSpPr>
            <a:spLocks noChangeArrowheads="1"/>
          </p:cNvSpPr>
          <p:nvPr/>
        </p:nvSpPr>
        <p:spPr bwMode="auto">
          <a:xfrm>
            <a:off x="2062163" y="4859338"/>
            <a:ext cx="244475" cy="116998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2" name="Rectangle 16"/>
          <p:cNvSpPr>
            <a:spLocks noChangeArrowheads="1"/>
          </p:cNvSpPr>
          <p:nvPr/>
        </p:nvSpPr>
        <p:spPr bwMode="auto">
          <a:xfrm>
            <a:off x="2319338" y="5805488"/>
            <a:ext cx="242887"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3" name="Rectangle 17"/>
          <p:cNvSpPr>
            <a:spLocks noChangeArrowheads="1"/>
          </p:cNvSpPr>
          <p:nvPr/>
        </p:nvSpPr>
        <p:spPr bwMode="auto">
          <a:xfrm>
            <a:off x="2574925" y="58054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4" name="Rectangle 18"/>
          <p:cNvSpPr>
            <a:spLocks noChangeArrowheads="1"/>
          </p:cNvSpPr>
          <p:nvPr/>
        </p:nvSpPr>
        <p:spPr bwMode="auto">
          <a:xfrm>
            <a:off x="2832100" y="5805488"/>
            <a:ext cx="242888"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75" name="Rectangle 19"/>
          <p:cNvSpPr>
            <a:spLocks noChangeArrowheads="1"/>
          </p:cNvSpPr>
          <p:nvPr/>
        </p:nvSpPr>
        <p:spPr bwMode="auto">
          <a:xfrm>
            <a:off x="1179513" y="6024563"/>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
        <p:nvSpPr>
          <p:cNvPr id="915476" name="Line 20"/>
          <p:cNvSpPr>
            <a:spLocks noChangeShapeType="1"/>
          </p:cNvSpPr>
          <p:nvPr/>
        </p:nvSpPr>
        <p:spPr bwMode="auto">
          <a:xfrm>
            <a:off x="1287463" y="54054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77" name="Rectangle 21"/>
          <p:cNvSpPr>
            <a:spLocks noChangeArrowheads="1"/>
          </p:cNvSpPr>
          <p:nvPr/>
        </p:nvSpPr>
        <p:spPr bwMode="auto">
          <a:xfrm>
            <a:off x="2916238" y="5030788"/>
            <a:ext cx="750887" cy="368300"/>
          </a:xfrm>
          <a:prstGeom prst="rect">
            <a:avLst/>
          </a:prstGeom>
          <a:noFill/>
          <a:ln w="9525">
            <a:noFill/>
            <a:miter lim="800000"/>
            <a:headEnd/>
            <a:tailEnd/>
          </a:ln>
          <a:effectLst/>
        </p:spPr>
        <p:txBody>
          <a:bodyPr wrap="none" lIns="71438" tIns="28575" rIns="71438" bIns="28575">
            <a:spAutoFit/>
          </a:bodyPr>
          <a:lstStyle/>
          <a:p>
            <a:pPr defTabSz="1147763">
              <a:lnSpc>
                <a:spcPct val="85000"/>
              </a:lnSpc>
            </a:pPr>
            <a:r>
              <a:rPr lang="en-GB" altLang="en-US" sz="2400" i="1">
                <a:latin typeface="Times" pitchFamily="18" charset="0"/>
              </a:rPr>
              <a:t>ideal</a:t>
            </a:r>
          </a:p>
        </p:txBody>
      </p:sp>
      <p:sp>
        <p:nvSpPr>
          <p:cNvPr id="915479" name="Line 23"/>
          <p:cNvSpPr>
            <a:spLocks noChangeShapeType="1"/>
          </p:cNvSpPr>
          <p:nvPr/>
        </p:nvSpPr>
        <p:spPr bwMode="auto">
          <a:xfrm flipV="1">
            <a:off x="6392863" y="4062413"/>
            <a:ext cx="0" cy="204946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0" name="Line 24"/>
          <p:cNvSpPr>
            <a:spLocks noChangeShapeType="1"/>
          </p:cNvSpPr>
          <p:nvPr/>
        </p:nvSpPr>
        <p:spPr bwMode="auto">
          <a:xfrm>
            <a:off x="6392863" y="6111875"/>
            <a:ext cx="2306637"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1" name="Rectangle 25"/>
          <p:cNvSpPr>
            <a:spLocks noChangeArrowheads="1"/>
          </p:cNvSpPr>
          <p:nvPr/>
        </p:nvSpPr>
        <p:spPr bwMode="auto">
          <a:xfrm>
            <a:off x="5730875" y="4052888"/>
            <a:ext cx="485775" cy="2185987"/>
          </a:xfrm>
          <a:prstGeom prst="rect">
            <a:avLst/>
          </a:prstGeom>
          <a:noFill/>
          <a:ln w="9525">
            <a:noFill/>
            <a:miter lim="800000"/>
            <a:headEnd/>
            <a:tailEnd/>
          </a:ln>
          <a:effectLst/>
        </p:spPr>
        <p:txBody>
          <a:bodyPr wrap="none" lIns="71438" tIns="28575" rIns="71438" bIns="28575">
            <a:spAutoFit/>
          </a:bodyPr>
          <a:lstStyle/>
          <a:p>
            <a:pPr algn="r" defTabSz="1147763">
              <a:lnSpc>
                <a:spcPct val="86000"/>
              </a:lnSpc>
            </a:pPr>
            <a:r>
              <a:rPr lang="en-GB" altLang="en-US" sz="1800" i="1">
                <a:latin typeface="Times" pitchFamily="18" charset="0"/>
              </a:rPr>
              <a:t>800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600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400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200</a:t>
            </a:r>
          </a:p>
          <a:p>
            <a:pPr algn="r" defTabSz="1147763">
              <a:lnSpc>
                <a:spcPct val="86000"/>
              </a:lnSpc>
            </a:pPr>
            <a:r>
              <a:rPr lang="en-GB" altLang="en-US" sz="1800" i="1">
                <a:latin typeface="Times" pitchFamily="18" charset="0"/>
              </a:rPr>
              <a:t> </a:t>
            </a:r>
          </a:p>
          <a:p>
            <a:pPr algn="r" defTabSz="1147763">
              <a:lnSpc>
                <a:spcPct val="86000"/>
              </a:lnSpc>
            </a:pPr>
            <a:r>
              <a:rPr lang="en-GB" altLang="en-US" sz="1800" i="1">
                <a:latin typeface="Times" pitchFamily="18" charset="0"/>
              </a:rPr>
              <a:t>0</a:t>
            </a:r>
          </a:p>
        </p:txBody>
      </p:sp>
      <p:sp>
        <p:nvSpPr>
          <p:cNvPr id="915482" name="Line 26"/>
          <p:cNvSpPr>
            <a:spLocks noChangeShapeType="1"/>
          </p:cNvSpPr>
          <p:nvPr/>
        </p:nvSpPr>
        <p:spPr bwMode="auto">
          <a:xfrm>
            <a:off x="6307138" y="421957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3" name="Line 27"/>
          <p:cNvSpPr>
            <a:spLocks noChangeShapeType="1"/>
          </p:cNvSpPr>
          <p:nvPr/>
        </p:nvSpPr>
        <p:spPr bwMode="auto">
          <a:xfrm>
            <a:off x="6307138" y="469265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4" name="Line 28"/>
          <p:cNvSpPr>
            <a:spLocks noChangeShapeType="1"/>
          </p:cNvSpPr>
          <p:nvPr/>
        </p:nvSpPr>
        <p:spPr bwMode="auto">
          <a:xfrm>
            <a:off x="6307138" y="5165725"/>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5" name="Line 29"/>
          <p:cNvSpPr>
            <a:spLocks noChangeShapeType="1"/>
          </p:cNvSpPr>
          <p:nvPr/>
        </p:nvSpPr>
        <p:spPr bwMode="auto">
          <a:xfrm>
            <a:off x="6307138" y="5638800"/>
            <a:ext cx="85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5486" name="Rectangle 30"/>
          <p:cNvSpPr>
            <a:spLocks noChangeArrowheads="1"/>
          </p:cNvSpPr>
          <p:nvPr/>
        </p:nvSpPr>
        <p:spPr bwMode="auto">
          <a:xfrm>
            <a:off x="6399213" y="5881688"/>
            <a:ext cx="244475" cy="2238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7" name="Rectangle 31"/>
          <p:cNvSpPr>
            <a:spLocks noChangeArrowheads="1"/>
          </p:cNvSpPr>
          <p:nvPr/>
        </p:nvSpPr>
        <p:spPr bwMode="auto">
          <a:xfrm>
            <a:off x="8193088" y="5645150"/>
            <a:ext cx="242887" cy="460375"/>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89" name="Line 33"/>
          <p:cNvSpPr>
            <a:spLocks noChangeShapeType="1"/>
          </p:cNvSpPr>
          <p:nvPr/>
        </p:nvSpPr>
        <p:spPr bwMode="auto">
          <a:xfrm>
            <a:off x="6392863" y="5481638"/>
            <a:ext cx="2306637" cy="0"/>
          </a:xfrm>
          <a:prstGeom prst="line">
            <a:avLst/>
          </a:prstGeom>
          <a:noFill/>
          <a:ln w="50800">
            <a:solidFill>
              <a:schemeClr val="tx1"/>
            </a:solidFill>
            <a:prstDash val="sysDot"/>
            <a:round/>
            <a:headEnd type="none" w="sm" len="sm"/>
            <a:tailEnd type="none" w="sm" len="sm"/>
          </a:ln>
          <a:effectLst/>
        </p:spPr>
        <p:txBody>
          <a:bodyPr wrap="none" anchor="ctr"/>
          <a:lstStyle/>
          <a:p>
            <a:endParaRPr lang="en-US"/>
          </a:p>
        </p:txBody>
      </p:sp>
      <p:sp>
        <p:nvSpPr>
          <p:cNvPr id="915490" name="Rectangle 34"/>
          <p:cNvSpPr>
            <a:spLocks noChangeArrowheads="1"/>
          </p:cNvSpPr>
          <p:nvPr/>
        </p:nvSpPr>
        <p:spPr bwMode="auto">
          <a:xfrm>
            <a:off x="6911975" y="4225925"/>
            <a:ext cx="242888" cy="1879600"/>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1" name="Rectangle 35"/>
          <p:cNvSpPr>
            <a:spLocks noChangeArrowheads="1"/>
          </p:cNvSpPr>
          <p:nvPr/>
        </p:nvSpPr>
        <p:spPr bwMode="auto">
          <a:xfrm>
            <a:off x="7424738" y="4462463"/>
            <a:ext cx="242887" cy="1643062"/>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2" name="Rectangle 36"/>
          <p:cNvSpPr>
            <a:spLocks noChangeArrowheads="1"/>
          </p:cNvSpPr>
          <p:nvPr/>
        </p:nvSpPr>
        <p:spPr bwMode="auto">
          <a:xfrm>
            <a:off x="7902575" y="4662488"/>
            <a:ext cx="277813" cy="1443037"/>
          </a:xfrm>
          <a:prstGeom prst="rect">
            <a:avLst/>
          </a:prstGeom>
          <a:solidFill>
            <a:schemeClr val="hlink"/>
          </a:solidFill>
          <a:ln w="12700">
            <a:solidFill>
              <a:schemeClr val="tx1"/>
            </a:solidFill>
            <a:miter lim="800000"/>
            <a:headEnd/>
            <a:tailEnd/>
          </a:ln>
          <a:effectLst/>
        </p:spPr>
        <p:txBody>
          <a:bodyPr wrap="none" anchor="ctr"/>
          <a:lstStyle/>
          <a:p>
            <a:endParaRPr lang="en-US"/>
          </a:p>
        </p:txBody>
      </p:sp>
      <p:sp>
        <p:nvSpPr>
          <p:cNvPr id="915493" name="AutoShape 37"/>
          <p:cNvSpPr>
            <a:spLocks noChangeArrowheads="1"/>
          </p:cNvSpPr>
          <p:nvPr/>
        </p:nvSpPr>
        <p:spPr bwMode="auto">
          <a:xfrm>
            <a:off x="3863975" y="5119688"/>
            <a:ext cx="1600200" cy="381000"/>
          </a:xfrm>
          <a:prstGeom prst="rightArrow">
            <a:avLst>
              <a:gd name="adj1" fmla="val 50000"/>
              <a:gd name="adj2" fmla="val 105000"/>
            </a:avLst>
          </a:prstGeom>
          <a:solidFill>
            <a:schemeClr val="tx1"/>
          </a:solidFill>
          <a:ln w="9525">
            <a:solidFill>
              <a:schemeClr val="tx1"/>
            </a:solidFill>
            <a:miter lim="800000"/>
            <a:headEnd/>
            <a:tailEnd/>
          </a:ln>
          <a:effectLst/>
        </p:spPr>
        <p:txBody>
          <a:bodyPr wrap="none" anchor="ctr"/>
          <a:lstStyle/>
          <a:p>
            <a:endParaRPr lang="en-US"/>
          </a:p>
        </p:txBody>
      </p:sp>
      <p:sp>
        <p:nvSpPr>
          <p:cNvPr id="915494" name="Text Box 38"/>
          <p:cNvSpPr txBox="1">
            <a:spLocks noChangeArrowheads="1"/>
          </p:cNvSpPr>
          <p:nvPr/>
        </p:nvSpPr>
        <p:spPr bwMode="auto">
          <a:xfrm>
            <a:off x="533400" y="1752600"/>
            <a:ext cx="2073275" cy="1187450"/>
          </a:xfrm>
          <a:prstGeom prst="rect">
            <a:avLst/>
          </a:prstGeom>
          <a:noFill/>
          <a:ln w="9525">
            <a:noFill/>
            <a:miter lim="800000"/>
            <a:headEnd/>
            <a:tailEnd/>
          </a:ln>
          <a:effectLst/>
        </p:spPr>
        <p:txBody>
          <a:bodyPr>
            <a:spAutoFit/>
          </a:bodyPr>
          <a:lstStyle/>
          <a:p>
            <a:r>
              <a:rPr lang="en-GB" altLang="en-US" sz="2400" b="1" i="1"/>
              <a:t>G=8</a:t>
            </a:r>
          </a:p>
          <a:p>
            <a:r>
              <a:rPr lang="en-GB" altLang="en-US" sz="2400" b="1" i="1"/>
              <a:t>MxN=2400</a:t>
            </a:r>
          </a:p>
          <a:p>
            <a:r>
              <a:rPr lang="en-GB" altLang="en-US" sz="2400" b="1" i="1"/>
              <a:t>N</a:t>
            </a:r>
            <a:r>
              <a:rPr lang="en-GB" altLang="en-US" sz="2400" b="1" i="1" baseline="-25000"/>
              <a:t>p</a:t>
            </a:r>
            <a:r>
              <a:rPr lang="en-GB" altLang="en-US" sz="2400" b="1" i="1"/>
              <a:t>=300</a:t>
            </a:r>
            <a:endParaRPr lang="en-GB" altLang="en-US" sz="2400" i="1"/>
          </a:p>
        </p:txBody>
      </p:sp>
      <p:sp>
        <p:nvSpPr>
          <p:cNvPr id="915567" name="Rectangle 111"/>
          <p:cNvSpPr>
            <a:spLocks noChangeArrowheads="1"/>
          </p:cNvSpPr>
          <p:nvPr/>
        </p:nvSpPr>
        <p:spPr bwMode="auto">
          <a:xfrm>
            <a:off x="5816600"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j</a:t>
            </a:r>
            <a:endParaRPr lang="en-GB" altLang="en-US" sz="2400">
              <a:solidFill>
                <a:srgbClr val="FFFFFF"/>
              </a:solidFill>
              <a:latin typeface="Times" pitchFamily="18" charset="0"/>
            </a:endParaRPr>
          </a:p>
        </p:txBody>
      </p:sp>
      <p:sp>
        <p:nvSpPr>
          <p:cNvPr id="915568" name="Rectangle 112"/>
          <p:cNvSpPr>
            <a:spLocks noChangeArrowheads="1"/>
          </p:cNvSpPr>
          <p:nvPr/>
        </p:nvSpPr>
        <p:spPr bwMode="auto">
          <a:xfrm>
            <a:off x="6473825" y="969963"/>
            <a:ext cx="3810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H(j)</a:t>
            </a:r>
            <a:endParaRPr lang="en-GB" altLang="en-US" sz="2400">
              <a:solidFill>
                <a:srgbClr val="FFFFFF"/>
              </a:solidFill>
              <a:latin typeface="Times" pitchFamily="18" charset="0"/>
            </a:endParaRPr>
          </a:p>
        </p:txBody>
      </p:sp>
      <p:sp>
        <p:nvSpPr>
          <p:cNvPr id="915570" name="Rectangle 114"/>
          <p:cNvSpPr>
            <a:spLocks noChangeArrowheads="1"/>
          </p:cNvSpPr>
          <p:nvPr/>
        </p:nvSpPr>
        <p:spPr bwMode="auto">
          <a:xfrm>
            <a:off x="7196138" y="969963"/>
            <a:ext cx="5334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CH(j)</a:t>
            </a:r>
            <a:endParaRPr lang="en-GB" altLang="en-US" sz="2400">
              <a:solidFill>
                <a:srgbClr val="FFFFFF"/>
              </a:solidFill>
              <a:latin typeface="Times" pitchFamily="18" charset="0"/>
            </a:endParaRPr>
          </a:p>
        </p:txBody>
      </p:sp>
      <p:sp>
        <p:nvSpPr>
          <p:cNvPr id="915571" name="Rectangle 115"/>
          <p:cNvSpPr>
            <a:spLocks noChangeArrowheads="1"/>
          </p:cNvSpPr>
          <p:nvPr/>
        </p:nvSpPr>
        <p:spPr bwMode="auto">
          <a:xfrm>
            <a:off x="8213725" y="969963"/>
            <a:ext cx="63500" cy="274637"/>
          </a:xfrm>
          <a:prstGeom prst="rect">
            <a:avLst/>
          </a:prstGeom>
          <a:noFill/>
          <a:ln w="9525">
            <a:noFill/>
            <a:miter lim="800000"/>
            <a:headEnd/>
            <a:tailEnd/>
          </a:ln>
        </p:spPr>
        <p:txBody>
          <a:bodyPr wrap="none" lIns="0" tIns="0" rIns="0" bIns="0">
            <a:spAutoFit/>
          </a:bodyPr>
          <a:lstStyle/>
          <a:p>
            <a:r>
              <a:rPr lang="en-GB" altLang="en-US" sz="1800" i="1">
                <a:solidFill>
                  <a:srgbClr val="FFFFFF"/>
                </a:solidFill>
                <a:latin typeface="Times" pitchFamily="18" charset="0"/>
              </a:rPr>
              <a:t>i</a:t>
            </a:r>
            <a:endParaRPr lang="en-GB" altLang="en-US" sz="2400">
              <a:solidFill>
                <a:srgbClr val="FFFFFF"/>
              </a:solidFill>
              <a:latin typeface="Times" pitchFamily="18" charset="0"/>
            </a:endParaRPr>
          </a:p>
        </p:txBody>
      </p:sp>
      <p:sp>
        <p:nvSpPr>
          <p:cNvPr id="915585" name="Rectangle 129"/>
          <p:cNvSpPr>
            <a:spLocks noChangeArrowheads="1"/>
          </p:cNvSpPr>
          <p:nvPr/>
        </p:nvSpPr>
        <p:spPr bwMode="auto">
          <a:xfrm>
            <a:off x="5792788"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86" name="Rectangle 130"/>
          <p:cNvSpPr>
            <a:spLocks noChangeArrowheads="1"/>
          </p:cNvSpPr>
          <p:nvPr/>
        </p:nvSpPr>
        <p:spPr bwMode="auto">
          <a:xfrm>
            <a:off x="6342063" y="14160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587" name="Rectangle 131"/>
          <p:cNvSpPr>
            <a:spLocks noChangeArrowheads="1"/>
          </p:cNvSpPr>
          <p:nvPr/>
        </p:nvSpPr>
        <p:spPr bwMode="auto">
          <a:xfrm>
            <a:off x="8220075" y="14160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590" name="Rectangle 134"/>
          <p:cNvSpPr>
            <a:spLocks noChangeArrowheads="1"/>
          </p:cNvSpPr>
          <p:nvPr/>
        </p:nvSpPr>
        <p:spPr bwMode="auto">
          <a:xfrm>
            <a:off x="5792788"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a:t>
            </a:r>
            <a:endParaRPr lang="en-GB" altLang="en-US" sz="2400">
              <a:solidFill>
                <a:srgbClr val="FFFFFF"/>
              </a:solidFill>
              <a:latin typeface="Times" pitchFamily="18" charset="0"/>
            </a:endParaRPr>
          </a:p>
        </p:txBody>
      </p:sp>
      <p:sp>
        <p:nvSpPr>
          <p:cNvPr id="915591" name="Rectangle 135"/>
          <p:cNvSpPr>
            <a:spLocks noChangeArrowheads="1"/>
          </p:cNvSpPr>
          <p:nvPr/>
        </p:nvSpPr>
        <p:spPr bwMode="auto">
          <a:xfrm>
            <a:off x="6342063" y="168433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800</a:t>
            </a:r>
            <a:endParaRPr lang="en-GB" altLang="en-US" sz="2400">
              <a:solidFill>
                <a:srgbClr val="FFFFFF"/>
              </a:solidFill>
              <a:latin typeface="Times" pitchFamily="18" charset="0"/>
            </a:endParaRPr>
          </a:p>
        </p:txBody>
      </p:sp>
      <p:sp>
        <p:nvSpPr>
          <p:cNvPr id="915592" name="Rectangle 136"/>
          <p:cNvSpPr>
            <a:spLocks noChangeArrowheads="1"/>
          </p:cNvSpPr>
          <p:nvPr/>
        </p:nvSpPr>
        <p:spPr bwMode="auto">
          <a:xfrm>
            <a:off x="8220075" y="168433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5" name="Rectangle 139"/>
          <p:cNvSpPr>
            <a:spLocks noChangeArrowheads="1"/>
          </p:cNvSpPr>
          <p:nvPr/>
        </p:nvSpPr>
        <p:spPr bwMode="auto">
          <a:xfrm>
            <a:off x="5792788"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2</a:t>
            </a:r>
            <a:endParaRPr lang="en-GB" altLang="en-US" sz="2400">
              <a:solidFill>
                <a:srgbClr val="FFFFFF"/>
              </a:solidFill>
              <a:latin typeface="Times" pitchFamily="18" charset="0"/>
            </a:endParaRPr>
          </a:p>
        </p:txBody>
      </p:sp>
      <p:sp>
        <p:nvSpPr>
          <p:cNvPr id="915596" name="Rectangle 140"/>
          <p:cNvSpPr>
            <a:spLocks noChangeArrowheads="1"/>
          </p:cNvSpPr>
          <p:nvPr/>
        </p:nvSpPr>
        <p:spPr bwMode="auto">
          <a:xfrm>
            <a:off x="6342063" y="19462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700</a:t>
            </a:r>
            <a:endParaRPr lang="en-GB" altLang="en-US" sz="2400">
              <a:solidFill>
                <a:srgbClr val="FFFFFF"/>
              </a:solidFill>
              <a:latin typeface="Times" pitchFamily="18" charset="0"/>
            </a:endParaRPr>
          </a:p>
        </p:txBody>
      </p:sp>
      <p:sp>
        <p:nvSpPr>
          <p:cNvPr id="915597" name="Rectangle 141"/>
          <p:cNvSpPr>
            <a:spLocks noChangeArrowheads="1"/>
          </p:cNvSpPr>
          <p:nvPr/>
        </p:nvSpPr>
        <p:spPr bwMode="auto">
          <a:xfrm>
            <a:off x="8220075" y="19462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0" name="Rectangle 144"/>
          <p:cNvSpPr>
            <a:spLocks noChangeArrowheads="1"/>
          </p:cNvSpPr>
          <p:nvPr/>
        </p:nvSpPr>
        <p:spPr bwMode="auto">
          <a:xfrm>
            <a:off x="5792788"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3</a:t>
            </a:r>
            <a:endParaRPr lang="en-GB" altLang="en-US" sz="2400">
              <a:solidFill>
                <a:srgbClr val="FFFFFF"/>
              </a:solidFill>
              <a:latin typeface="Times" pitchFamily="18" charset="0"/>
            </a:endParaRPr>
          </a:p>
        </p:txBody>
      </p:sp>
      <p:sp>
        <p:nvSpPr>
          <p:cNvPr id="915601" name="Rectangle 145"/>
          <p:cNvSpPr>
            <a:spLocks noChangeArrowheads="1"/>
          </p:cNvSpPr>
          <p:nvPr/>
        </p:nvSpPr>
        <p:spPr bwMode="auto">
          <a:xfrm>
            <a:off x="6342063" y="2211388"/>
            <a:ext cx="3429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500</a:t>
            </a:r>
            <a:endParaRPr lang="en-GB" altLang="en-US" sz="2400">
              <a:solidFill>
                <a:srgbClr val="FFFFFF"/>
              </a:solidFill>
              <a:latin typeface="Times" pitchFamily="18" charset="0"/>
            </a:endParaRPr>
          </a:p>
        </p:txBody>
      </p:sp>
      <p:sp>
        <p:nvSpPr>
          <p:cNvPr id="915602" name="Rectangle 146"/>
          <p:cNvSpPr>
            <a:spLocks noChangeArrowheads="1"/>
          </p:cNvSpPr>
          <p:nvPr/>
        </p:nvSpPr>
        <p:spPr bwMode="auto">
          <a:xfrm>
            <a:off x="8220075" y="2211388"/>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05" name="Rectangle 149"/>
          <p:cNvSpPr>
            <a:spLocks noChangeArrowheads="1"/>
          </p:cNvSpPr>
          <p:nvPr/>
        </p:nvSpPr>
        <p:spPr bwMode="auto">
          <a:xfrm>
            <a:off x="5792788"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4</a:t>
            </a:r>
            <a:endParaRPr lang="en-GB" altLang="en-US" sz="2400">
              <a:solidFill>
                <a:srgbClr val="FFFFFF"/>
              </a:solidFill>
              <a:latin typeface="Times" pitchFamily="18" charset="0"/>
            </a:endParaRPr>
          </a:p>
        </p:txBody>
      </p:sp>
      <p:sp>
        <p:nvSpPr>
          <p:cNvPr id="915606" name="Rectangle 150"/>
          <p:cNvSpPr>
            <a:spLocks noChangeArrowheads="1"/>
          </p:cNvSpPr>
          <p:nvPr/>
        </p:nvSpPr>
        <p:spPr bwMode="auto">
          <a:xfrm>
            <a:off x="6342063" y="247332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07" name="Rectangle 151"/>
          <p:cNvSpPr>
            <a:spLocks noChangeArrowheads="1"/>
          </p:cNvSpPr>
          <p:nvPr/>
        </p:nvSpPr>
        <p:spPr bwMode="auto">
          <a:xfrm>
            <a:off x="8220075" y="247332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0" name="Rectangle 154"/>
          <p:cNvSpPr>
            <a:spLocks noChangeArrowheads="1"/>
          </p:cNvSpPr>
          <p:nvPr/>
        </p:nvSpPr>
        <p:spPr bwMode="auto">
          <a:xfrm>
            <a:off x="5792788"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5</a:t>
            </a:r>
            <a:endParaRPr lang="en-GB" altLang="en-US" sz="2400">
              <a:solidFill>
                <a:srgbClr val="FFFFFF"/>
              </a:solidFill>
              <a:latin typeface="Times" pitchFamily="18" charset="0"/>
            </a:endParaRPr>
          </a:p>
        </p:txBody>
      </p:sp>
      <p:sp>
        <p:nvSpPr>
          <p:cNvPr id="915611" name="Rectangle 155"/>
          <p:cNvSpPr>
            <a:spLocks noChangeArrowheads="1"/>
          </p:cNvSpPr>
          <p:nvPr/>
        </p:nvSpPr>
        <p:spPr bwMode="auto">
          <a:xfrm>
            <a:off x="6342063" y="2736850"/>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2" name="Rectangle 156"/>
          <p:cNvSpPr>
            <a:spLocks noChangeArrowheads="1"/>
          </p:cNvSpPr>
          <p:nvPr/>
        </p:nvSpPr>
        <p:spPr bwMode="auto">
          <a:xfrm>
            <a:off x="8220075" y="2736850"/>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15" name="Rectangle 159"/>
          <p:cNvSpPr>
            <a:spLocks noChangeArrowheads="1"/>
          </p:cNvSpPr>
          <p:nvPr/>
        </p:nvSpPr>
        <p:spPr bwMode="auto">
          <a:xfrm>
            <a:off x="5792788"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6</a:t>
            </a:r>
            <a:endParaRPr lang="en-GB" altLang="en-US" sz="2400">
              <a:solidFill>
                <a:srgbClr val="FFFFFF"/>
              </a:solidFill>
              <a:latin typeface="Times" pitchFamily="18" charset="0"/>
            </a:endParaRPr>
          </a:p>
        </p:txBody>
      </p:sp>
      <p:sp>
        <p:nvSpPr>
          <p:cNvPr id="915616" name="Rectangle 160"/>
          <p:cNvSpPr>
            <a:spLocks noChangeArrowheads="1"/>
          </p:cNvSpPr>
          <p:nvPr/>
        </p:nvSpPr>
        <p:spPr bwMode="auto">
          <a:xfrm>
            <a:off x="6342063" y="3000375"/>
            <a:ext cx="3429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100</a:t>
            </a:r>
            <a:endParaRPr lang="en-GB" altLang="en-US" sz="2400">
              <a:solidFill>
                <a:srgbClr val="FFFFFF"/>
              </a:solidFill>
              <a:latin typeface="Times" pitchFamily="18" charset="0"/>
            </a:endParaRPr>
          </a:p>
        </p:txBody>
      </p:sp>
      <p:sp>
        <p:nvSpPr>
          <p:cNvPr id="915617" name="Rectangle 161"/>
          <p:cNvSpPr>
            <a:spLocks noChangeArrowheads="1"/>
          </p:cNvSpPr>
          <p:nvPr/>
        </p:nvSpPr>
        <p:spPr bwMode="auto">
          <a:xfrm>
            <a:off x="8220075" y="3000375"/>
            <a:ext cx="114300" cy="274638"/>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0" name="Rectangle 164"/>
          <p:cNvSpPr>
            <a:spLocks noChangeArrowheads="1"/>
          </p:cNvSpPr>
          <p:nvPr/>
        </p:nvSpPr>
        <p:spPr bwMode="auto">
          <a:xfrm>
            <a:off x="5792788"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21" name="Rectangle 165"/>
          <p:cNvSpPr>
            <a:spLocks noChangeArrowheads="1"/>
          </p:cNvSpPr>
          <p:nvPr/>
        </p:nvSpPr>
        <p:spPr bwMode="auto">
          <a:xfrm>
            <a:off x="6457950"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0</a:t>
            </a:r>
            <a:endParaRPr lang="en-GB" altLang="en-US" sz="2400">
              <a:solidFill>
                <a:srgbClr val="FFFFFF"/>
              </a:solidFill>
              <a:latin typeface="Times" pitchFamily="18" charset="0"/>
            </a:endParaRPr>
          </a:p>
        </p:txBody>
      </p:sp>
      <p:sp>
        <p:nvSpPr>
          <p:cNvPr id="915622" name="Rectangle 166"/>
          <p:cNvSpPr>
            <a:spLocks noChangeArrowheads="1"/>
          </p:cNvSpPr>
          <p:nvPr/>
        </p:nvSpPr>
        <p:spPr bwMode="auto">
          <a:xfrm>
            <a:off x="8220075" y="3262313"/>
            <a:ext cx="114300" cy="274637"/>
          </a:xfrm>
          <a:prstGeom prst="rect">
            <a:avLst/>
          </a:prstGeom>
          <a:noFill/>
          <a:ln w="9525">
            <a:noFill/>
            <a:miter lim="800000"/>
            <a:headEnd/>
            <a:tailEnd/>
          </a:ln>
        </p:spPr>
        <p:txBody>
          <a:bodyPr wrap="none" lIns="0" tIns="0" rIns="0" bIns="0">
            <a:spAutoFit/>
          </a:bodyPr>
          <a:lstStyle/>
          <a:p>
            <a:r>
              <a:rPr lang="en-GB" altLang="en-US" sz="1800">
                <a:solidFill>
                  <a:srgbClr val="FFFFFF"/>
                </a:solidFill>
                <a:latin typeface="Times" pitchFamily="18" charset="0"/>
              </a:rPr>
              <a:t>7</a:t>
            </a:r>
            <a:endParaRPr lang="en-GB" altLang="en-US" sz="2400">
              <a:solidFill>
                <a:srgbClr val="FFFFFF"/>
              </a:solidFill>
              <a:latin typeface="Times" pitchFamily="18" charset="0"/>
            </a:endParaRPr>
          </a:p>
        </p:txBody>
      </p:sp>
      <p:sp>
        <p:nvSpPr>
          <p:cNvPr id="915636" name="Text Box 180"/>
          <p:cNvSpPr txBox="1">
            <a:spLocks noChangeArrowheads="1"/>
          </p:cNvSpPr>
          <p:nvPr/>
        </p:nvSpPr>
        <p:spPr bwMode="auto">
          <a:xfrm>
            <a:off x="7086600" y="1371600"/>
            <a:ext cx="685800" cy="2162175"/>
          </a:xfrm>
          <a:prstGeom prst="rect">
            <a:avLst/>
          </a:prstGeom>
          <a:noFill/>
          <a:ln w="9525">
            <a:noFill/>
            <a:miter lim="800000"/>
            <a:headEnd/>
            <a:tailEnd/>
          </a:ln>
          <a:effectLst/>
        </p:spPr>
        <p:txBody>
          <a:bodyPr>
            <a:spAutoFit/>
          </a:bodyPr>
          <a:lstStyle/>
          <a:p>
            <a:pPr algn="ctr"/>
            <a:r>
              <a:rPr lang="en-GB" altLang="en-US" sz="1700">
                <a:solidFill>
                  <a:srgbClr val="FFFFFF"/>
                </a:solidFill>
                <a:latin typeface="Times" pitchFamily="18" charset="0"/>
              </a:rPr>
              <a:t>100</a:t>
            </a:r>
          </a:p>
          <a:p>
            <a:pPr algn="ctr"/>
            <a:r>
              <a:rPr lang="en-GB" altLang="en-US" sz="1700">
                <a:solidFill>
                  <a:srgbClr val="FFFFFF"/>
                </a:solidFill>
                <a:latin typeface="Times" pitchFamily="18" charset="0"/>
              </a:rPr>
              <a:t>900</a:t>
            </a:r>
          </a:p>
          <a:p>
            <a:pPr algn="ctr"/>
            <a:r>
              <a:rPr lang="en-GB" altLang="en-US" sz="1700">
                <a:solidFill>
                  <a:srgbClr val="FFFFFF"/>
                </a:solidFill>
                <a:latin typeface="Times" pitchFamily="18" charset="0"/>
              </a:rPr>
              <a:t>1600</a:t>
            </a:r>
          </a:p>
          <a:p>
            <a:pPr algn="ctr"/>
            <a:r>
              <a:rPr lang="en-GB" altLang="en-US" sz="1700">
                <a:solidFill>
                  <a:srgbClr val="FFFFFF"/>
                </a:solidFill>
                <a:latin typeface="Times" pitchFamily="18" charset="0"/>
              </a:rPr>
              <a:t>2100</a:t>
            </a:r>
          </a:p>
          <a:p>
            <a:pPr algn="ctr"/>
            <a:r>
              <a:rPr lang="en-GB" altLang="en-US" sz="1700">
                <a:solidFill>
                  <a:srgbClr val="FFFFFF"/>
                </a:solidFill>
                <a:latin typeface="Times" pitchFamily="18" charset="0"/>
              </a:rPr>
              <a:t>2200</a:t>
            </a:r>
          </a:p>
          <a:p>
            <a:pPr algn="ctr"/>
            <a:r>
              <a:rPr lang="en-GB" altLang="en-US" sz="1700">
                <a:solidFill>
                  <a:srgbClr val="FFFFFF"/>
                </a:solidFill>
                <a:latin typeface="Times" pitchFamily="18" charset="0"/>
              </a:rPr>
              <a:t>2300</a:t>
            </a:r>
          </a:p>
          <a:p>
            <a:pPr algn="ctr"/>
            <a:r>
              <a:rPr lang="en-GB" altLang="en-US" sz="1700">
                <a:solidFill>
                  <a:srgbClr val="FFFFFF"/>
                </a:solidFill>
                <a:latin typeface="Times" pitchFamily="18" charset="0"/>
              </a:rPr>
              <a:t>2400</a:t>
            </a:r>
          </a:p>
          <a:p>
            <a:pPr algn="ctr"/>
            <a:r>
              <a:rPr lang="en-GB" altLang="en-US" sz="1700">
                <a:solidFill>
                  <a:srgbClr val="FFFFFF"/>
                </a:solidFill>
                <a:latin typeface="Times" pitchFamily="18" charset="0"/>
              </a:rPr>
              <a:t>2400</a:t>
            </a:r>
          </a:p>
        </p:txBody>
      </p:sp>
      <p:sp>
        <p:nvSpPr>
          <p:cNvPr id="915637" name="Rectangle 181"/>
          <p:cNvSpPr>
            <a:spLocks noChangeArrowheads="1"/>
          </p:cNvSpPr>
          <p:nvPr/>
        </p:nvSpPr>
        <p:spPr bwMode="auto">
          <a:xfrm>
            <a:off x="5638800" y="914400"/>
            <a:ext cx="2865438" cy="2716213"/>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915638" name="Line 182"/>
          <p:cNvSpPr>
            <a:spLocks noChangeShapeType="1"/>
          </p:cNvSpPr>
          <p:nvPr/>
        </p:nvSpPr>
        <p:spPr bwMode="auto">
          <a:xfrm>
            <a:off x="5638800" y="1314450"/>
            <a:ext cx="2847975"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nvGrpSpPr>
          <p:cNvPr id="915642" name="Group 186"/>
          <p:cNvGrpSpPr>
            <a:grpSpLocks/>
          </p:cNvGrpSpPr>
          <p:nvPr/>
        </p:nvGrpSpPr>
        <p:grpSpPr bwMode="auto">
          <a:xfrm>
            <a:off x="2743200" y="1943100"/>
            <a:ext cx="2363788" cy="908050"/>
            <a:chOff x="1824" y="888"/>
            <a:chExt cx="1489" cy="572"/>
          </a:xfrm>
        </p:grpSpPr>
        <p:sp>
          <p:nvSpPr>
            <p:cNvPr id="915639" name="Text Box 183"/>
            <p:cNvSpPr txBox="1">
              <a:spLocks noChangeArrowheads="1"/>
            </p:cNvSpPr>
            <p:nvPr/>
          </p:nvSpPr>
          <p:spPr bwMode="auto">
            <a:xfrm>
              <a:off x="1824" y="1015"/>
              <a:ext cx="1489" cy="404"/>
            </a:xfrm>
            <a:prstGeom prst="rect">
              <a:avLst/>
            </a:prstGeom>
            <a:noFill/>
            <a:ln w="12700">
              <a:noFill/>
              <a:miter lim="800000"/>
              <a:headEnd type="none" w="sm" len="sm"/>
              <a:tailEnd type="none" w="sm" len="sm"/>
            </a:ln>
            <a:effectLst/>
          </p:spPr>
          <p:txBody>
            <a:bodyPr wrap="none">
              <a:spAutoFit/>
            </a:bodyPr>
            <a:lstStyle/>
            <a:p>
              <a:r>
                <a:rPr lang="en-US" altLang="en-US" sz="2800">
                  <a:solidFill>
                    <a:schemeClr val="bg2"/>
                  </a:solidFill>
                </a:rPr>
                <a:t>CH(j) = </a:t>
              </a:r>
              <a:r>
                <a:rPr lang="en-US" altLang="en-US" sz="3600">
                  <a:solidFill>
                    <a:schemeClr val="bg2"/>
                  </a:solidFill>
                  <a:latin typeface="Symbol" pitchFamily="18" charset="2"/>
                </a:rPr>
                <a:t>S</a:t>
              </a:r>
              <a:r>
                <a:rPr lang="en-US" altLang="en-US" sz="2800">
                  <a:solidFill>
                    <a:schemeClr val="bg2"/>
                  </a:solidFill>
                </a:rPr>
                <a:t> H(i)</a:t>
              </a:r>
            </a:p>
          </p:txBody>
        </p:sp>
        <p:sp>
          <p:nvSpPr>
            <p:cNvPr id="915640" name="Text Box 184"/>
            <p:cNvSpPr txBox="1">
              <a:spLocks noChangeArrowheads="1"/>
            </p:cNvSpPr>
            <p:nvPr/>
          </p:nvSpPr>
          <p:spPr bwMode="auto">
            <a:xfrm>
              <a:off x="2592" y="1248"/>
              <a:ext cx="290"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i=0</a:t>
              </a:r>
            </a:p>
          </p:txBody>
        </p:sp>
        <p:sp>
          <p:nvSpPr>
            <p:cNvPr id="915641" name="Text Box 185"/>
            <p:cNvSpPr txBox="1">
              <a:spLocks noChangeArrowheads="1"/>
            </p:cNvSpPr>
            <p:nvPr/>
          </p:nvSpPr>
          <p:spPr bwMode="auto">
            <a:xfrm>
              <a:off x="2676" y="888"/>
              <a:ext cx="144" cy="212"/>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j</a:t>
              </a:r>
            </a:p>
          </p:txBody>
        </p:sp>
      </p:grpSp>
      <p:sp>
        <p:nvSpPr>
          <p:cNvPr id="915644" name="Rectangle 188"/>
          <p:cNvSpPr>
            <a:spLocks noChangeArrowheads="1"/>
          </p:cNvSpPr>
          <p:nvPr/>
        </p:nvSpPr>
        <p:spPr bwMode="auto">
          <a:xfrm>
            <a:off x="6296025" y="6115050"/>
            <a:ext cx="2216150" cy="311150"/>
          </a:xfrm>
          <a:prstGeom prst="rect">
            <a:avLst/>
          </a:prstGeom>
          <a:noFill/>
          <a:ln w="9525">
            <a:noFill/>
            <a:miter lim="800000"/>
            <a:headEnd/>
            <a:tailEnd/>
          </a:ln>
          <a:effectLst/>
        </p:spPr>
        <p:txBody>
          <a:bodyPr wrap="none" lIns="71438" tIns="28575" rIns="71438" bIns="28575">
            <a:spAutoFit/>
          </a:bodyPr>
          <a:lstStyle/>
          <a:p>
            <a:pPr defTabSz="1147763">
              <a:lnSpc>
                <a:spcPct val="88000"/>
              </a:lnSpc>
            </a:pPr>
            <a:r>
              <a:rPr lang="en-GB" altLang="en-US" sz="1900" b="1">
                <a:solidFill>
                  <a:schemeClr val="accent1"/>
                </a:solidFill>
                <a:latin typeface="Times" pitchFamily="18" charset="0"/>
              </a:rPr>
              <a:t> </a:t>
            </a:r>
            <a:r>
              <a:rPr lang="en-GB" altLang="en-US" sz="1900" b="1">
                <a:solidFill>
                  <a:srgbClr val="FFFFFF"/>
                </a:solidFill>
              </a:rPr>
              <a:t>0  1  2  3  4  5  6  8</a:t>
            </a:r>
            <a:endParaRPr lang="en-GB" altLang="en-US" sz="1900" b="1">
              <a:solidFill>
                <a:schemeClr val="accent1"/>
              </a:solidFill>
              <a:latin typeface="Times"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5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63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ChangeArrowheads="1"/>
          </p:cNvSpPr>
          <p:nvPr>
            <p:ph type="title"/>
          </p:nvPr>
        </p:nvSpPr>
        <p:spPr>
          <a:xfrm>
            <a:off x="7229475" y="285750"/>
            <a:ext cx="1914525" cy="609600"/>
          </a:xfrm>
        </p:spPr>
        <p:txBody>
          <a:bodyPr/>
          <a:lstStyle/>
          <a:p>
            <a:r>
              <a:rPr lang="en-US" altLang="en-US"/>
              <a:t>Example</a:t>
            </a:r>
          </a:p>
        </p:txBody>
      </p:sp>
      <p:grpSp>
        <p:nvGrpSpPr>
          <p:cNvPr id="6" name="Group 5"/>
          <p:cNvGrpSpPr/>
          <p:nvPr/>
        </p:nvGrpSpPr>
        <p:grpSpPr>
          <a:xfrm>
            <a:off x="914400" y="1371600"/>
            <a:ext cx="7772400" cy="5029200"/>
            <a:chOff x="914400" y="1371600"/>
            <a:chExt cx="7772400" cy="5029200"/>
          </a:xfrm>
        </p:grpSpPr>
        <p:pic>
          <p:nvPicPr>
            <p:cNvPr id="916484" name="Picture 4" descr="boateq"/>
            <p:cNvPicPr>
              <a:picLocks noChangeAspect="1" noChangeArrowheads="1"/>
            </p:cNvPicPr>
            <p:nvPr/>
          </p:nvPicPr>
          <p:blipFill>
            <a:blip r:embed="rId2" cstate="print"/>
            <a:srcRect/>
            <a:stretch>
              <a:fillRect/>
            </a:stretch>
          </p:blipFill>
          <p:spPr bwMode="auto">
            <a:xfrm>
              <a:off x="914400" y="3886200"/>
              <a:ext cx="2514600" cy="2514600"/>
            </a:xfrm>
            <a:prstGeom prst="rect">
              <a:avLst/>
            </a:prstGeom>
            <a:noFill/>
            <a:ln w="19050">
              <a:solidFill>
                <a:schemeClr val="folHlink"/>
              </a:solidFill>
              <a:miter lim="800000"/>
              <a:headEnd/>
              <a:tailEnd/>
            </a:ln>
          </p:spPr>
        </p:pic>
        <p:pic>
          <p:nvPicPr>
            <p:cNvPr id="916485" name="Picture 5" descr="boateq"/>
            <p:cNvPicPr>
              <a:picLocks noChangeAspect="1" noChangeArrowheads="1"/>
            </p:cNvPicPr>
            <p:nvPr/>
          </p:nvPicPr>
          <p:blipFill>
            <a:blip r:embed="rId3" cstate="print"/>
            <a:srcRect l="5194" t="2776" r="6491" b="5553"/>
            <a:stretch>
              <a:fillRect/>
            </a:stretch>
          </p:blipFill>
          <p:spPr bwMode="auto">
            <a:xfrm>
              <a:off x="3505200" y="1371600"/>
              <a:ext cx="5181600" cy="5029200"/>
            </a:xfrm>
            <a:prstGeom prst="rect">
              <a:avLst/>
            </a:prstGeom>
            <a:noFill/>
            <a:ln w="9525">
              <a:noFill/>
              <a:miter lim="800000"/>
              <a:headEnd/>
              <a:tailEnd/>
            </a:ln>
            <a:effectLst/>
          </p:spPr>
        </p:pic>
        <p:pic>
          <p:nvPicPr>
            <p:cNvPr id="916486" name="Picture 6" descr="boat_512"/>
            <p:cNvPicPr>
              <a:picLocks noChangeAspect="1" noChangeArrowheads="1"/>
            </p:cNvPicPr>
            <p:nvPr/>
          </p:nvPicPr>
          <p:blipFill>
            <a:blip r:embed="rId4" cstate="print"/>
            <a:srcRect/>
            <a:stretch>
              <a:fillRect/>
            </a:stretch>
          </p:blipFill>
          <p:spPr bwMode="auto">
            <a:xfrm>
              <a:off x="914400" y="1371600"/>
              <a:ext cx="2514600" cy="2438400"/>
            </a:xfrm>
            <a:prstGeom prst="rect">
              <a:avLst/>
            </a:prstGeom>
            <a:noFill/>
            <a:ln w="19050">
              <a:solidFill>
                <a:schemeClr val="folHlink"/>
              </a:solid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6696075" y="285750"/>
            <a:ext cx="2447925" cy="609600"/>
          </a:xfrm>
        </p:spPr>
        <p:txBody>
          <a:bodyPr/>
          <a:lstStyle/>
          <a:p>
            <a:r>
              <a:rPr lang="en-US" altLang="en-US"/>
              <a:t>Comparison</a:t>
            </a:r>
          </a:p>
        </p:txBody>
      </p:sp>
      <p:pic>
        <p:nvPicPr>
          <p:cNvPr id="917508" name="Picture 4" descr="5_2_09"/>
          <p:cNvPicPr>
            <a:picLocks noChangeAspect="1" noChangeArrowheads="1"/>
          </p:cNvPicPr>
          <p:nvPr/>
        </p:nvPicPr>
        <p:blipFill>
          <a:blip r:embed="rId2" cstate="print"/>
          <a:srcRect/>
          <a:stretch>
            <a:fillRect/>
          </a:stretch>
        </p:blipFill>
        <p:spPr bwMode="auto">
          <a:xfrm>
            <a:off x="838200" y="2686050"/>
            <a:ext cx="2419350" cy="2419350"/>
          </a:xfrm>
          <a:prstGeom prst="rect">
            <a:avLst/>
          </a:prstGeom>
          <a:noFill/>
          <a:ln w="28575">
            <a:solidFill>
              <a:schemeClr val="folHlink"/>
            </a:solidFill>
            <a:miter lim="800000"/>
            <a:headEnd/>
            <a:tailEnd/>
          </a:ln>
        </p:spPr>
      </p:pic>
      <p:pic>
        <p:nvPicPr>
          <p:cNvPr id="917509" name="Picture 5" descr="aerial3"/>
          <p:cNvPicPr>
            <a:picLocks noChangeAspect="1" noChangeArrowheads="1"/>
          </p:cNvPicPr>
          <p:nvPr/>
        </p:nvPicPr>
        <p:blipFill>
          <a:blip r:embed="rId3" cstate="print"/>
          <a:srcRect/>
          <a:stretch>
            <a:fillRect/>
          </a:stretch>
        </p:blipFill>
        <p:spPr bwMode="auto">
          <a:xfrm>
            <a:off x="5905500" y="1333500"/>
            <a:ext cx="2457450" cy="2457450"/>
          </a:xfrm>
          <a:prstGeom prst="rect">
            <a:avLst/>
          </a:prstGeom>
          <a:noFill/>
          <a:ln w="28575">
            <a:solidFill>
              <a:schemeClr val="folHlink"/>
            </a:solidFill>
            <a:miter lim="800000"/>
            <a:headEnd/>
            <a:tailEnd/>
          </a:ln>
        </p:spPr>
      </p:pic>
      <p:pic>
        <p:nvPicPr>
          <p:cNvPr id="917510" name="Picture 6" descr="aerialeq"/>
          <p:cNvPicPr>
            <a:picLocks noChangeAspect="1" noChangeArrowheads="1"/>
          </p:cNvPicPr>
          <p:nvPr/>
        </p:nvPicPr>
        <p:blipFill>
          <a:blip r:embed="rId4" cstate="print"/>
          <a:srcRect/>
          <a:stretch>
            <a:fillRect/>
          </a:stretch>
        </p:blipFill>
        <p:spPr bwMode="auto">
          <a:xfrm>
            <a:off x="5905500" y="3981450"/>
            <a:ext cx="2419350" cy="2419350"/>
          </a:xfrm>
          <a:prstGeom prst="rect">
            <a:avLst/>
          </a:prstGeom>
          <a:noFill/>
          <a:ln w="28575">
            <a:solidFill>
              <a:schemeClr val="folHlink"/>
            </a:solidFill>
            <a:miter lim="800000"/>
            <a:headEnd/>
            <a:tailEnd/>
          </a:ln>
        </p:spPr>
      </p:pic>
      <p:sp>
        <p:nvSpPr>
          <p:cNvPr id="917511" name="Text Box 7"/>
          <p:cNvSpPr txBox="1">
            <a:spLocks noChangeArrowheads="1"/>
          </p:cNvSpPr>
          <p:nvPr/>
        </p:nvSpPr>
        <p:spPr bwMode="auto">
          <a:xfrm>
            <a:off x="1450975" y="2058988"/>
            <a:ext cx="1236663" cy="457200"/>
          </a:xfrm>
          <a:prstGeom prst="rect">
            <a:avLst/>
          </a:prstGeom>
          <a:noFill/>
          <a:ln w="9525">
            <a:noFill/>
            <a:miter lim="800000"/>
            <a:headEnd/>
            <a:tailEnd/>
          </a:ln>
          <a:effectLst/>
        </p:spPr>
        <p:txBody>
          <a:bodyPr wrap="none">
            <a:spAutoFit/>
          </a:bodyPr>
          <a:lstStyle/>
          <a:p>
            <a:r>
              <a:rPr lang="en-GB" altLang="en-US" sz="2400"/>
              <a:t>Original</a:t>
            </a:r>
          </a:p>
        </p:txBody>
      </p:sp>
      <p:sp>
        <p:nvSpPr>
          <p:cNvPr id="917512" name="Text Box 8"/>
          <p:cNvSpPr txBox="1">
            <a:spLocks noChangeArrowheads="1"/>
          </p:cNvSpPr>
          <p:nvPr/>
        </p:nvSpPr>
        <p:spPr bwMode="auto">
          <a:xfrm>
            <a:off x="4537075" y="2130425"/>
            <a:ext cx="892175" cy="641350"/>
          </a:xfrm>
          <a:prstGeom prst="rect">
            <a:avLst/>
          </a:prstGeom>
          <a:noFill/>
          <a:ln w="9525">
            <a:noFill/>
            <a:miter lim="800000"/>
            <a:headEnd/>
            <a:tailEnd/>
          </a:ln>
          <a:effectLst/>
        </p:spPr>
        <p:txBody>
          <a:bodyPr wrap="none">
            <a:spAutoFit/>
          </a:bodyPr>
          <a:lstStyle/>
          <a:p>
            <a:r>
              <a:rPr lang="en-GB" altLang="en-US" sz="3600">
                <a:sym typeface="Symbol" pitchFamily="18" charset="2"/>
              </a:rPr>
              <a:t>&gt;1</a:t>
            </a:r>
            <a:endParaRPr lang="en-GB" altLang="en-US" sz="2400"/>
          </a:p>
        </p:txBody>
      </p:sp>
      <p:sp>
        <p:nvSpPr>
          <p:cNvPr id="917513" name="Text Box 9"/>
          <p:cNvSpPr txBox="1">
            <a:spLocks noChangeArrowheads="1"/>
          </p:cNvSpPr>
          <p:nvPr/>
        </p:nvSpPr>
        <p:spPr bwMode="auto">
          <a:xfrm>
            <a:off x="3832225" y="4783138"/>
            <a:ext cx="1814513" cy="822325"/>
          </a:xfrm>
          <a:prstGeom prst="rect">
            <a:avLst/>
          </a:prstGeom>
          <a:noFill/>
          <a:ln w="9525">
            <a:noFill/>
            <a:miter lim="800000"/>
            <a:headEnd/>
            <a:tailEnd/>
          </a:ln>
          <a:effectLst/>
        </p:spPr>
        <p:txBody>
          <a:bodyPr wrap="none">
            <a:spAutoFit/>
          </a:bodyPr>
          <a:lstStyle/>
          <a:p>
            <a:r>
              <a:rPr lang="en-GB" altLang="en-US" sz="2400"/>
              <a:t>Histogram </a:t>
            </a:r>
          </a:p>
          <a:p>
            <a:r>
              <a:rPr lang="en-GB" altLang="en-US" sz="2400"/>
              <a:t>equalization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7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7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2" grpId="0" autoUpdateAnimBg="0"/>
      <p:bldP spid="9175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7915275" y="285750"/>
            <a:ext cx="1152525" cy="609600"/>
          </a:xfrm>
        </p:spPr>
        <p:txBody>
          <a:bodyPr/>
          <a:lstStyle/>
          <a:p>
            <a:r>
              <a:rPr lang="en-US" altLang="en-US"/>
              <a:t>Why?</a:t>
            </a:r>
          </a:p>
        </p:txBody>
      </p:sp>
      <p:sp>
        <p:nvSpPr>
          <p:cNvPr id="947203" name="Rectangle 3"/>
          <p:cNvSpPr>
            <a:spLocks noGrp="1" noChangeArrowheads="1"/>
          </p:cNvSpPr>
          <p:nvPr>
            <p:ph type="body" idx="1"/>
          </p:nvPr>
        </p:nvSpPr>
        <p:spPr>
          <a:xfrm>
            <a:off x="381000" y="1295400"/>
            <a:ext cx="9067800" cy="4267200"/>
          </a:xfrm>
        </p:spPr>
        <p:txBody>
          <a:bodyPr/>
          <a:lstStyle/>
          <a:p>
            <a:r>
              <a:rPr lang="en-US" altLang="en-US"/>
              <a:t>Given MxN input image I with gray scale p</a:t>
            </a:r>
            <a:r>
              <a:rPr lang="en-US" altLang="en-US" baseline="-15000"/>
              <a:t>0</a:t>
            </a:r>
            <a:r>
              <a:rPr lang="en-US" altLang="en-US"/>
              <a:t>….p</a:t>
            </a:r>
            <a:r>
              <a:rPr lang="en-US" altLang="en-US" baseline="-15000"/>
              <a:t>k</a:t>
            </a:r>
            <a:r>
              <a:rPr lang="en-US" altLang="en-US"/>
              <a:t> and histogram H(p).</a:t>
            </a:r>
          </a:p>
          <a:p>
            <a:r>
              <a:rPr lang="en-US" altLang="en-US"/>
              <a:t>Desire output image O with gray scale q</a:t>
            </a:r>
            <a:r>
              <a:rPr lang="en-US" altLang="en-US" baseline="-15000"/>
              <a:t>0</a:t>
            </a:r>
            <a:r>
              <a:rPr lang="en-US" altLang="en-US"/>
              <a:t>….q</a:t>
            </a:r>
            <a:r>
              <a:rPr lang="en-US" altLang="en-US" baseline="-15000"/>
              <a:t>k</a:t>
            </a:r>
            <a:r>
              <a:rPr lang="en-US" altLang="en-US"/>
              <a:t> and uniform histogram G(q)</a:t>
            </a:r>
          </a:p>
          <a:p>
            <a:r>
              <a:rPr lang="en-US" altLang="en-US"/>
              <a:t>Treat the histograms as a discrete probability density function.  Then monotonic transfer function m = T(n) implies:</a:t>
            </a:r>
          </a:p>
          <a:p>
            <a:endParaRPr lang="en-US" altLang="en-US"/>
          </a:p>
          <a:p>
            <a:endParaRPr lang="en-US" altLang="en-US"/>
          </a:p>
          <a:p>
            <a:endParaRPr lang="en-US" altLang="en-US"/>
          </a:p>
          <a:p>
            <a:r>
              <a:rPr lang="en-US" altLang="en-US"/>
              <a:t>The sums can be interpreted as discrete distribution functions.</a:t>
            </a:r>
          </a:p>
          <a:p>
            <a:pPr>
              <a:buFont typeface="Zapf Dingbats" charset="2"/>
              <a:buNone/>
            </a:pPr>
            <a:endParaRPr lang="en-US" altLang="en-US"/>
          </a:p>
        </p:txBody>
      </p:sp>
      <p:sp>
        <p:nvSpPr>
          <p:cNvPr id="947204" name="Text Box 4"/>
          <p:cNvSpPr txBox="1">
            <a:spLocks noChangeArrowheads="1"/>
          </p:cNvSpPr>
          <p:nvPr/>
        </p:nvSpPr>
        <p:spPr bwMode="auto">
          <a:xfrm>
            <a:off x="76200" y="6583363"/>
            <a:ext cx="4748213" cy="274637"/>
          </a:xfrm>
          <a:prstGeom prst="rect">
            <a:avLst/>
          </a:prstGeom>
          <a:noFill/>
          <a:ln w="12700">
            <a:noFill/>
            <a:miter lim="800000"/>
            <a:headEnd type="none" w="sm" len="sm"/>
            <a:tailEnd type="none" w="sm" len="sm"/>
          </a:ln>
          <a:effectLst/>
        </p:spPr>
        <p:txBody>
          <a:bodyPr wrap="none">
            <a:spAutoFit/>
          </a:bodyPr>
          <a:lstStyle/>
          <a:p>
            <a:r>
              <a:rPr lang="en-US" altLang="en-US" sz="1200"/>
              <a:t>From Image Processing, Analysis, and Machine Vision, Sonka et al.</a:t>
            </a:r>
          </a:p>
        </p:txBody>
      </p:sp>
      <p:grpSp>
        <p:nvGrpSpPr>
          <p:cNvPr id="947212" name="Group 12"/>
          <p:cNvGrpSpPr>
            <a:grpSpLocks/>
          </p:cNvGrpSpPr>
          <p:nvPr/>
        </p:nvGrpSpPr>
        <p:grpSpPr bwMode="auto">
          <a:xfrm>
            <a:off x="2895600" y="3810000"/>
            <a:ext cx="3581400" cy="827088"/>
            <a:chOff x="1824" y="2574"/>
            <a:chExt cx="2256" cy="521"/>
          </a:xfrm>
        </p:grpSpPr>
        <p:sp>
          <p:nvSpPr>
            <p:cNvPr id="947211" name="Rectangle 11"/>
            <p:cNvSpPr>
              <a:spLocks noChangeArrowheads="1"/>
            </p:cNvSpPr>
            <p:nvPr/>
          </p:nvSpPr>
          <p:spPr bwMode="auto">
            <a:xfrm>
              <a:off x="1824" y="2592"/>
              <a:ext cx="2256" cy="496"/>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7210" name="Group 10"/>
            <p:cNvGrpSpPr>
              <a:grpSpLocks/>
            </p:cNvGrpSpPr>
            <p:nvPr/>
          </p:nvGrpSpPr>
          <p:grpSpPr bwMode="auto">
            <a:xfrm>
              <a:off x="1857" y="2574"/>
              <a:ext cx="1616" cy="521"/>
              <a:chOff x="1857" y="2574"/>
              <a:chExt cx="1616" cy="521"/>
            </a:xfrm>
          </p:grpSpPr>
          <p:sp>
            <p:nvSpPr>
              <p:cNvPr id="947205" name="Text Box 5"/>
              <p:cNvSpPr txBox="1">
                <a:spLocks noChangeArrowheads="1"/>
              </p:cNvSpPr>
              <p:nvPr/>
            </p:nvSpPr>
            <p:spPr bwMode="auto">
              <a:xfrm>
                <a:off x="1862" y="2683"/>
                <a:ext cx="161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G(q</a:t>
                </a:r>
                <a:r>
                  <a:rPr lang="en-US" altLang="en-US" sz="2400" baseline="-15000">
                    <a:solidFill>
                      <a:schemeClr val="bg2"/>
                    </a:solidFill>
                  </a:rPr>
                  <a:t>i</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j</a:t>
                </a:r>
                <a:r>
                  <a:rPr lang="en-US" altLang="en-US" sz="2400">
                    <a:solidFill>
                      <a:schemeClr val="bg2"/>
                    </a:solidFill>
                  </a:rPr>
                  <a:t>)</a:t>
                </a:r>
              </a:p>
            </p:txBody>
          </p:sp>
          <p:sp>
            <p:nvSpPr>
              <p:cNvPr id="947206" name="Text Box 6"/>
              <p:cNvSpPr txBox="1">
                <a:spLocks noChangeArrowheads="1"/>
              </p:cNvSpPr>
              <p:nvPr/>
            </p:nvSpPr>
            <p:spPr bwMode="auto">
              <a:xfrm>
                <a:off x="1857" y="2903"/>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7207" name="Text Box 7"/>
              <p:cNvSpPr txBox="1">
                <a:spLocks noChangeArrowheads="1"/>
              </p:cNvSpPr>
              <p:nvPr/>
            </p:nvSpPr>
            <p:spPr bwMode="auto">
              <a:xfrm>
                <a:off x="2751" y="2898"/>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j=0</a:t>
                </a:r>
              </a:p>
            </p:txBody>
          </p:sp>
          <p:sp>
            <p:nvSpPr>
              <p:cNvPr id="947208" name="Text Box 8"/>
              <p:cNvSpPr txBox="1">
                <a:spLocks noChangeArrowheads="1"/>
              </p:cNvSpPr>
              <p:nvPr/>
            </p:nvSpPr>
            <p:spPr bwMode="auto">
              <a:xfrm>
                <a:off x="1915" y="2574"/>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7209" name="Text Box 9"/>
              <p:cNvSpPr txBox="1">
                <a:spLocks noChangeArrowheads="1"/>
              </p:cNvSpPr>
              <p:nvPr/>
            </p:nvSpPr>
            <p:spPr bwMode="auto">
              <a:xfrm>
                <a:off x="2784" y="2592"/>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ChangeArrowheads="1"/>
          </p:cNvSpPr>
          <p:nvPr>
            <p:ph type="title"/>
          </p:nvPr>
        </p:nvSpPr>
        <p:spPr>
          <a:xfrm>
            <a:off x="6057900" y="285750"/>
            <a:ext cx="3057525" cy="609600"/>
          </a:xfrm>
        </p:spPr>
        <p:txBody>
          <a:bodyPr/>
          <a:lstStyle/>
          <a:p>
            <a:r>
              <a:rPr lang="en-US" altLang="en-US"/>
              <a:t>Why? continued</a:t>
            </a:r>
          </a:p>
        </p:txBody>
      </p:sp>
      <p:sp>
        <p:nvSpPr>
          <p:cNvPr id="948227" name="Rectangle 3"/>
          <p:cNvSpPr>
            <a:spLocks noGrp="1" noChangeArrowheads="1"/>
          </p:cNvSpPr>
          <p:nvPr>
            <p:ph type="body" idx="1"/>
          </p:nvPr>
        </p:nvSpPr>
        <p:spPr>
          <a:xfrm>
            <a:off x="533400" y="1371600"/>
            <a:ext cx="7848600" cy="533400"/>
          </a:xfrm>
        </p:spPr>
        <p:txBody>
          <a:bodyPr/>
          <a:lstStyle/>
          <a:p>
            <a:r>
              <a:rPr lang="en-US" altLang="en-US"/>
              <a:t>The histogram entries in G must be:</a:t>
            </a:r>
          </a:p>
          <a:p>
            <a:pPr lvl="1">
              <a:buFont typeface="Zapf Dingbats" charset="2"/>
              <a:buNone/>
            </a:pPr>
            <a:r>
              <a:rPr lang="en-US" altLang="en-US"/>
              <a:t>(because G is uniform)</a:t>
            </a:r>
          </a:p>
          <a:p>
            <a:r>
              <a:rPr lang="en-US" altLang="en-US"/>
              <a:t>Plug this into previous equation to get:</a:t>
            </a:r>
          </a:p>
          <a:p>
            <a:endParaRPr lang="en-US" altLang="en-US"/>
          </a:p>
          <a:p>
            <a:endParaRPr lang="en-US" altLang="en-US"/>
          </a:p>
          <a:p>
            <a:endParaRPr lang="en-US" altLang="en-US"/>
          </a:p>
          <a:p>
            <a:r>
              <a:rPr lang="en-US" altLang="en-US"/>
              <a:t>Now translate into continuous domain (can’t really get uniform distributions in the discrete domain)</a:t>
            </a:r>
          </a:p>
        </p:txBody>
      </p:sp>
      <p:sp>
        <p:nvSpPr>
          <p:cNvPr id="948232" name="Rectangle 8"/>
          <p:cNvSpPr>
            <a:spLocks noChangeArrowheads="1"/>
          </p:cNvSpPr>
          <p:nvPr/>
        </p:nvSpPr>
        <p:spPr bwMode="auto">
          <a:xfrm>
            <a:off x="5911850" y="1192213"/>
            <a:ext cx="2057400" cy="838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48228" name="Text Box 4"/>
          <p:cNvSpPr txBox="1">
            <a:spLocks noChangeArrowheads="1"/>
          </p:cNvSpPr>
          <p:nvPr/>
        </p:nvSpPr>
        <p:spPr bwMode="auto">
          <a:xfrm>
            <a:off x="6886575" y="1187450"/>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29" name="Text Box 5"/>
          <p:cNvSpPr txBox="1">
            <a:spLocks noChangeArrowheads="1"/>
          </p:cNvSpPr>
          <p:nvPr/>
        </p:nvSpPr>
        <p:spPr bwMode="auto">
          <a:xfrm>
            <a:off x="6826250" y="1493838"/>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30" name="Text Box 6"/>
          <p:cNvSpPr txBox="1">
            <a:spLocks noChangeArrowheads="1"/>
          </p:cNvSpPr>
          <p:nvPr/>
        </p:nvSpPr>
        <p:spPr bwMode="auto">
          <a:xfrm>
            <a:off x="5972175" y="1384300"/>
            <a:ext cx="954088"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G(i) =</a:t>
            </a:r>
          </a:p>
        </p:txBody>
      </p:sp>
      <p:sp>
        <p:nvSpPr>
          <p:cNvPr id="948231" name="Line 7"/>
          <p:cNvSpPr>
            <a:spLocks noChangeShapeType="1"/>
          </p:cNvSpPr>
          <p:nvPr/>
        </p:nvSpPr>
        <p:spPr bwMode="auto">
          <a:xfrm>
            <a:off x="6902450" y="1609725"/>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47" name="Group 23"/>
          <p:cNvGrpSpPr>
            <a:grpSpLocks/>
          </p:cNvGrpSpPr>
          <p:nvPr/>
        </p:nvGrpSpPr>
        <p:grpSpPr bwMode="auto">
          <a:xfrm>
            <a:off x="3171825" y="2819400"/>
            <a:ext cx="2697163" cy="866775"/>
            <a:chOff x="1998" y="1776"/>
            <a:chExt cx="1699" cy="546"/>
          </a:xfrm>
        </p:grpSpPr>
        <p:sp>
          <p:nvSpPr>
            <p:cNvPr id="948235" name="Rectangle 11"/>
            <p:cNvSpPr>
              <a:spLocks noChangeArrowheads="1"/>
            </p:cNvSpPr>
            <p:nvPr/>
          </p:nvSpPr>
          <p:spPr bwMode="auto">
            <a:xfrm>
              <a:off x="1998" y="1794"/>
              <a:ext cx="1680" cy="528"/>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48246" name="Group 22"/>
            <p:cNvGrpSpPr>
              <a:grpSpLocks/>
            </p:cNvGrpSpPr>
            <p:nvPr/>
          </p:nvGrpSpPr>
          <p:grpSpPr bwMode="auto">
            <a:xfrm>
              <a:off x="2016" y="1776"/>
              <a:ext cx="1681" cy="521"/>
              <a:chOff x="1857" y="2400"/>
              <a:chExt cx="1681" cy="521"/>
            </a:xfrm>
          </p:grpSpPr>
          <p:sp>
            <p:nvSpPr>
              <p:cNvPr id="948237" name="Text Box 13"/>
              <p:cNvSpPr txBox="1">
                <a:spLocks noChangeArrowheads="1"/>
              </p:cNvSpPr>
              <p:nvPr/>
            </p:nvSpPr>
            <p:spPr bwMode="auto">
              <a:xfrm>
                <a:off x="1862" y="2509"/>
                <a:ext cx="167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S</a:t>
                </a:r>
                <a:r>
                  <a:rPr lang="en-US" altLang="en-US" sz="2400">
                    <a:solidFill>
                      <a:schemeClr val="bg2"/>
                    </a:solidFill>
                  </a:rPr>
                  <a:t>            = </a:t>
                </a:r>
                <a:r>
                  <a:rPr lang="en-US" altLang="en-US" sz="3200">
                    <a:solidFill>
                      <a:schemeClr val="bg2"/>
                    </a:solidFill>
                    <a:latin typeface="Symbol" pitchFamily="18" charset="2"/>
                  </a:rPr>
                  <a:t>S</a:t>
                </a:r>
                <a:r>
                  <a:rPr lang="en-US" altLang="en-US" sz="2400">
                    <a:solidFill>
                      <a:schemeClr val="bg2"/>
                    </a:solidFill>
                  </a:rPr>
                  <a:t> H(p</a:t>
                </a:r>
                <a:r>
                  <a:rPr lang="en-US" altLang="en-US" sz="2400" baseline="-15000">
                    <a:solidFill>
                      <a:schemeClr val="bg2"/>
                    </a:solidFill>
                  </a:rPr>
                  <a:t>i</a:t>
                </a:r>
                <a:r>
                  <a:rPr lang="en-US" altLang="en-US" sz="2400">
                    <a:solidFill>
                      <a:schemeClr val="bg2"/>
                    </a:solidFill>
                  </a:rPr>
                  <a:t>)</a:t>
                </a:r>
              </a:p>
            </p:txBody>
          </p:sp>
          <p:sp>
            <p:nvSpPr>
              <p:cNvPr id="948238" name="Text Box 14"/>
              <p:cNvSpPr txBox="1">
                <a:spLocks noChangeArrowheads="1"/>
              </p:cNvSpPr>
              <p:nvPr/>
            </p:nvSpPr>
            <p:spPr bwMode="auto">
              <a:xfrm>
                <a:off x="1857" y="2729"/>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39" name="Text Box 15"/>
              <p:cNvSpPr txBox="1">
                <a:spLocks noChangeArrowheads="1"/>
              </p:cNvSpPr>
              <p:nvPr/>
            </p:nvSpPr>
            <p:spPr bwMode="auto">
              <a:xfrm>
                <a:off x="2821" y="2724"/>
                <a:ext cx="26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i=0</a:t>
                </a:r>
              </a:p>
            </p:txBody>
          </p:sp>
          <p:sp>
            <p:nvSpPr>
              <p:cNvPr id="948240" name="Text Box 16"/>
              <p:cNvSpPr txBox="1">
                <a:spLocks noChangeArrowheads="1"/>
              </p:cNvSpPr>
              <p:nvPr/>
            </p:nvSpPr>
            <p:spPr bwMode="auto">
              <a:xfrm>
                <a:off x="1915" y="2400"/>
                <a:ext cx="240"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m </a:t>
                </a:r>
              </a:p>
            </p:txBody>
          </p:sp>
          <p:sp>
            <p:nvSpPr>
              <p:cNvPr id="948241" name="Text Box 17"/>
              <p:cNvSpPr txBox="1">
                <a:spLocks noChangeArrowheads="1"/>
              </p:cNvSpPr>
              <p:nvPr/>
            </p:nvSpPr>
            <p:spPr bwMode="auto">
              <a:xfrm>
                <a:off x="2854" y="2418"/>
                <a:ext cx="209"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n </a:t>
                </a:r>
              </a:p>
            </p:txBody>
          </p:sp>
          <p:grpSp>
            <p:nvGrpSpPr>
              <p:cNvPr id="948245" name="Group 21"/>
              <p:cNvGrpSpPr>
                <a:grpSpLocks/>
              </p:cNvGrpSpPr>
              <p:nvPr/>
            </p:nvGrpSpPr>
            <p:grpSpPr bwMode="auto">
              <a:xfrm>
                <a:off x="2072" y="2425"/>
                <a:ext cx="635" cy="481"/>
                <a:chOff x="3792" y="2879"/>
                <a:chExt cx="635" cy="481"/>
              </a:xfrm>
            </p:grpSpPr>
            <p:sp>
              <p:nvSpPr>
                <p:cNvPr id="948242" name="Text Box 18"/>
                <p:cNvSpPr txBox="1">
                  <a:spLocks noChangeArrowheads="1"/>
                </p:cNvSpPr>
                <p:nvPr/>
              </p:nvSpPr>
              <p:spPr bwMode="auto">
                <a:xfrm>
                  <a:off x="3830" y="2879"/>
                  <a:ext cx="511"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43" name="Text Box 19"/>
                <p:cNvSpPr txBox="1">
                  <a:spLocks noChangeArrowheads="1"/>
                </p:cNvSpPr>
                <p:nvPr/>
              </p:nvSpPr>
              <p:spPr bwMode="auto">
                <a:xfrm>
                  <a:off x="3792" y="307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44" name="Line 20"/>
                <p:cNvSpPr>
                  <a:spLocks noChangeShapeType="1"/>
                </p:cNvSpPr>
                <p:nvPr/>
              </p:nvSpPr>
              <p:spPr bwMode="auto">
                <a:xfrm>
                  <a:off x="3840" y="3145"/>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grpSp>
      </p:grpSp>
      <p:sp>
        <p:nvSpPr>
          <p:cNvPr id="948249" name="Rectangle 25"/>
          <p:cNvSpPr>
            <a:spLocks noChangeArrowheads="1"/>
          </p:cNvSpPr>
          <p:nvPr/>
        </p:nvSpPr>
        <p:spPr bwMode="auto">
          <a:xfrm>
            <a:off x="3048000" y="4829175"/>
            <a:ext cx="3276600" cy="9144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pPr algn="ctr"/>
            <a:endParaRPr lang="en-US" altLang="en-US"/>
          </a:p>
        </p:txBody>
      </p:sp>
      <p:sp>
        <p:nvSpPr>
          <p:cNvPr id="948257" name="Text Box 33"/>
          <p:cNvSpPr txBox="1">
            <a:spLocks noChangeArrowheads="1"/>
          </p:cNvSpPr>
          <p:nvPr/>
        </p:nvSpPr>
        <p:spPr bwMode="auto">
          <a:xfrm>
            <a:off x="3489325" y="4905375"/>
            <a:ext cx="8112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MxN</a:t>
            </a:r>
          </a:p>
        </p:txBody>
      </p:sp>
      <p:sp>
        <p:nvSpPr>
          <p:cNvPr id="948258" name="Text Box 34"/>
          <p:cNvSpPr txBox="1">
            <a:spLocks noChangeArrowheads="1"/>
          </p:cNvSpPr>
          <p:nvPr/>
        </p:nvSpPr>
        <p:spPr bwMode="auto">
          <a:xfrm>
            <a:off x="3429000" y="5211763"/>
            <a:ext cx="10080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48259" name="Line 35"/>
          <p:cNvSpPr>
            <a:spLocks noChangeShapeType="1"/>
          </p:cNvSpPr>
          <p:nvPr/>
        </p:nvSpPr>
        <p:spPr bwMode="auto">
          <a:xfrm>
            <a:off x="3505200" y="5327650"/>
            <a:ext cx="8382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48270" name="Group 46"/>
          <p:cNvGrpSpPr>
            <a:grpSpLocks/>
          </p:cNvGrpSpPr>
          <p:nvPr/>
        </p:nvGrpSpPr>
        <p:grpSpPr bwMode="auto">
          <a:xfrm>
            <a:off x="4792663" y="4813300"/>
            <a:ext cx="1530350" cy="895350"/>
            <a:chOff x="3648" y="3264"/>
            <a:chExt cx="964" cy="564"/>
          </a:xfrm>
        </p:grpSpPr>
        <p:sp>
          <p:nvSpPr>
            <p:cNvPr id="948251" name="Text Box 27"/>
            <p:cNvSpPr txBox="1">
              <a:spLocks noChangeArrowheads="1"/>
            </p:cNvSpPr>
            <p:nvPr/>
          </p:nvSpPr>
          <p:spPr bwMode="auto">
            <a:xfrm>
              <a:off x="3648" y="3396"/>
              <a:ext cx="964" cy="365"/>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 </a:t>
              </a:r>
              <a:r>
                <a:rPr lang="en-US" altLang="en-US" sz="3200">
                  <a:solidFill>
                    <a:schemeClr val="bg2"/>
                  </a:solidFill>
                  <a:latin typeface="Symbol" pitchFamily="18" charset="2"/>
                </a:rPr>
                <a:t> </a:t>
              </a:r>
              <a:r>
                <a:rPr lang="en-US" altLang="en-US" sz="2400">
                  <a:solidFill>
                    <a:schemeClr val="bg2"/>
                  </a:solidFill>
                </a:rPr>
                <a:t> H(s)ds</a:t>
              </a:r>
            </a:p>
          </p:txBody>
        </p:sp>
        <p:sp>
          <p:nvSpPr>
            <p:cNvPr id="948261" name="Freeform 37"/>
            <p:cNvSpPr>
              <a:spLocks/>
            </p:cNvSpPr>
            <p:nvPr/>
          </p:nvSpPr>
          <p:spPr bwMode="auto">
            <a:xfrm>
              <a:off x="3872" y="3439"/>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3" name="Text Box 39"/>
            <p:cNvSpPr txBox="1">
              <a:spLocks noChangeArrowheads="1"/>
            </p:cNvSpPr>
            <p:nvPr/>
          </p:nvSpPr>
          <p:spPr bwMode="auto">
            <a:xfrm>
              <a:off x="3792" y="363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48264" name="Text Box 40"/>
            <p:cNvSpPr txBox="1">
              <a:spLocks noChangeArrowheads="1"/>
            </p:cNvSpPr>
            <p:nvPr/>
          </p:nvSpPr>
          <p:spPr bwMode="auto">
            <a:xfrm>
              <a:off x="3871" y="3264"/>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48266" name="Freeform 42"/>
          <p:cNvSpPr>
            <a:spLocks/>
          </p:cNvSpPr>
          <p:nvPr/>
        </p:nvSpPr>
        <p:spPr bwMode="auto">
          <a:xfrm>
            <a:off x="3200400" y="5078413"/>
            <a:ext cx="160338" cy="396875"/>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48267" name="Text Box 43"/>
          <p:cNvSpPr txBox="1">
            <a:spLocks noChangeArrowheads="1"/>
          </p:cNvSpPr>
          <p:nvPr/>
        </p:nvSpPr>
        <p:spPr bwMode="auto">
          <a:xfrm>
            <a:off x="3073400" y="5391150"/>
            <a:ext cx="34607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15000">
                <a:solidFill>
                  <a:schemeClr val="bg2"/>
                </a:solidFill>
              </a:rPr>
              <a:t>0</a:t>
            </a:r>
            <a:endParaRPr lang="en-US" altLang="en-US">
              <a:solidFill>
                <a:schemeClr val="bg2"/>
              </a:solidFill>
            </a:endParaRPr>
          </a:p>
        </p:txBody>
      </p:sp>
      <p:sp>
        <p:nvSpPr>
          <p:cNvPr id="948268" name="Text Box 44"/>
          <p:cNvSpPr txBox="1">
            <a:spLocks noChangeArrowheads="1"/>
          </p:cNvSpPr>
          <p:nvPr/>
        </p:nvSpPr>
        <p:spPr bwMode="auto">
          <a:xfrm>
            <a:off x="3198813" y="4800600"/>
            <a:ext cx="377825" cy="304800"/>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q</a:t>
            </a:r>
            <a:r>
              <a:rPr lang="en-US" altLang="en-US" baseline="-25000">
                <a:solidFill>
                  <a:schemeClr val="bg2"/>
                </a:solidFill>
              </a:rPr>
              <a:t>m</a:t>
            </a:r>
          </a:p>
        </p:txBody>
      </p:sp>
      <p:sp>
        <p:nvSpPr>
          <p:cNvPr id="948269" name="Rectangle 45"/>
          <p:cNvSpPr>
            <a:spLocks noChangeArrowheads="1"/>
          </p:cNvSpPr>
          <p:nvPr/>
        </p:nvSpPr>
        <p:spPr bwMode="auto">
          <a:xfrm>
            <a:off x="4308475" y="5057775"/>
            <a:ext cx="5064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ds</a:t>
            </a:r>
          </a:p>
        </p:txBody>
      </p:sp>
      <p:grpSp>
        <p:nvGrpSpPr>
          <p:cNvPr id="948276" name="Group 52"/>
          <p:cNvGrpSpPr>
            <a:grpSpLocks/>
          </p:cNvGrpSpPr>
          <p:nvPr/>
        </p:nvGrpSpPr>
        <p:grpSpPr bwMode="auto">
          <a:xfrm>
            <a:off x="3213100" y="5972175"/>
            <a:ext cx="1585913" cy="798513"/>
            <a:chOff x="1814" y="3817"/>
            <a:chExt cx="999" cy="503"/>
          </a:xfrm>
        </p:grpSpPr>
        <p:sp>
          <p:nvSpPr>
            <p:cNvPr id="948273" name="Text Box 49"/>
            <p:cNvSpPr txBox="1">
              <a:spLocks noChangeArrowheads="1"/>
            </p:cNvSpPr>
            <p:nvPr/>
          </p:nvSpPr>
          <p:spPr bwMode="auto">
            <a:xfrm>
              <a:off x="1814" y="3817"/>
              <a:ext cx="999"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MN(q</a:t>
              </a:r>
              <a:r>
                <a:rPr lang="en-US" altLang="en-US" sz="2400" baseline="-25000">
                  <a:solidFill>
                    <a:srgbClr val="FFFFFF"/>
                  </a:solidFill>
                </a:rPr>
                <a:t>m</a:t>
              </a:r>
              <a:r>
                <a:rPr lang="en-US" altLang="en-US" sz="2400">
                  <a:solidFill>
                    <a:srgbClr val="FFFFFF"/>
                  </a:solidFill>
                </a:rPr>
                <a:t>-q</a:t>
              </a:r>
              <a:r>
                <a:rPr lang="en-US" altLang="en-US" sz="2400" baseline="-25000">
                  <a:solidFill>
                    <a:srgbClr val="FFFFFF"/>
                  </a:solidFill>
                </a:rPr>
                <a:t>0</a:t>
              </a:r>
              <a:r>
                <a:rPr lang="en-US" altLang="en-US" sz="2400">
                  <a:solidFill>
                    <a:srgbClr val="FFFFFF"/>
                  </a:solidFill>
                </a:rPr>
                <a:t>)</a:t>
              </a:r>
              <a:endParaRPr lang="en-US" altLang="en-US" sz="2400"/>
            </a:p>
          </p:txBody>
        </p:sp>
        <p:sp>
          <p:nvSpPr>
            <p:cNvPr id="948274" name="Line 50"/>
            <p:cNvSpPr>
              <a:spLocks noChangeShapeType="1"/>
            </p:cNvSpPr>
            <p:nvPr/>
          </p:nvSpPr>
          <p:spPr bwMode="auto">
            <a:xfrm>
              <a:off x="1872" y="4080"/>
              <a:ext cx="76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48275" name="Text Box 51"/>
            <p:cNvSpPr txBox="1">
              <a:spLocks noChangeArrowheads="1"/>
            </p:cNvSpPr>
            <p:nvPr/>
          </p:nvSpPr>
          <p:spPr bwMode="auto">
            <a:xfrm>
              <a:off x="1920" y="4032"/>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rgbClr val="FFFFFF"/>
                  </a:solidFill>
                </a:rPr>
                <a:t>q</a:t>
              </a:r>
              <a:r>
                <a:rPr lang="en-US" altLang="en-US" sz="2400" baseline="-15000">
                  <a:solidFill>
                    <a:srgbClr val="FFFFFF"/>
                  </a:solidFill>
                </a:rPr>
                <a:t>k</a:t>
              </a:r>
              <a:r>
                <a:rPr lang="en-US" altLang="en-US" sz="2400">
                  <a:solidFill>
                    <a:srgbClr val="FFFFFF"/>
                  </a:solidFill>
                </a:rPr>
                <a:t> - q</a:t>
              </a:r>
              <a:r>
                <a:rPr lang="en-US" altLang="en-US" sz="2400" baseline="-15000">
                  <a:solidFill>
                    <a:srgbClr val="FFFFFF"/>
                  </a:solidFill>
                </a:rPr>
                <a:t>0</a:t>
              </a:r>
            </a:p>
          </p:txBody>
        </p:sp>
      </p:grpSp>
      <p:sp>
        <p:nvSpPr>
          <p:cNvPr id="948277" name="AutoShape 53"/>
          <p:cNvSpPr>
            <a:spLocks/>
          </p:cNvSpPr>
          <p:nvPr/>
        </p:nvSpPr>
        <p:spPr bwMode="auto">
          <a:xfrm rot="5400000">
            <a:off x="3810000" y="5154613"/>
            <a:ext cx="228600" cy="1447800"/>
          </a:xfrm>
          <a:prstGeom prst="rightBrace">
            <a:avLst>
              <a:gd name="adj1" fmla="val 52778"/>
              <a:gd name="adj2" fmla="val 50000"/>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6086475" y="285750"/>
            <a:ext cx="2981325" cy="609600"/>
          </a:xfrm>
        </p:spPr>
        <p:txBody>
          <a:bodyPr/>
          <a:lstStyle/>
          <a:p>
            <a:r>
              <a:rPr lang="en-US" altLang="en-US"/>
              <a:t>Why? continued</a:t>
            </a:r>
          </a:p>
        </p:txBody>
      </p:sp>
      <p:sp>
        <p:nvSpPr>
          <p:cNvPr id="950275" name="Rectangle 3"/>
          <p:cNvSpPr>
            <a:spLocks noGrp="1" noChangeArrowheads="1"/>
          </p:cNvSpPr>
          <p:nvPr>
            <p:ph type="body" idx="1"/>
          </p:nvPr>
        </p:nvSpPr>
        <p:spPr>
          <a:xfrm>
            <a:off x="609600" y="1524000"/>
            <a:ext cx="7848600" cy="2362200"/>
          </a:xfrm>
        </p:spPr>
        <p:txBody>
          <a:bodyPr/>
          <a:lstStyle/>
          <a:p>
            <a:r>
              <a:rPr lang="en-US" altLang="en-US"/>
              <a:t>Solve last equation for q to get:</a:t>
            </a:r>
          </a:p>
          <a:p>
            <a:endParaRPr lang="en-US" altLang="en-US"/>
          </a:p>
          <a:p>
            <a:endParaRPr lang="en-US" altLang="en-US"/>
          </a:p>
          <a:p>
            <a:endParaRPr lang="en-US" altLang="en-US"/>
          </a:p>
          <a:p>
            <a:r>
              <a:rPr lang="en-US" altLang="en-US"/>
              <a:t>Map back into discrete domain to get:</a:t>
            </a:r>
          </a:p>
          <a:p>
            <a:endParaRPr lang="en-US" altLang="en-US"/>
          </a:p>
          <a:p>
            <a:endParaRPr lang="en-US" altLang="en-US"/>
          </a:p>
          <a:p>
            <a:endParaRPr lang="en-US" altLang="en-US"/>
          </a:p>
          <a:p>
            <a:r>
              <a:rPr lang="en-US" altLang="en-US"/>
              <a:t>Leads to an algorithm…..</a:t>
            </a:r>
          </a:p>
        </p:txBody>
      </p:sp>
      <p:grpSp>
        <p:nvGrpSpPr>
          <p:cNvPr id="950291" name="Group 19"/>
          <p:cNvGrpSpPr>
            <a:grpSpLocks/>
          </p:cNvGrpSpPr>
          <p:nvPr/>
        </p:nvGrpSpPr>
        <p:grpSpPr bwMode="auto">
          <a:xfrm>
            <a:off x="2590800" y="2209800"/>
            <a:ext cx="4283075" cy="930275"/>
            <a:chOff x="1632" y="1392"/>
            <a:chExt cx="2698" cy="586"/>
          </a:xfrm>
        </p:grpSpPr>
        <p:sp>
          <p:nvSpPr>
            <p:cNvPr id="950276" name="Rectangle 4"/>
            <p:cNvSpPr>
              <a:spLocks noChangeArrowheads="1"/>
            </p:cNvSpPr>
            <p:nvPr/>
          </p:nvSpPr>
          <p:spPr bwMode="auto">
            <a:xfrm>
              <a:off x="1632" y="1402"/>
              <a:ext cx="2688"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grpSp>
          <p:nvGrpSpPr>
            <p:cNvPr id="950289" name="Group 17"/>
            <p:cNvGrpSpPr>
              <a:grpSpLocks/>
            </p:cNvGrpSpPr>
            <p:nvPr/>
          </p:nvGrpSpPr>
          <p:grpSpPr bwMode="auto">
            <a:xfrm>
              <a:off x="1632" y="1392"/>
              <a:ext cx="2698" cy="564"/>
              <a:chOff x="1248" y="2150"/>
              <a:chExt cx="2698" cy="564"/>
            </a:xfrm>
          </p:grpSpPr>
          <p:sp>
            <p:nvSpPr>
              <p:cNvPr id="950278" name="Text Box 6"/>
              <p:cNvSpPr txBox="1">
                <a:spLocks noChangeArrowheads="1"/>
              </p:cNvSpPr>
              <p:nvPr/>
            </p:nvSpPr>
            <p:spPr bwMode="auto">
              <a:xfrm>
                <a:off x="2304" y="2423"/>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79" name="Line 7"/>
              <p:cNvSpPr>
                <a:spLocks noChangeShapeType="1"/>
              </p:cNvSpPr>
              <p:nvPr/>
            </p:nvSpPr>
            <p:spPr bwMode="auto">
              <a:xfrm>
                <a:off x="2256" y="2448"/>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80" name="Text Box 8"/>
              <p:cNvSpPr txBox="1">
                <a:spLocks noChangeArrowheads="1"/>
              </p:cNvSpPr>
              <p:nvPr/>
            </p:nvSpPr>
            <p:spPr bwMode="auto">
              <a:xfrm>
                <a:off x="2208" y="2160"/>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grpSp>
            <p:nvGrpSpPr>
              <p:cNvPr id="950288" name="Group 16"/>
              <p:cNvGrpSpPr>
                <a:grpSpLocks/>
              </p:cNvGrpSpPr>
              <p:nvPr/>
            </p:nvGrpSpPr>
            <p:grpSpPr bwMode="auto">
              <a:xfrm>
                <a:off x="2724" y="2150"/>
                <a:ext cx="1222" cy="564"/>
                <a:chOff x="2688" y="2448"/>
                <a:chExt cx="1222" cy="564"/>
              </a:xfrm>
            </p:grpSpPr>
            <p:sp>
              <p:nvSpPr>
                <p:cNvPr id="950282" name="Text Box 10"/>
                <p:cNvSpPr txBox="1">
                  <a:spLocks noChangeArrowheads="1"/>
                </p:cNvSpPr>
                <p:nvPr/>
              </p:nvSpPr>
              <p:spPr bwMode="auto">
                <a:xfrm>
                  <a:off x="2832" y="2610"/>
                  <a:ext cx="1078"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H(s)ds + q</a:t>
                  </a:r>
                  <a:r>
                    <a:rPr lang="en-US" altLang="en-US" sz="2400" baseline="-15000">
                      <a:solidFill>
                        <a:schemeClr val="bg2"/>
                      </a:solidFill>
                    </a:rPr>
                    <a:t>0</a:t>
                  </a:r>
                  <a:endParaRPr lang="en-US" altLang="en-US" sz="2400">
                    <a:solidFill>
                      <a:schemeClr val="bg2"/>
                    </a:solidFill>
                  </a:endParaRPr>
                </a:p>
              </p:txBody>
            </p:sp>
            <p:sp>
              <p:nvSpPr>
                <p:cNvPr id="950283" name="Freeform 11"/>
                <p:cNvSpPr>
                  <a:spLocks/>
                </p:cNvSpPr>
                <p:nvPr/>
              </p:nvSpPr>
              <p:spPr bwMode="auto">
                <a:xfrm>
                  <a:off x="2785" y="2623"/>
                  <a:ext cx="101" cy="250"/>
                </a:xfrm>
                <a:custGeom>
                  <a:avLst/>
                  <a:gdLst/>
                  <a:ahLst/>
                  <a:cxnLst>
                    <a:cxn ang="0">
                      <a:pos x="101" y="0"/>
                    </a:cxn>
                    <a:cxn ang="0">
                      <a:pos x="59" y="32"/>
                    </a:cxn>
                    <a:cxn ang="0">
                      <a:pos x="21" y="250"/>
                    </a:cxn>
                    <a:cxn ang="0">
                      <a:pos x="0" y="245"/>
                    </a:cxn>
                  </a:cxnLst>
                  <a:rect l="0" t="0" r="r" b="b"/>
                  <a:pathLst>
                    <a:path w="101" h="250">
                      <a:moveTo>
                        <a:pt x="101" y="0"/>
                      </a:moveTo>
                      <a:cubicBezTo>
                        <a:pt x="77" y="5"/>
                        <a:pt x="66" y="7"/>
                        <a:pt x="59" y="32"/>
                      </a:cubicBezTo>
                      <a:cubicBezTo>
                        <a:pt x="56" y="75"/>
                        <a:pt x="69" y="219"/>
                        <a:pt x="21" y="250"/>
                      </a:cubicBezTo>
                      <a:cubicBezTo>
                        <a:pt x="3" y="244"/>
                        <a:pt x="10" y="245"/>
                        <a:pt x="0" y="245"/>
                      </a:cubicBezTo>
                    </a:path>
                  </a:pathLst>
                </a:custGeom>
                <a:noFill/>
                <a:ln w="28575" cap="flat" cmpd="sng">
                  <a:solidFill>
                    <a:schemeClr val="bg2"/>
                  </a:solidFill>
                  <a:prstDash val="solid"/>
                  <a:round/>
                  <a:headEnd type="none" w="sm" len="sm"/>
                  <a:tailEnd type="none" w="sm" len="sm"/>
                </a:ln>
                <a:effectLst/>
              </p:spPr>
              <p:txBody>
                <a:bodyPr wrap="none" anchor="ctr"/>
                <a:lstStyle/>
                <a:p>
                  <a:endParaRPr lang="en-US"/>
                </a:p>
              </p:txBody>
            </p:sp>
            <p:sp>
              <p:nvSpPr>
                <p:cNvPr id="950284" name="Text Box 12"/>
                <p:cNvSpPr txBox="1">
                  <a:spLocks noChangeArrowheads="1"/>
                </p:cNvSpPr>
                <p:nvPr/>
              </p:nvSpPr>
              <p:spPr bwMode="auto">
                <a:xfrm>
                  <a:off x="2688" y="2820"/>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15000">
                      <a:solidFill>
                        <a:schemeClr val="bg2"/>
                      </a:solidFill>
                    </a:rPr>
                    <a:t>0</a:t>
                  </a:r>
                  <a:endParaRPr lang="en-US" altLang="en-US">
                    <a:solidFill>
                      <a:schemeClr val="bg2"/>
                    </a:solidFill>
                  </a:endParaRPr>
                </a:p>
              </p:txBody>
            </p:sp>
            <p:sp>
              <p:nvSpPr>
                <p:cNvPr id="950285" name="Text Box 13"/>
                <p:cNvSpPr txBox="1">
                  <a:spLocks noChangeArrowheads="1"/>
                </p:cNvSpPr>
                <p:nvPr/>
              </p:nvSpPr>
              <p:spPr bwMode="auto">
                <a:xfrm>
                  <a:off x="2784" y="2448"/>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
            <p:nvSpPr>
              <p:cNvPr id="950287" name="Text Box 15"/>
              <p:cNvSpPr txBox="1">
                <a:spLocks noChangeArrowheads="1"/>
              </p:cNvSpPr>
              <p:nvPr/>
            </p:nvSpPr>
            <p:spPr bwMode="auto">
              <a:xfrm>
                <a:off x="1248" y="2304"/>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grpSp>
      </p:grpSp>
      <p:grpSp>
        <p:nvGrpSpPr>
          <p:cNvPr id="950306" name="Group 34"/>
          <p:cNvGrpSpPr>
            <a:grpSpLocks/>
          </p:cNvGrpSpPr>
          <p:nvPr/>
        </p:nvGrpSpPr>
        <p:grpSpPr bwMode="auto">
          <a:xfrm>
            <a:off x="2514600" y="3902075"/>
            <a:ext cx="4114800" cy="914400"/>
            <a:chOff x="1584" y="2458"/>
            <a:chExt cx="2592" cy="576"/>
          </a:xfrm>
        </p:grpSpPr>
        <p:sp>
          <p:nvSpPr>
            <p:cNvPr id="950293" name="Rectangle 21"/>
            <p:cNvSpPr>
              <a:spLocks noChangeArrowheads="1"/>
            </p:cNvSpPr>
            <p:nvPr/>
          </p:nvSpPr>
          <p:spPr bwMode="auto">
            <a:xfrm>
              <a:off x="1584" y="2458"/>
              <a:ext cx="2592" cy="576"/>
            </a:xfrm>
            <a:prstGeom prst="rect">
              <a:avLst/>
            </a:prstGeom>
            <a:solidFill>
              <a:schemeClr val="folHlink"/>
            </a:solidFill>
            <a:ln w="12700">
              <a:noFill/>
              <a:miter lim="800000"/>
              <a:headEnd type="none" w="sm" len="sm"/>
              <a:tailEnd type="none" w="sm" len="sm"/>
            </a:ln>
            <a:effectLst/>
          </p:spPr>
          <p:txBody>
            <a:bodyPr wrap="none" anchor="ctr"/>
            <a:lstStyle/>
            <a:p>
              <a:pPr algn="ctr"/>
              <a:endParaRPr lang="en-US" altLang="en-US"/>
            </a:p>
          </p:txBody>
        </p:sp>
        <p:sp>
          <p:nvSpPr>
            <p:cNvPr id="950295" name="Text Box 23"/>
            <p:cNvSpPr txBox="1">
              <a:spLocks noChangeArrowheads="1"/>
            </p:cNvSpPr>
            <p:nvPr/>
          </p:nvSpPr>
          <p:spPr bwMode="auto">
            <a:xfrm>
              <a:off x="2640" y="2721"/>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MN</a:t>
              </a:r>
            </a:p>
          </p:txBody>
        </p:sp>
        <p:sp>
          <p:nvSpPr>
            <p:cNvPr id="950296" name="Line 24"/>
            <p:cNvSpPr>
              <a:spLocks noChangeShapeType="1"/>
            </p:cNvSpPr>
            <p:nvPr/>
          </p:nvSpPr>
          <p:spPr bwMode="auto">
            <a:xfrm>
              <a:off x="2592" y="2746"/>
              <a:ext cx="52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0297" name="Text Box 25"/>
            <p:cNvSpPr txBox="1">
              <a:spLocks noChangeArrowheads="1"/>
            </p:cNvSpPr>
            <p:nvPr/>
          </p:nvSpPr>
          <p:spPr bwMode="auto">
            <a:xfrm>
              <a:off x="2544" y="2458"/>
              <a:ext cx="6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15000">
                  <a:solidFill>
                    <a:schemeClr val="bg2"/>
                  </a:solidFill>
                </a:rPr>
                <a:t>k</a:t>
              </a:r>
              <a:r>
                <a:rPr lang="en-US" altLang="en-US" sz="2400">
                  <a:solidFill>
                    <a:schemeClr val="bg2"/>
                  </a:solidFill>
                </a:rPr>
                <a:t> - q</a:t>
              </a:r>
              <a:r>
                <a:rPr lang="en-US" altLang="en-US" sz="2400" baseline="-15000">
                  <a:solidFill>
                    <a:schemeClr val="bg2"/>
                  </a:solidFill>
                </a:rPr>
                <a:t>0</a:t>
              </a:r>
            </a:p>
          </p:txBody>
        </p:sp>
        <p:sp>
          <p:nvSpPr>
            <p:cNvPr id="950299" name="Text Box 27"/>
            <p:cNvSpPr txBox="1">
              <a:spLocks noChangeArrowheads="1"/>
            </p:cNvSpPr>
            <p:nvPr/>
          </p:nvSpPr>
          <p:spPr bwMode="auto">
            <a:xfrm>
              <a:off x="3072" y="2580"/>
              <a:ext cx="1091"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latin typeface="Symbol" pitchFamily="18" charset="2"/>
                </a:rPr>
                <a:t> S</a:t>
              </a:r>
              <a:r>
                <a:rPr lang="en-US" altLang="en-US" sz="2400">
                  <a:solidFill>
                    <a:schemeClr val="bg2"/>
                  </a:solidFill>
                </a:rPr>
                <a:t> H(i) + q</a:t>
              </a:r>
              <a:r>
                <a:rPr lang="en-US" altLang="en-US" sz="2400" baseline="-15000">
                  <a:solidFill>
                    <a:schemeClr val="bg2"/>
                  </a:solidFill>
                </a:rPr>
                <a:t>0</a:t>
              </a:r>
              <a:endParaRPr lang="en-US" altLang="en-US" sz="2400">
                <a:solidFill>
                  <a:schemeClr val="bg2"/>
                </a:solidFill>
              </a:endParaRPr>
            </a:p>
          </p:txBody>
        </p:sp>
        <p:sp>
          <p:nvSpPr>
            <p:cNvPr id="950303" name="Text Box 31"/>
            <p:cNvSpPr txBox="1">
              <a:spLocks noChangeArrowheads="1"/>
            </p:cNvSpPr>
            <p:nvPr/>
          </p:nvSpPr>
          <p:spPr bwMode="auto">
            <a:xfrm>
              <a:off x="1584" y="2602"/>
              <a:ext cx="106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q</a:t>
              </a:r>
              <a:r>
                <a:rPr lang="en-US" altLang="en-US" sz="2400" baseline="-25000">
                  <a:solidFill>
                    <a:schemeClr val="bg2"/>
                  </a:solidFill>
                </a:rPr>
                <a:t>m</a:t>
              </a:r>
              <a:r>
                <a:rPr lang="en-US" altLang="en-US" sz="2400">
                  <a:solidFill>
                    <a:schemeClr val="bg2"/>
                  </a:solidFill>
                </a:rPr>
                <a:t> = T(p) =</a:t>
              </a:r>
            </a:p>
          </p:txBody>
        </p:sp>
        <p:sp>
          <p:nvSpPr>
            <p:cNvPr id="950304" name="Text Box 32"/>
            <p:cNvSpPr txBox="1">
              <a:spLocks noChangeArrowheads="1"/>
            </p:cNvSpPr>
            <p:nvPr/>
          </p:nvSpPr>
          <p:spPr bwMode="auto">
            <a:xfrm>
              <a:off x="3120" y="2787"/>
              <a:ext cx="30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i=p</a:t>
              </a:r>
              <a:r>
                <a:rPr lang="en-US" altLang="en-US" baseline="-15000">
                  <a:solidFill>
                    <a:schemeClr val="bg2"/>
                  </a:solidFill>
                </a:rPr>
                <a:t>0</a:t>
              </a:r>
              <a:endParaRPr lang="en-US" altLang="en-US">
                <a:solidFill>
                  <a:schemeClr val="bg2"/>
                </a:solidFill>
              </a:endParaRPr>
            </a:p>
          </p:txBody>
        </p:sp>
        <p:sp>
          <p:nvSpPr>
            <p:cNvPr id="950305" name="Text Box 33"/>
            <p:cNvSpPr txBox="1">
              <a:spLocks noChangeArrowheads="1"/>
            </p:cNvSpPr>
            <p:nvPr/>
          </p:nvSpPr>
          <p:spPr bwMode="auto">
            <a:xfrm>
              <a:off x="3191" y="2476"/>
              <a:ext cx="218" cy="192"/>
            </a:xfrm>
            <a:prstGeom prst="rect">
              <a:avLst/>
            </a:prstGeom>
            <a:noFill/>
            <a:ln w="12700">
              <a:noFill/>
              <a:miter lim="800000"/>
              <a:headEnd type="none" w="sm" len="sm"/>
              <a:tailEnd type="none" w="sm" len="sm"/>
            </a:ln>
            <a:effectLst/>
          </p:spPr>
          <p:txBody>
            <a:bodyPr wrap="none">
              <a:spAutoFit/>
            </a:bodyPr>
            <a:lstStyle/>
            <a:p>
              <a:r>
                <a:rPr lang="en-US" altLang="en-US">
                  <a:solidFill>
                    <a:schemeClr val="bg2"/>
                  </a:solidFill>
                </a:rPr>
                <a:t>p</a:t>
              </a:r>
              <a:r>
                <a:rPr lang="en-US" altLang="en-US" baseline="-25000">
                  <a:solidFill>
                    <a:schemeClr val="bg2"/>
                  </a:solidFill>
                </a:rPr>
                <a:t>n</a:t>
              </a:r>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3073400" y="285750"/>
            <a:ext cx="6029325" cy="609600"/>
          </a:xfrm>
        </p:spPr>
        <p:txBody>
          <a:bodyPr/>
          <a:lstStyle/>
          <a:p>
            <a:r>
              <a:rPr lang="en-US" altLang="en-US"/>
              <a:t>Histogram Equalization Algorithm</a:t>
            </a:r>
          </a:p>
        </p:txBody>
      </p:sp>
      <p:sp>
        <p:nvSpPr>
          <p:cNvPr id="951299" name="Rectangle 3"/>
          <p:cNvSpPr>
            <a:spLocks noGrp="1" noChangeArrowheads="1"/>
          </p:cNvSpPr>
          <p:nvPr>
            <p:ph type="body" idx="1"/>
          </p:nvPr>
        </p:nvSpPr>
        <p:spPr/>
        <p:txBody>
          <a:bodyPr/>
          <a:lstStyle/>
          <a:p>
            <a:r>
              <a:rPr lang="en-US" altLang="en-US"/>
              <a:t>For an NxM image of G gray levels, say 0-255</a:t>
            </a:r>
          </a:p>
          <a:p>
            <a:pPr lvl="1"/>
            <a:r>
              <a:rPr lang="en-US" altLang="en-US"/>
              <a:t>Create image histogram</a:t>
            </a:r>
          </a:p>
          <a:p>
            <a:pPr lvl="1"/>
            <a:r>
              <a:rPr lang="en-US" altLang="en-US"/>
              <a:t>For cumulative image histogram H</a:t>
            </a:r>
            <a:r>
              <a:rPr lang="en-US" altLang="en-US" baseline="-15000"/>
              <a:t>c</a:t>
            </a:r>
          </a:p>
          <a:p>
            <a:r>
              <a:rPr lang="en-US" altLang="en-US"/>
              <a:t>Set</a:t>
            </a:r>
          </a:p>
          <a:p>
            <a:endParaRPr lang="en-US" altLang="en-US"/>
          </a:p>
          <a:p>
            <a:endParaRPr lang="en-US" altLang="en-US"/>
          </a:p>
          <a:p>
            <a:r>
              <a:rPr lang="en-US" altLang="en-US"/>
              <a:t>Rescan input image and write new output image by setting</a:t>
            </a:r>
          </a:p>
        </p:txBody>
      </p:sp>
      <p:grpSp>
        <p:nvGrpSpPr>
          <p:cNvPr id="951305" name="Group 9"/>
          <p:cNvGrpSpPr>
            <a:grpSpLocks/>
          </p:cNvGrpSpPr>
          <p:nvPr/>
        </p:nvGrpSpPr>
        <p:grpSpPr bwMode="auto">
          <a:xfrm>
            <a:off x="1981200" y="3124200"/>
            <a:ext cx="4114800" cy="990600"/>
            <a:chOff x="1632" y="3120"/>
            <a:chExt cx="2592" cy="624"/>
          </a:xfrm>
        </p:grpSpPr>
        <p:sp>
          <p:nvSpPr>
            <p:cNvPr id="951304" name="Rectangle 8"/>
            <p:cNvSpPr>
              <a:spLocks noChangeArrowheads="1"/>
            </p:cNvSpPr>
            <p:nvPr/>
          </p:nvSpPr>
          <p:spPr bwMode="auto">
            <a:xfrm>
              <a:off x="1632" y="3120"/>
              <a:ext cx="2592" cy="624"/>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51300" name="Text Box 4"/>
            <p:cNvSpPr txBox="1">
              <a:spLocks noChangeArrowheads="1"/>
            </p:cNvSpPr>
            <p:nvPr/>
          </p:nvSpPr>
          <p:spPr bwMode="auto">
            <a:xfrm>
              <a:off x="1670" y="3289"/>
              <a:ext cx="2532"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T(p) = round (             H</a:t>
              </a:r>
              <a:r>
                <a:rPr lang="en-US" altLang="en-US" sz="2400" baseline="-15000">
                  <a:solidFill>
                    <a:schemeClr val="bg2"/>
                  </a:solidFill>
                  <a:latin typeface="Times" pitchFamily="18" charset="0"/>
                </a:rPr>
                <a:t>c</a:t>
              </a:r>
              <a:r>
                <a:rPr lang="en-US" altLang="en-US" sz="2400">
                  <a:solidFill>
                    <a:schemeClr val="bg2"/>
                  </a:solidFill>
                </a:rPr>
                <a:t> (p))</a:t>
              </a:r>
            </a:p>
          </p:txBody>
        </p:sp>
        <p:sp>
          <p:nvSpPr>
            <p:cNvPr id="951301" name="Text Box 5"/>
            <p:cNvSpPr txBox="1">
              <a:spLocks noChangeArrowheads="1"/>
            </p:cNvSpPr>
            <p:nvPr/>
          </p:nvSpPr>
          <p:spPr bwMode="auto">
            <a:xfrm>
              <a:off x="3024" y="3168"/>
              <a:ext cx="436"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G-1</a:t>
              </a:r>
            </a:p>
          </p:txBody>
        </p:sp>
        <p:sp>
          <p:nvSpPr>
            <p:cNvPr id="951302" name="Line 6"/>
            <p:cNvSpPr>
              <a:spLocks noChangeShapeType="1"/>
            </p:cNvSpPr>
            <p:nvPr/>
          </p:nvSpPr>
          <p:spPr bwMode="auto">
            <a:xfrm>
              <a:off x="3024" y="3430"/>
              <a:ext cx="432"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51303" name="Text Box 7"/>
            <p:cNvSpPr txBox="1">
              <a:spLocks noChangeArrowheads="1"/>
            </p:cNvSpPr>
            <p:nvPr/>
          </p:nvSpPr>
          <p:spPr bwMode="auto">
            <a:xfrm>
              <a:off x="3024" y="3412"/>
              <a:ext cx="41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NM</a:t>
              </a:r>
            </a:p>
          </p:txBody>
        </p:sp>
      </p:grpSp>
      <p:grpSp>
        <p:nvGrpSpPr>
          <p:cNvPr id="951308" name="Group 12"/>
          <p:cNvGrpSpPr>
            <a:grpSpLocks/>
          </p:cNvGrpSpPr>
          <p:nvPr/>
        </p:nvGrpSpPr>
        <p:grpSpPr bwMode="auto">
          <a:xfrm>
            <a:off x="3200400" y="5029200"/>
            <a:ext cx="1752600" cy="685800"/>
            <a:chOff x="1968" y="3648"/>
            <a:chExt cx="1104" cy="432"/>
          </a:xfrm>
        </p:grpSpPr>
        <p:sp>
          <p:nvSpPr>
            <p:cNvPr id="951307" name="Rectangle 11"/>
            <p:cNvSpPr>
              <a:spLocks noChangeArrowheads="1"/>
            </p:cNvSpPr>
            <p:nvPr/>
          </p:nvSpPr>
          <p:spPr bwMode="auto">
            <a:xfrm>
              <a:off x="1968" y="3648"/>
              <a:ext cx="1104" cy="432"/>
            </a:xfrm>
            <a:prstGeom prst="rect">
              <a:avLst/>
            </a:prstGeom>
            <a:solidFill>
              <a:schemeClr val="folHlink"/>
            </a:solidFill>
            <a:ln w="12700">
              <a:noFill/>
              <a:miter lim="800000"/>
              <a:headEnd type="none" w="sm" len="sm"/>
              <a:tailEnd type="none" w="sm" len="sm"/>
            </a:ln>
            <a:effectLst/>
          </p:spPr>
          <p:txBody>
            <a:bodyPr wrap="none" anchor="ctr"/>
            <a:lstStyle/>
            <a:p>
              <a:endParaRPr lang="en-US"/>
            </a:p>
          </p:txBody>
        </p:sp>
        <p:sp>
          <p:nvSpPr>
            <p:cNvPr id="951306" name="Text Box 10"/>
            <p:cNvSpPr txBox="1">
              <a:spLocks noChangeArrowheads="1"/>
            </p:cNvSpPr>
            <p:nvPr/>
          </p:nvSpPr>
          <p:spPr bwMode="auto">
            <a:xfrm>
              <a:off x="2054" y="3721"/>
              <a:ext cx="935"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g</a:t>
              </a:r>
              <a:r>
                <a:rPr lang="en-US" altLang="en-US" sz="2400" baseline="-15000">
                  <a:solidFill>
                    <a:schemeClr val="bg2"/>
                  </a:solidFill>
                </a:rPr>
                <a:t>q</a:t>
              </a:r>
              <a:r>
                <a:rPr lang="en-US" altLang="en-US" sz="2400">
                  <a:solidFill>
                    <a:schemeClr val="bg2"/>
                  </a:solidFill>
                </a:rPr>
                <a:t> = T(g</a:t>
              </a:r>
              <a:r>
                <a:rPr lang="en-US" altLang="en-US" sz="2400" baseline="-15000">
                  <a:solidFill>
                    <a:schemeClr val="bg2"/>
                  </a:solidFill>
                </a:rPr>
                <a:t>p</a:t>
              </a:r>
              <a:r>
                <a:rPr lang="en-US" altLang="en-US" sz="2400">
                  <a:solidFill>
                    <a:schemeClr val="bg2"/>
                  </a:solidFill>
                </a:rPr>
                <a:t>)</a:t>
              </a:r>
            </a:p>
          </p:txBody>
        </p:sp>
      </p:gr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a:xfrm>
            <a:off x="6467475" y="285750"/>
            <a:ext cx="2676525" cy="609600"/>
          </a:xfrm>
        </p:spPr>
        <p:txBody>
          <a:bodyPr/>
          <a:lstStyle/>
          <a:p>
            <a:r>
              <a:rPr lang="en-US" altLang="en-US" dirty="0"/>
              <a:t>Observations</a:t>
            </a:r>
          </a:p>
        </p:txBody>
      </p:sp>
      <p:sp>
        <p:nvSpPr>
          <p:cNvPr id="918532" name="Rectangle 4"/>
          <p:cNvSpPr>
            <a:spLocks noGrp="1" noChangeArrowheads="1"/>
          </p:cNvSpPr>
          <p:nvPr>
            <p:ph type="body" idx="1"/>
          </p:nvPr>
        </p:nvSpPr>
        <p:spPr>
          <a:xfrm>
            <a:off x="647700" y="1752600"/>
            <a:ext cx="7848600" cy="3733800"/>
          </a:xfrm>
          <a:noFill/>
          <a:ln/>
        </p:spPr>
        <p:txBody>
          <a:bodyPr/>
          <a:lstStyle/>
          <a:p>
            <a:r>
              <a:rPr lang="en-GB" altLang="en-US" dirty="0"/>
              <a:t>Acquisition process degrades image</a:t>
            </a:r>
          </a:p>
          <a:p>
            <a:r>
              <a:rPr lang="en-GB" altLang="en-US" dirty="0"/>
              <a:t>Brightness and contrast enhancement implemented by pixel operations</a:t>
            </a:r>
          </a:p>
          <a:p>
            <a:r>
              <a:rPr lang="en-GB" altLang="en-US" dirty="0"/>
              <a:t>No one algorithm universally useful </a:t>
            </a:r>
          </a:p>
          <a:p>
            <a:r>
              <a:rPr lang="en-GB" altLang="en-US" dirty="0">
                <a:sym typeface="Symbol" pitchFamily="18" charset="2"/>
              </a:rPr>
              <a:t> &gt; 1 enhances contrast in bright images</a:t>
            </a:r>
          </a:p>
          <a:p>
            <a:r>
              <a:rPr lang="en-GB" altLang="en-US" dirty="0">
                <a:sym typeface="Symbol" pitchFamily="18" charset="2"/>
              </a:rPr>
              <a:t> &lt; 1 enhances contrast in dark images</a:t>
            </a:r>
            <a:endParaRPr lang="en-GB" altLang="en-US" dirty="0"/>
          </a:p>
          <a:p>
            <a:r>
              <a:rPr lang="en-GB" altLang="en-US" dirty="0"/>
              <a:t>Transfer function for histogram equalisation proportional to cumulative histogram</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a:xfrm>
            <a:off x="7610475" y="285750"/>
            <a:ext cx="1533525" cy="609600"/>
          </a:xfrm>
        </p:spPr>
        <p:txBody>
          <a:bodyPr/>
          <a:lstStyle/>
          <a:p>
            <a:r>
              <a:rPr lang="en-US" altLang="en-US"/>
              <a:t>Topics</a:t>
            </a:r>
          </a:p>
        </p:txBody>
      </p:sp>
      <p:sp>
        <p:nvSpPr>
          <p:cNvPr id="883715" name="Rectangle 3"/>
          <p:cNvSpPr>
            <a:spLocks noGrp="1" noChangeArrowheads="1"/>
          </p:cNvSpPr>
          <p:nvPr>
            <p:ph type="body" idx="1"/>
          </p:nvPr>
        </p:nvSpPr>
        <p:spPr>
          <a:xfrm>
            <a:off x="1371600" y="1371600"/>
            <a:ext cx="6553200" cy="5029200"/>
          </a:xfrm>
        </p:spPr>
        <p:txBody>
          <a:bodyPr/>
          <a:lstStyle/>
          <a:p>
            <a:pPr>
              <a:lnSpc>
                <a:spcPct val="90000"/>
              </a:lnSpc>
            </a:pPr>
            <a:r>
              <a:rPr lang="en-US" altLang="en-US" dirty="0"/>
              <a:t>Image Enhancement</a:t>
            </a:r>
          </a:p>
          <a:p>
            <a:pPr lvl="1">
              <a:lnSpc>
                <a:spcPct val="90000"/>
              </a:lnSpc>
            </a:pPr>
            <a:r>
              <a:rPr lang="en-US" altLang="en-US" sz="2000" dirty="0"/>
              <a:t>Brightness mapping</a:t>
            </a:r>
          </a:p>
          <a:p>
            <a:pPr lvl="1">
              <a:lnSpc>
                <a:spcPct val="90000"/>
              </a:lnSpc>
            </a:pPr>
            <a:r>
              <a:rPr lang="en-US" altLang="en-US" sz="2000" dirty="0"/>
              <a:t>Contrast stretching/enhancement</a:t>
            </a:r>
          </a:p>
          <a:p>
            <a:pPr lvl="1">
              <a:lnSpc>
                <a:spcPct val="90000"/>
              </a:lnSpc>
            </a:pPr>
            <a:r>
              <a:rPr lang="en-US" altLang="en-US" sz="2000" dirty="0"/>
              <a:t>Histogram modification</a:t>
            </a:r>
          </a:p>
          <a:p>
            <a:pPr lvl="1">
              <a:lnSpc>
                <a:spcPct val="90000"/>
              </a:lnSpc>
            </a:pPr>
            <a:r>
              <a:rPr lang="en-US" altLang="en-US" sz="2000" dirty="0"/>
              <a:t>Noise Reduction</a:t>
            </a:r>
          </a:p>
          <a:p>
            <a:pPr lvl="1">
              <a:lnSpc>
                <a:spcPct val="90000"/>
              </a:lnSpc>
            </a:pPr>
            <a:r>
              <a:rPr lang="en-US" altLang="en-US" sz="2000" dirty="0"/>
              <a:t>……...</a:t>
            </a:r>
            <a:endParaRPr lang="en-US" altLang="en-US" sz="2400" dirty="0"/>
          </a:p>
          <a:p>
            <a:pPr>
              <a:lnSpc>
                <a:spcPct val="90000"/>
              </a:lnSpc>
            </a:pPr>
            <a:r>
              <a:rPr lang="en-US" altLang="en-US" dirty="0"/>
              <a:t>Mathematical Techniques</a:t>
            </a:r>
          </a:p>
          <a:p>
            <a:pPr lvl="1">
              <a:lnSpc>
                <a:spcPct val="90000"/>
              </a:lnSpc>
            </a:pPr>
            <a:r>
              <a:rPr lang="en-US" altLang="en-US" sz="2000" dirty="0"/>
              <a:t>Convolution</a:t>
            </a:r>
          </a:p>
          <a:p>
            <a:pPr lvl="1">
              <a:lnSpc>
                <a:spcPct val="90000"/>
              </a:lnSpc>
            </a:pPr>
            <a:r>
              <a:rPr lang="en-US" altLang="en-US" sz="2000" dirty="0"/>
              <a:t>Gaussian Filtering</a:t>
            </a:r>
            <a:endParaRPr lang="en-US" altLang="en-US" sz="2400" dirty="0"/>
          </a:p>
          <a:p>
            <a:pPr>
              <a:lnSpc>
                <a:spcPct val="90000"/>
              </a:lnSpc>
            </a:pPr>
            <a:r>
              <a:rPr lang="en-US" altLang="en-US" dirty="0"/>
              <a:t>Edge and Line Detection and Extraction</a:t>
            </a:r>
          </a:p>
          <a:p>
            <a:pPr>
              <a:lnSpc>
                <a:spcPct val="90000"/>
              </a:lnSpc>
            </a:pPr>
            <a:r>
              <a:rPr lang="en-US" altLang="en-US" dirty="0"/>
              <a:t>Region Segmentation</a:t>
            </a:r>
          </a:p>
          <a:p>
            <a:pPr>
              <a:lnSpc>
                <a:spcPct val="90000"/>
              </a:lnSpc>
            </a:pPr>
            <a:r>
              <a:rPr lang="en-US" altLang="en-US" dirty="0"/>
              <a:t>Contour Extraction</a:t>
            </a:r>
          </a:p>
          <a:p>
            <a:pPr>
              <a:lnSpc>
                <a:spcPct val="90000"/>
              </a:lnSpc>
            </a:pPr>
            <a:r>
              <a:rPr lang="en-US" altLang="en-US" dirty="0"/>
              <a:t>Corner Detection</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6010275" y="285750"/>
            <a:ext cx="3133725" cy="609600"/>
          </a:xfrm>
        </p:spPr>
        <p:txBody>
          <a:bodyPr/>
          <a:lstStyle/>
          <a:p>
            <a:r>
              <a:rPr lang="en-US" altLang="en-US" dirty="0"/>
              <a:t>Noise Reduction</a:t>
            </a:r>
          </a:p>
        </p:txBody>
      </p:sp>
      <p:sp>
        <p:nvSpPr>
          <p:cNvPr id="919556" name="Rectangle 4"/>
          <p:cNvSpPr>
            <a:spLocks noGrp="1" noChangeArrowheads="1"/>
          </p:cNvSpPr>
          <p:nvPr>
            <p:ph type="body" idx="1"/>
          </p:nvPr>
        </p:nvSpPr>
        <p:spPr>
          <a:xfrm>
            <a:off x="609600" y="1295400"/>
            <a:ext cx="7848600" cy="2362200"/>
          </a:xfrm>
          <a:noFill/>
          <a:ln/>
        </p:spPr>
        <p:txBody>
          <a:bodyPr/>
          <a:lstStyle/>
          <a:p>
            <a:r>
              <a:rPr lang="en-US" altLang="en-US" dirty="0"/>
              <a:t>What is noise?</a:t>
            </a:r>
          </a:p>
          <a:p>
            <a:r>
              <a:rPr lang="en-US" altLang="en-US" dirty="0"/>
              <a:t>How is noise reduction performed?</a:t>
            </a:r>
          </a:p>
          <a:p>
            <a:pPr lvl="1"/>
            <a:r>
              <a:rPr lang="en-GB" altLang="en-US" dirty="0"/>
              <a:t>Noise reduction from first principles</a:t>
            </a:r>
          </a:p>
          <a:p>
            <a:pPr lvl="1"/>
            <a:r>
              <a:rPr lang="en-GB" altLang="en-US" dirty="0"/>
              <a:t>Neighbourhood operators</a:t>
            </a:r>
          </a:p>
          <a:p>
            <a:pPr lvl="2"/>
            <a:r>
              <a:rPr lang="en-GB" altLang="en-US" dirty="0"/>
              <a:t>linear filters (low pass, high pass)</a:t>
            </a:r>
          </a:p>
          <a:p>
            <a:pPr lvl="2"/>
            <a:r>
              <a:rPr lang="en-GB" altLang="en-US" dirty="0"/>
              <a:t>non-linear filters (median)</a:t>
            </a:r>
            <a:endParaRPr lang="en-US" altLang="en-US" sz="1800" dirty="0"/>
          </a:p>
        </p:txBody>
      </p:sp>
      <p:grpSp>
        <p:nvGrpSpPr>
          <p:cNvPr id="15" name="Group 14"/>
          <p:cNvGrpSpPr/>
          <p:nvPr/>
        </p:nvGrpSpPr>
        <p:grpSpPr>
          <a:xfrm>
            <a:off x="476250" y="3860800"/>
            <a:ext cx="8362950" cy="2892425"/>
            <a:chOff x="476250" y="3860800"/>
            <a:chExt cx="8362950" cy="2892425"/>
          </a:xfrm>
        </p:grpSpPr>
        <p:pic>
          <p:nvPicPr>
            <p:cNvPr id="919557" name="Picture 5" descr="boat_512"/>
            <p:cNvPicPr>
              <a:picLocks noChangeAspect="1" noChangeArrowheads="1"/>
            </p:cNvPicPr>
            <p:nvPr/>
          </p:nvPicPr>
          <p:blipFill>
            <a:blip r:embed="rId2" cstate="print"/>
            <a:srcRect/>
            <a:stretch>
              <a:fillRect/>
            </a:stretch>
          </p:blipFill>
          <p:spPr bwMode="auto">
            <a:xfrm>
              <a:off x="476250" y="3860800"/>
              <a:ext cx="2438400" cy="2438400"/>
            </a:xfrm>
            <a:prstGeom prst="rect">
              <a:avLst/>
            </a:prstGeom>
            <a:noFill/>
            <a:ln w="28575">
              <a:solidFill>
                <a:schemeClr val="folHlink"/>
              </a:solidFill>
              <a:miter lim="800000"/>
              <a:headEnd/>
              <a:tailEnd/>
            </a:ln>
          </p:spPr>
        </p:pic>
        <p:pic>
          <p:nvPicPr>
            <p:cNvPr id="919558" name="Picture 6" descr="noise"/>
            <p:cNvPicPr>
              <a:picLocks noChangeAspect="1" noChangeArrowheads="1"/>
            </p:cNvPicPr>
            <p:nvPr/>
          </p:nvPicPr>
          <p:blipFill>
            <a:blip r:embed="rId3" cstate="print"/>
            <a:srcRect l="11157" t="9128" r="11510" b="9447"/>
            <a:stretch>
              <a:fillRect/>
            </a:stretch>
          </p:blipFill>
          <p:spPr bwMode="auto">
            <a:xfrm>
              <a:off x="3322638" y="3905250"/>
              <a:ext cx="2430462" cy="2435225"/>
            </a:xfrm>
            <a:prstGeom prst="rect">
              <a:avLst/>
            </a:prstGeom>
            <a:noFill/>
            <a:ln w="28575">
              <a:solidFill>
                <a:schemeClr val="folHlink"/>
              </a:solidFill>
              <a:miter lim="800000"/>
              <a:headEnd/>
              <a:tailEnd/>
            </a:ln>
          </p:spPr>
        </p:pic>
        <p:sp>
          <p:nvSpPr>
            <p:cNvPr id="919559" name="Text Box 7"/>
            <p:cNvSpPr txBox="1">
              <a:spLocks noChangeArrowheads="1"/>
            </p:cNvSpPr>
            <p:nvPr/>
          </p:nvSpPr>
          <p:spPr bwMode="auto">
            <a:xfrm>
              <a:off x="1200150" y="6254750"/>
              <a:ext cx="927100"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image</a:t>
              </a:r>
            </a:p>
          </p:txBody>
        </p:sp>
        <p:sp>
          <p:nvSpPr>
            <p:cNvPr id="919560" name="Text Box 8"/>
            <p:cNvSpPr txBox="1">
              <a:spLocks noChangeArrowheads="1"/>
            </p:cNvSpPr>
            <p:nvPr/>
          </p:nvSpPr>
          <p:spPr bwMode="auto">
            <a:xfrm>
              <a:off x="2914650" y="4876800"/>
              <a:ext cx="357188"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1" name="Text Box 9"/>
            <p:cNvSpPr txBox="1">
              <a:spLocks noChangeArrowheads="1"/>
            </p:cNvSpPr>
            <p:nvPr/>
          </p:nvSpPr>
          <p:spPr bwMode="auto">
            <a:xfrm>
              <a:off x="4146550" y="6296025"/>
              <a:ext cx="827088" cy="457200"/>
            </a:xfrm>
            <a:prstGeom prst="rect">
              <a:avLst/>
            </a:prstGeom>
            <a:noFill/>
            <a:ln w="9525">
              <a:noFill/>
              <a:miter lim="800000"/>
              <a:headEnd/>
              <a:tailEnd/>
            </a:ln>
            <a:effectLst/>
          </p:spPr>
          <p:txBody>
            <a:bodyPr wrap="none">
              <a:spAutoFit/>
            </a:bodyPr>
            <a:lstStyle/>
            <a:p>
              <a:r>
                <a:rPr lang="en-GB" altLang="en-US" sz="2400">
                  <a:latin typeface="Times New Roman" pitchFamily="18" charset="0"/>
                </a:rPr>
                <a:t>noise</a:t>
              </a:r>
            </a:p>
          </p:txBody>
        </p:sp>
        <p:sp>
          <p:nvSpPr>
            <p:cNvPr id="919562" name="Text Box 10"/>
            <p:cNvSpPr txBox="1">
              <a:spLocks noChangeArrowheads="1"/>
            </p:cNvSpPr>
            <p:nvPr/>
          </p:nvSpPr>
          <p:spPr bwMode="auto">
            <a:xfrm>
              <a:off x="5815013" y="4953000"/>
              <a:ext cx="357187" cy="457200"/>
            </a:xfrm>
            <a:prstGeom prst="rect">
              <a:avLst/>
            </a:prstGeom>
            <a:noFill/>
            <a:ln w="9525">
              <a:noFill/>
              <a:miter lim="800000"/>
              <a:headEnd/>
              <a:tailEnd/>
            </a:ln>
            <a:effectLst/>
          </p:spPr>
          <p:txBody>
            <a:bodyPr wrap="none">
              <a:spAutoFit/>
            </a:bodyPr>
            <a:lstStyle/>
            <a:p>
              <a:r>
                <a:rPr lang="en-GB" altLang="en-US" sz="2400" b="1">
                  <a:latin typeface="Times New Roman" pitchFamily="18" charset="0"/>
                </a:rPr>
                <a:t>=</a:t>
              </a:r>
            </a:p>
          </p:txBody>
        </p:sp>
        <p:sp>
          <p:nvSpPr>
            <p:cNvPr id="919563" name="Text Box 11"/>
            <p:cNvSpPr txBox="1">
              <a:spLocks noChangeArrowheads="1"/>
            </p:cNvSpPr>
            <p:nvPr/>
          </p:nvSpPr>
          <p:spPr bwMode="auto">
            <a:xfrm>
              <a:off x="6324600" y="6276975"/>
              <a:ext cx="2514600" cy="457200"/>
            </a:xfrm>
            <a:prstGeom prst="rect">
              <a:avLst/>
            </a:prstGeom>
            <a:noFill/>
            <a:ln w="9525">
              <a:noFill/>
              <a:miter lim="800000"/>
              <a:headEnd/>
              <a:tailEnd/>
            </a:ln>
            <a:effectLst/>
          </p:spPr>
          <p:txBody>
            <a:bodyPr>
              <a:spAutoFit/>
            </a:bodyPr>
            <a:lstStyle/>
            <a:p>
              <a:pPr algn="ctr"/>
              <a:r>
                <a:rPr lang="en-GB" altLang="en-US" sz="2400">
                  <a:latin typeface="Times New Roman" pitchFamily="18" charset="0"/>
                </a:rPr>
                <a:t>‘grainy’ image</a:t>
              </a:r>
            </a:p>
          </p:txBody>
        </p:sp>
        <p:pic>
          <p:nvPicPr>
            <p:cNvPr id="919567" name="Picture 15" descr="boatnoise"/>
            <p:cNvPicPr>
              <a:picLocks noChangeAspect="1" noChangeArrowheads="1"/>
            </p:cNvPicPr>
            <p:nvPr/>
          </p:nvPicPr>
          <p:blipFill>
            <a:blip r:embed="rId4" cstate="print"/>
            <a:srcRect l="11160" t="9023" r="11816" b="9766"/>
            <a:stretch>
              <a:fillRect/>
            </a:stretch>
          </p:blipFill>
          <p:spPr bwMode="auto">
            <a:xfrm>
              <a:off x="6248400" y="3895725"/>
              <a:ext cx="2420938" cy="2428875"/>
            </a:xfrm>
            <a:prstGeom prst="rect">
              <a:avLst/>
            </a:prstGeom>
            <a:noFill/>
            <a:ln w="28575">
              <a:solidFill>
                <a:schemeClr val="folHlink"/>
              </a:solidFill>
              <a:miter lim="800000"/>
              <a:headEnd/>
              <a:tailEnd/>
            </a:ln>
          </p:spPr>
        </p:pic>
        <p:sp>
          <p:nvSpPr>
            <p:cNvPr id="919568" name="Line 16"/>
            <p:cNvSpPr>
              <a:spLocks noChangeShapeType="1"/>
            </p:cNvSpPr>
            <p:nvPr/>
          </p:nvSpPr>
          <p:spPr bwMode="auto">
            <a:xfrm>
              <a:off x="167640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69" name="Line 17"/>
            <p:cNvSpPr>
              <a:spLocks noChangeShapeType="1"/>
            </p:cNvSpPr>
            <p:nvPr/>
          </p:nvSpPr>
          <p:spPr bwMode="auto">
            <a:xfrm>
              <a:off x="4514850" y="3886200"/>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19570" name="Line 18"/>
            <p:cNvSpPr>
              <a:spLocks noChangeShapeType="1"/>
            </p:cNvSpPr>
            <p:nvPr/>
          </p:nvSpPr>
          <p:spPr bwMode="auto">
            <a:xfrm>
              <a:off x="7458075" y="3876675"/>
              <a:ext cx="0" cy="243840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7915275" y="285750"/>
            <a:ext cx="1152525" cy="609600"/>
          </a:xfrm>
        </p:spPr>
        <p:txBody>
          <a:bodyPr/>
          <a:lstStyle/>
          <a:p>
            <a:r>
              <a:rPr lang="en-US" altLang="en-US"/>
              <a:t>Noise</a:t>
            </a:r>
          </a:p>
        </p:txBody>
      </p:sp>
      <p:pic>
        <p:nvPicPr>
          <p:cNvPr id="921605" name="Picture 5" descr="boatnoise2"/>
          <p:cNvPicPr>
            <a:picLocks noChangeAspect="1" noChangeArrowheads="1"/>
          </p:cNvPicPr>
          <p:nvPr/>
        </p:nvPicPr>
        <p:blipFill>
          <a:blip r:embed="rId2" cstate="print"/>
          <a:srcRect/>
          <a:stretch>
            <a:fillRect/>
          </a:stretch>
        </p:blipFill>
        <p:spPr bwMode="auto">
          <a:xfrm>
            <a:off x="4867275" y="1638300"/>
            <a:ext cx="3810000" cy="4191000"/>
          </a:xfrm>
          <a:prstGeom prst="rect">
            <a:avLst/>
          </a:prstGeom>
          <a:noFill/>
          <a:ln w="19050">
            <a:solidFill>
              <a:schemeClr val="folHlink"/>
            </a:solidFill>
            <a:miter lim="800000"/>
            <a:headEnd/>
            <a:tailEnd/>
          </a:ln>
          <a:effectLst/>
        </p:spPr>
      </p:pic>
      <p:sp>
        <p:nvSpPr>
          <p:cNvPr id="921606" name="Rectangle 6"/>
          <p:cNvSpPr>
            <a:spLocks noGrp="1" noChangeArrowheads="1"/>
          </p:cNvSpPr>
          <p:nvPr>
            <p:ph type="body" idx="1"/>
          </p:nvPr>
        </p:nvSpPr>
        <p:spPr>
          <a:xfrm>
            <a:off x="533400" y="1905000"/>
            <a:ext cx="3924300" cy="2362200"/>
          </a:xfrm>
          <a:noFill/>
          <a:ln/>
        </p:spPr>
        <p:txBody>
          <a:bodyPr/>
          <a:lstStyle/>
          <a:p>
            <a:r>
              <a:rPr lang="en-GB" altLang="en-US" dirty="0"/>
              <a:t>Plot of image brightness.</a:t>
            </a:r>
          </a:p>
          <a:p>
            <a:r>
              <a:rPr lang="en-GB" altLang="en-US" dirty="0"/>
              <a:t>Noise is additive.</a:t>
            </a:r>
          </a:p>
          <a:p>
            <a:r>
              <a:rPr lang="en-GB" altLang="en-US" dirty="0"/>
              <a:t>Noise fluctuations are rapid</a:t>
            </a:r>
          </a:p>
          <a:p>
            <a:pPr lvl="1"/>
            <a:r>
              <a:rPr lang="en-GB" altLang="en-US" dirty="0"/>
              <a:t>high frequency.</a:t>
            </a:r>
          </a:p>
        </p:txBody>
      </p:sp>
      <p:sp>
        <p:nvSpPr>
          <p:cNvPr id="921607" name="Text Box 7"/>
          <p:cNvSpPr txBox="1">
            <a:spLocks noChangeArrowheads="1"/>
          </p:cNvSpPr>
          <p:nvPr/>
        </p:nvSpPr>
        <p:spPr bwMode="auto">
          <a:xfrm>
            <a:off x="7639050" y="170497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21608" name="Text Box 8"/>
          <p:cNvSpPr txBox="1">
            <a:spLocks noChangeArrowheads="1"/>
          </p:cNvSpPr>
          <p:nvPr/>
        </p:nvSpPr>
        <p:spPr bwMode="auto">
          <a:xfrm>
            <a:off x="7658100" y="2943225"/>
            <a:ext cx="701675"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Noise</a:t>
            </a:r>
          </a:p>
        </p:txBody>
      </p:sp>
      <p:sp>
        <p:nvSpPr>
          <p:cNvPr id="921609" name="Text Box 9"/>
          <p:cNvSpPr txBox="1">
            <a:spLocks noChangeArrowheads="1"/>
          </p:cNvSpPr>
          <p:nvPr/>
        </p:nvSpPr>
        <p:spPr bwMode="auto">
          <a:xfrm>
            <a:off x="6867525" y="4181475"/>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 + Noise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5867400" y="285750"/>
            <a:ext cx="3209925" cy="609600"/>
          </a:xfrm>
        </p:spPr>
        <p:txBody>
          <a:bodyPr/>
          <a:lstStyle/>
          <a:p>
            <a:r>
              <a:rPr lang="en-US" altLang="en-US"/>
              <a:t>Sources of Noise</a:t>
            </a:r>
          </a:p>
        </p:txBody>
      </p:sp>
      <p:sp>
        <p:nvSpPr>
          <p:cNvPr id="920579" name="Rectangle 3"/>
          <p:cNvSpPr>
            <a:spLocks noGrp="1" noChangeArrowheads="1"/>
          </p:cNvSpPr>
          <p:nvPr>
            <p:ph type="body" idx="1"/>
          </p:nvPr>
        </p:nvSpPr>
        <p:spPr>
          <a:xfrm>
            <a:off x="304800" y="1295400"/>
            <a:ext cx="4572000" cy="2362200"/>
          </a:xfrm>
        </p:spPr>
        <p:txBody>
          <a:bodyPr/>
          <a:lstStyle/>
          <a:p>
            <a:r>
              <a:rPr lang="en-GB" altLang="en-US" dirty="0"/>
              <a:t>Sources of noise = CCD chip.</a:t>
            </a:r>
          </a:p>
          <a:p>
            <a:r>
              <a:rPr lang="en-GB" altLang="en-US" dirty="0"/>
              <a:t>Electronic signal fluctuations in detector.</a:t>
            </a:r>
          </a:p>
          <a:p>
            <a:r>
              <a:rPr lang="en-GB" altLang="en-US" dirty="0"/>
              <a:t>Caused by thermal energy.</a:t>
            </a:r>
          </a:p>
          <a:p>
            <a:r>
              <a:rPr lang="en-GB" altLang="en-US" dirty="0"/>
              <a:t>Worse for infra-red sensors.</a:t>
            </a:r>
          </a:p>
          <a:p>
            <a:r>
              <a:rPr lang="en-GB" altLang="en-US" dirty="0"/>
              <a:t>Electronics</a:t>
            </a:r>
          </a:p>
          <a:p>
            <a:r>
              <a:rPr lang="en-GB" altLang="en-US" dirty="0"/>
              <a:t>Transmission</a:t>
            </a:r>
            <a:endParaRPr lang="en-US" altLang="en-US" dirty="0"/>
          </a:p>
        </p:txBody>
      </p:sp>
      <p:graphicFrame>
        <p:nvGraphicFramePr>
          <p:cNvPr id="920581" name="Object 5"/>
          <p:cNvGraphicFramePr>
            <a:graphicFrameLocks noChangeAspect="1"/>
          </p:cNvGraphicFramePr>
          <p:nvPr/>
        </p:nvGraphicFramePr>
        <p:xfrm>
          <a:off x="5562600" y="1371600"/>
          <a:ext cx="2581275" cy="1981200"/>
        </p:xfrm>
        <a:graphic>
          <a:graphicData uri="http://schemas.openxmlformats.org/presentationml/2006/ole">
            <mc:AlternateContent xmlns:mc="http://schemas.openxmlformats.org/markup-compatibility/2006">
              <mc:Choice xmlns:v="urn:schemas-microsoft-com:vml" Requires="v">
                <p:oleObj spid="_x0000_s920584" name="Image" r:id="rId3" imgW="3809524" imgH="2924583" progId="">
                  <p:embed/>
                </p:oleObj>
              </mc:Choice>
              <mc:Fallback>
                <p:oleObj name="Image" r:id="rId3" imgW="3809524" imgH="2924583"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2581275" cy="198120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0582" name="Object 6"/>
          <p:cNvGraphicFramePr>
            <a:graphicFrameLocks noChangeAspect="1"/>
          </p:cNvGraphicFramePr>
          <p:nvPr/>
        </p:nvGraphicFramePr>
        <p:xfrm>
          <a:off x="5245100" y="3819525"/>
          <a:ext cx="3289300" cy="2352675"/>
        </p:xfrm>
        <a:graphic>
          <a:graphicData uri="http://schemas.openxmlformats.org/presentationml/2006/ole">
            <mc:AlternateContent xmlns:mc="http://schemas.openxmlformats.org/markup-compatibility/2006">
              <mc:Choice xmlns:v="urn:schemas-microsoft-com:vml" Requires="v">
                <p:oleObj spid="_x0000_s920585" name="Image" r:id="rId5" imgW="1905266" imgH="1362265" progId="">
                  <p:embed/>
                </p:oleObj>
              </mc:Choice>
              <mc:Fallback>
                <p:oleObj name="Image" r:id="rId5" imgW="1905266" imgH="1362265" progId="">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5100" y="3819525"/>
                        <a:ext cx="3289300" cy="2352675"/>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0584" name="Text Box 8"/>
          <p:cNvSpPr txBox="1">
            <a:spLocks noChangeArrowheads="1"/>
          </p:cNvSpPr>
          <p:nvPr/>
        </p:nvSpPr>
        <p:spPr bwMode="auto">
          <a:xfrm>
            <a:off x="457200" y="6096000"/>
            <a:ext cx="4587875" cy="581025"/>
          </a:xfrm>
          <a:prstGeom prst="rect">
            <a:avLst/>
          </a:prstGeom>
          <a:noFill/>
          <a:ln w="12700">
            <a:noFill/>
            <a:miter lim="800000"/>
            <a:headEnd type="none" w="sm" len="sm"/>
            <a:tailEnd type="none" w="sm" len="sm"/>
          </a:ln>
          <a:effectLst/>
        </p:spPr>
        <p:txBody>
          <a:bodyPr>
            <a:spAutoFit/>
          </a:bodyPr>
          <a:lstStyle/>
          <a:p>
            <a:r>
              <a:rPr lang="en-US" altLang="en-US" sz="1600"/>
              <a:t>Radiation from the long wavelength IR band is used in most infrared imaging applications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a:xfrm>
            <a:off x="6772275" y="285750"/>
            <a:ext cx="2295525" cy="609600"/>
          </a:xfrm>
        </p:spPr>
        <p:txBody>
          <a:bodyPr/>
          <a:lstStyle/>
          <a:p>
            <a:r>
              <a:rPr lang="en-US" altLang="en-US" dirty="0"/>
              <a:t>Noise Model</a:t>
            </a:r>
          </a:p>
        </p:txBody>
      </p:sp>
      <p:pic>
        <p:nvPicPr>
          <p:cNvPr id="922629" name="Picture 5" descr="noisehist"/>
          <p:cNvPicPr>
            <a:picLocks noChangeAspect="1" noChangeArrowheads="1"/>
          </p:cNvPicPr>
          <p:nvPr/>
        </p:nvPicPr>
        <p:blipFill>
          <a:blip r:embed="rId2" cstate="print"/>
          <a:srcRect/>
          <a:stretch>
            <a:fillRect/>
          </a:stretch>
        </p:blipFill>
        <p:spPr bwMode="auto">
          <a:xfrm>
            <a:off x="4572000" y="1905000"/>
            <a:ext cx="4038600" cy="3841750"/>
          </a:xfrm>
          <a:prstGeom prst="rect">
            <a:avLst/>
          </a:prstGeom>
          <a:noFill/>
        </p:spPr>
      </p:pic>
      <p:sp>
        <p:nvSpPr>
          <p:cNvPr id="922630" name="Line 6"/>
          <p:cNvSpPr>
            <a:spLocks noChangeShapeType="1"/>
          </p:cNvSpPr>
          <p:nvPr/>
        </p:nvSpPr>
        <p:spPr bwMode="auto">
          <a:xfrm flipV="1">
            <a:off x="6477000" y="3657600"/>
            <a:ext cx="381000" cy="0"/>
          </a:xfrm>
          <a:prstGeom prst="line">
            <a:avLst/>
          </a:prstGeom>
          <a:noFill/>
          <a:ln w="12700">
            <a:solidFill>
              <a:schemeClr val="bg2"/>
            </a:solidFill>
            <a:round/>
            <a:headEnd type="triangle" w="med" len="med"/>
            <a:tailEnd type="triangle" w="med" len="med"/>
          </a:ln>
          <a:effectLst/>
        </p:spPr>
        <p:txBody>
          <a:bodyPr wrap="none" anchor="ctr"/>
          <a:lstStyle/>
          <a:p>
            <a:endParaRPr lang="en-US"/>
          </a:p>
        </p:txBody>
      </p:sp>
      <p:sp>
        <p:nvSpPr>
          <p:cNvPr id="922632" name="Text Box 8"/>
          <p:cNvSpPr txBox="1">
            <a:spLocks noChangeArrowheads="1"/>
          </p:cNvSpPr>
          <p:nvPr/>
        </p:nvSpPr>
        <p:spPr bwMode="auto">
          <a:xfrm>
            <a:off x="5867400" y="3429000"/>
            <a:ext cx="533400" cy="457200"/>
          </a:xfrm>
          <a:prstGeom prst="rect">
            <a:avLst/>
          </a:prstGeom>
          <a:noFill/>
          <a:ln w="9525">
            <a:noFill/>
            <a:miter lim="800000"/>
            <a:headEnd/>
            <a:tailEnd/>
          </a:ln>
          <a:effectLst/>
        </p:spPr>
        <p:txBody>
          <a:bodyPr>
            <a:spAutoFit/>
          </a:bodyPr>
          <a:lstStyle/>
          <a:p>
            <a:pPr>
              <a:spcBef>
                <a:spcPct val="50000"/>
              </a:spcBef>
            </a:pPr>
            <a:r>
              <a:rPr lang="en-GB" altLang="en-US" sz="2400" b="1">
                <a:solidFill>
                  <a:schemeClr val="bg2"/>
                </a:solidFill>
                <a:latin typeface="Times New Roman" pitchFamily="18" charset="0"/>
              </a:rPr>
              <a:t>2</a:t>
            </a:r>
            <a:r>
              <a:rPr lang="en-GB" altLang="en-US" sz="2400" b="1">
                <a:solidFill>
                  <a:schemeClr val="bg2"/>
                </a:solidFill>
                <a:latin typeface="Times New Roman" pitchFamily="18" charset="0"/>
                <a:sym typeface="Symbol" pitchFamily="18" charset="2"/>
              </a:rPr>
              <a:t></a:t>
            </a:r>
            <a:endParaRPr lang="en-GB" altLang="en-US" sz="2400" b="1">
              <a:solidFill>
                <a:schemeClr val="bg2"/>
              </a:solidFill>
              <a:latin typeface="Times New Roman" pitchFamily="18" charset="0"/>
            </a:endParaRPr>
          </a:p>
        </p:txBody>
      </p:sp>
      <p:sp>
        <p:nvSpPr>
          <p:cNvPr id="922633" name="Text Box 9"/>
          <p:cNvSpPr txBox="1">
            <a:spLocks noChangeArrowheads="1"/>
          </p:cNvSpPr>
          <p:nvPr/>
        </p:nvSpPr>
        <p:spPr bwMode="auto">
          <a:xfrm>
            <a:off x="6400800" y="5334000"/>
            <a:ext cx="457200" cy="457200"/>
          </a:xfrm>
          <a:prstGeom prst="rect">
            <a:avLst/>
          </a:prstGeom>
          <a:noFill/>
          <a:ln w="9525">
            <a:noFill/>
            <a:miter lim="800000"/>
            <a:headEnd/>
            <a:tailEnd/>
          </a:ln>
          <a:effectLst/>
        </p:spPr>
        <p:txBody>
          <a:bodyPr>
            <a:spAutoFit/>
          </a:bodyPr>
          <a:lstStyle/>
          <a:p>
            <a:pPr>
              <a:spcBef>
                <a:spcPct val="50000"/>
              </a:spcBef>
            </a:pPr>
            <a:r>
              <a:rPr lang="en-GB" altLang="en-US" sz="2400">
                <a:solidFill>
                  <a:schemeClr val="bg2"/>
                </a:solidFill>
                <a:latin typeface="Times New Roman" pitchFamily="18" charset="0"/>
                <a:sym typeface="Symbol" pitchFamily="18" charset="2"/>
              </a:rPr>
              <a:t></a:t>
            </a:r>
            <a:r>
              <a:rPr lang="en-GB" altLang="en-US" sz="2400" b="1">
                <a:solidFill>
                  <a:schemeClr val="bg2"/>
                </a:solidFill>
                <a:latin typeface="Times New Roman" pitchFamily="18" charset="0"/>
                <a:sym typeface="Symbol" pitchFamily="18" charset="2"/>
              </a:rPr>
              <a:t></a:t>
            </a:r>
            <a:endParaRPr lang="en-GB" altLang="en-US" sz="2400">
              <a:solidFill>
                <a:schemeClr val="bg2"/>
              </a:solidFill>
              <a:latin typeface="Times New Roman" pitchFamily="18" charset="0"/>
            </a:endParaRPr>
          </a:p>
        </p:txBody>
      </p:sp>
      <p:sp>
        <p:nvSpPr>
          <p:cNvPr id="922634" name="Rectangle 10"/>
          <p:cNvSpPr>
            <a:spLocks noChangeArrowheads="1"/>
          </p:cNvSpPr>
          <p:nvPr/>
        </p:nvSpPr>
        <p:spPr bwMode="auto">
          <a:xfrm>
            <a:off x="4953000" y="5334000"/>
            <a:ext cx="3657600" cy="152400"/>
          </a:xfrm>
          <a:prstGeom prst="rect">
            <a:avLst/>
          </a:prstGeom>
          <a:solidFill>
            <a:srgbClr val="FFFFFF"/>
          </a:solidFill>
          <a:ln w="9525">
            <a:noFill/>
            <a:miter lim="800000"/>
            <a:headEnd/>
            <a:tailEnd/>
          </a:ln>
          <a:effectLst/>
        </p:spPr>
        <p:txBody>
          <a:bodyPr wrap="none" anchor="ctr"/>
          <a:lstStyle/>
          <a:p>
            <a:endParaRPr lang="en-US"/>
          </a:p>
        </p:txBody>
      </p:sp>
      <p:sp>
        <p:nvSpPr>
          <p:cNvPr id="922635" name="Rectangle 11"/>
          <p:cNvSpPr>
            <a:spLocks noGrp="1" noChangeArrowheads="1"/>
          </p:cNvSpPr>
          <p:nvPr>
            <p:ph type="body" idx="1"/>
          </p:nvPr>
        </p:nvSpPr>
        <p:spPr>
          <a:xfrm>
            <a:off x="304800" y="1447800"/>
            <a:ext cx="3733800" cy="2362200"/>
          </a:xfrm>
          <a:noFill/>
          <a:ln/>
        </p:spPr>
        <p:txBody>
          <a:bodyPr/>
          <a:lstStyle/>
          <a:p>
            <a:pPr>
              <a:lnSpc>
                <a:spcPct val="90000"/>
              </a:lnSpc>
            </a:pPr>
            <a:r>
              <a:rPr lang="en-GB" altLang="en-US" sz="2000" dirty="0"/>
              <a:t>Plot noise histogram</a:t>
            </a:r>
          </a:p>
          <a:p>
            <a:pPr>
              <a:lnSpc>
                <a:spcPct val="90000"/>
              </a:lnSpc>
            </a:pPr>
            <a:r>
              <a:rPr lang="en-GB" altLang="en-US" sz="2000" dirty="0"/>
              <a:t>Typical noise distribution is normal or Gaussian</a:t>
            </a:r>
          </a:p>
          <a:p>
            <a:pPr>
              <a:lnSpc>
                <a:spcPct val="90000"/>
              </a:lnSpc>
            </a:pPr>
            <a:r>
              <a:rPr lang="en-GB" altLang="en-US" sz="2000" dirty="0"/>
              <a:t>Mean(noise) </a:t>
            </a:r>
            <a:r>
              <a:rPr lang="en-GB" altLang="en-US" sz="2000" dirty="0">
                <a:sym typeface="Symbol" pitchFamily="18" charset="2"/>
              </a:rPr>
              <a:t></a:t>
            </a:r>
            <a:r>
              <a:rPr lang="en-GB" altLang="en-US" sz="2000" dirty="0"/>
              <a:t> = 0</a:t>
            </a:r>
          </a:p>
          <a:p>
            <a:pPr>
              <a:lnSpc>
                <a:spcPct val="90000"/>
              </a:lnSpc>
            </a:pPr>
            <a:r>
              <a:rPr lang="en-GB" altLang="en-US" sz="2000" dirty="0"/>
              <a:t>Standard deviation </a:t>
            </a:r>
            <a:r>
              <a:rPr lang="en-GB" altLang="en-US" sz="2000" dirty="0">
                <a:sym typeface="Symbol" pitchFamily="18" charset="2"/>
              </a:rPr>
              <a:t></a:t>
            </a:r>
            <a:r>
              <a:rPr lang="en-GB" altLang="en-US" sz="2000" dirty="0"/>
              <a:t> </a:t>
            </a:r>
          </a:p>
          <a:p>
            <a:pPr>
              <a:lnSpc>
                <a:spcPct val="90000"/>
              </a:lnSpc>
            </a:pPr>
            <a:endParaRPr lang="en-GB" altLang="en-US" sz="2000" dirty="0"/>
          </a:p>
        </p:txBody>
      </p:sp>
      <p:grpSp>
        <p:nvGrpSpPr>
          <p:cNvPr id="27" name="Group 26"/>
          <p:cNvGrpSpPr/>
          <p:nvPr/>
        </p:nvGrpSpPr>
        <p:grpSpPr>
          <a:xfrm>
            <a:off x="304800" y="4438650"/>
            <a:ext cx="4076700" cy="1216025"/>
            <a:chOff x="304800" y="4438650"/>
            <a:chExt cx="4076700" cy="1216025"/>
          </a:xfrm>
        </p:grpSpPr>
        <p:sp>
          <p:nvSpPr>
            <p:cNvPr id="922660" name="Rectangle 36"/>
            <p:cNvSpPr>
              <a:spLocks noChangeArrowheads="1"/>
            </p:cNvSpPr>
            <p:nvPr/>
          </p:nvSpPr>
          <p:spPr bwMode="auto">
            <a:xfrm>
              <a:off x="342900" y="4438650"/>
              <a:ext cx="4038600" cy="10668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2653" name="Text Box 29"/>
            <p:cNvSpPr txBox="1">
              <a:spLocks noChangeArrowheads="1"/>
            </p:cNvSpPr>
            <p:nvPr/>
          </p:nvSpPr>
          <p:spPr bwMode="auto">
            <a:xfrm>
              <a:off x="1355725" y="5318125"/>
              <a:ext cx="184150" cy="336550"/>
            </a:xfrm>
            <a:prstGeom prst="rect">
              <a:avLst/>
            </a:prstGeom>
            <a:noFill/>
            <a:ln w="12700">
              <a:noFill/>
              <a:miter lim="800000"/>
              <a:headEnd type="none" w="sm" len="sm"/>
              <a:tailEnd type="none" w="sm" len="sm"/>
            </a:ln>
            <a:effectLst/>
          </p:spPr>
          <p:txBody>
            <a:bodyPr wrap="none">
              <a:spAutoFit/>
            </a:bodyPr>
            <a:lstStyle/>
            <a:p>
              <a:endParaRPr lang="en-US" altLang="en-US" sz="1600"/>
            </a:p>
          </p:txBody>
        </p:sp>
        <p:sp>
          <p:nvSpPr>
            <p:cNvPr id="922636" name="Text Box 12"/>
            <p:cNvSpPr txBox="1">
              <a:spLocks noChangeArrowheads="1"/>
            </p:cNvSpPr>
            <p:nvPr/>
          </p:nvSpPr>
          <p:spPr bwMode="auto">
            <a:xfrm>
              <a:off x="304800" y="4724400"/>
              <a:ext cx="35988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h</a:t>
              </a:r>
              <a:r>
                <a:rPr lang="en-US" altLang="en-US" sz="2400">
                  <a:solidFill>
                    <a:schemeClr val="bg2"/>
                  </a:solidFill>
                </a:rPr>
                <a:t>(x) =            exp  -          </a:t>
              </a:r>
            </a:p>
          </p:txBody>
        </p:sp>
        <p:sp>
          <p:nvSpPr>
            <p:cNvPr id="922638" name="Line 14"/>
            <p:cNvSpPr>
              <a:spLocks noChangeShapeType="1"/>
            </p:cNvSpPr>
            <p:nvPr/>
          </p:nvSpPr>
          <p:spPr bwMode="auto">
            <a:xfrm>
              <a:off x="1295400" y="4959350"/>
              <a:ext cx="7620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39" name="Text Box 15"/>
            <p:cNvSpPr txBox="1">
              <a:spLocks noChangeArrowheads="1"/>
            </p:cNvSpPr>
            <p:nvPr/>
          </p:nvSpPr>
          <p:spPr bwMode="auto">
            <a:xfrm>
              <a:off x="1524000" y="450215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grpSp>
          <p:nvGrpSpPr>
            <p:cNvPr id="922644" name="Group 20"/>
            <p:cNvGrpSpPr>
              <a:grpSpLocks/>
            </p:cNvGrpSpPr>
            <p:nvPr/>
          </p:nvGrpSpPr>
          <p:grpSpPr bwMode="auto">
            <a:xfrm>
              <a:off x="1295400" y="4959350"/>
              <a:ext cx="882650" cy="457200"/>
              <a:chOff x="672" y="3072"/>
              <a:chExt cx="556" cy="288"/>
            </a:xfrm>
          </p:grpSpPr>
          <p:sp>
            <p:nvSpPr>
              <p:cNvPr id="922637" name="Text Box 13"/>
              <p:cNvSpPr txBox="1">
                <a:spLocks noChangeArrowheads="1"/>
              </p:cNvSpPr>
              <p:nvPr/>
            </p:nvSpPr>
            <p:spPr bwMode="auto">
              <a:xfrm>
                <a:off x="720" y="3072"/>
                <a:ext cx="508" cy="288"/>
              </a:xfrm>
              <a:prstGeom prst="rect">
                <a:avLst/>
              </a:prstGeom>
              <a:noFill/>
              <a:ln w="12700">
                <a:noFill/>
                <a:miter lim="800000"/>
                <a:headEnd type="none" w="sm" len="sm"/>
                <a:tailEnd type="none" w="sm" len="sm"/>
              </a:ln>
              <a:effectLst/>
            </p:spPr>
            <p:txBody>
              <a:bodyPr wrap="none">
                <a:spAutoFit/>
              </a:bodyPr>
              <a:lstStyle/>
              <a:p>
                <a:r>
                  <a:rPr lang="en-US" altLang="en-US" sz="2400" dirty="0">
                    <a:solidFill>
                      <a:schemeClr val="bg2"/>
                    </a:solidFill>
                  </a:rPr>
                  <a:t>2</a:t>
                </a:r>
                <a:r>
                  <a:rPr lang="en-US" altLang="en-US" sz="2400" dirty="0">
                    <a:solidFill>
                      <a:schemeClr val="bg2"/>
                    </a:solidFill>
                    <a:latin typeface="Symbol" pitchFamily="18" charset="2"/>
                  </a:rPr>
                  <a:t>ps</a:t>
                </a:r>
                <a:r>
                  <a:rPr lang="en-US" altLang="en-US" sz="2400" baseline="20000" dirty="0">
                    <a:solidFill>
                      <a:schemeClr val="bg2"/>
                    </a:solidFill>
                    <a:latin typeface="Symbol" pitchFamily="18" charset="2"/>
                  </a:rPr>
                  <a:t>2</a:t>
                </a:r>
                <a:endParaRPr lang="en-US" altLang="en-US" sz="2400" dirty="0">
                  <a:solidFill>
                    <a:schemeClr val="bg2"/>
                  </a:solidFill>
                </a:endParaRPr>
              </a:p>
            </p:txBody>
          </p:sp>
          <p:sp>
            <p:nvSpPr>
              <p:cNvPr id="922641" name="Line 17"/>
              <p:cNvSpPr>
                <a:spLocks noChangeShapeType="1"/>
              </p:cNvSpPr>
              <p:nvPr/>
            </p:nvSpPr>
            <p:spPr bwMode="auto">
              <a:xfrm>
                <a:off x="768" y="3120"/>
                <a:ext cx="384" cy="0"/>
              </a:xfrm>
              <a:prstGeom prst="line">
                <a:avLst/>
              </a:prstGeom>
              <a:noFill/>
              <a:ln w="12700">
                <a:noFill/>
                <a:round/>
                <a:headEnd type="none" w="sm" len="sm"/>
                <a:tailEnd type="none" w="sm" len="sm"/>
              </a:ln>
              <a:effectLst/>
            </p:spPr>
            <p:txBody>
              <a:bodyPr wrap="none" anchor="ctr"/>
              <a:lstStyle/>
              <a:p>
                <a:endParaRPr lang="en-US"/>
              </a:p>
            </p:txBody>
          </p:sp>
          <p:sp>
            <p:nvSpPr>
              <p:cNvPr id="922642" name="Line 18"/>
              <p:cNvSpPr>
                <a:spLocks noChangeShapeType="1"/>
              </p:cNvSpPr>
              <p:nvPr/>
            </p:nvSpPr>
            <p:spPr bwMode="auto">
              <a:xfrm flipH="1">
                <a:off x="720" y="3120"/>
                <a:ext cx="48" cy="144"/>
              </a:xfrm>
              <a:prstGeom prst="line">
                <a:avLst/>
              </a:prstGeom>
              <a:noFill/>
              <a:ln w="12700">
                <a:noFill/>
                <a:round/>
                <a:headEnd type="none" w="sm" len="sm"/>
                <a:tailEnd type="none" w="sm" len="sm"/>
              </a:ln>
              <a:effectLst/>
            </p:spPr>
            <p:txBody>
              <a:bodyPr wrap="none" anchor="ctr"/>
              <a:lstStyle/>
              <a:p>
                <a:endParaRPr lang="en-US"/>
              </a:p>
            </p:txBody>
          </p:sp>
          <p:sp>
            <p:nvSpPr>
              <p:cNvPr id="922643" name="Line 19"/>
              <p:cNvSpPr>
                <a:spLocks noChangeShapeType="1"/>
              </p:cNvSpPr>
              <p:nvPr/>
            </p:nvSpPr>
            <p:spPr bwMode="auto">
              <a:xfrm>
                <a:off x="672" y="3216"/>
                <a:ext cx="48" cy="48"/>
              </a:xfrm>
              <a:prstGeom prst="line">
                <a:avLst/>
              </a:prstGeom>
              <a:noFill/>
              <a:ln w="12700">
                <a:noFill/>
                <a:round/>
                <a:headEnd type="none" w="sm" len="sm"/>
                <a:tailEnd type="none" w="sm" len="sm"/>
              </a:ln>
              <a:effectLst/>
            </p:spPr>
            <p:txBody>
              <a:bodyPr wrap="none" anchor="ctr"/>
              <a:lstStyle/>
              <a:p>
                <a:endParaRPr lang="en-US"/>
              </a:p>
            </p:txBody>
          </p:sp>
        </p:grpSp>
        <p:sp>
          <p:nvSpPr>
            <p:cNvPr id="922646" name="AutoShape 22"/>
            <p:cNvSpPr>
              <a:spLocks noChangeArrowheads="1"/>
            </p:cNvSpPr>
            <p:nvPr/>
          </p:nvSpPr>
          <p:spPr bwMode="auto">
            <a:xfrm>
              <a:off x="2743200" y="4648200"/>
              <a:ext cx="1447800" cy="609600"/>
            </a:xfrm>
            <a:prstGeom prst="bracketPair">
              <a:avLst>
                <a:gd name="adj" fmla="val 16667"/>
              </a:avLst>
            </a:prstGeom>
            <a:noFill/>
            <a:ln w="12700">
              <a:solidFill>
                <a:schemeClr val="bg2"/>
              </a:solidFill>
              <a:round/>
              <a:headEnd type="none" w="sm" len="sm"/>
              <a:tailEnd type="none" w="sm" len="sm"/>
            </a:ln>
            <a:effectLst/>
          </p:spPr>
          <p:txBody>
            <a:bodyPr wrap="none" anchor="ctr"/>
            <a:lstStyle/>
            <a:p>
              <a:endParaRPr lang="en-US"/>
            </a:p>
          </p:txBody>
        </p:sp>
        <p:sp>
          <p:nvSpPr>
            <p:cNvPr id="922647" name="Text Box 23"/>
            <p:cNvSpPr txBox="1">
              <a:spLocks noChangeArrowheads="1"/>
            </p:cNvSpPr>
            <p:nvPr/>
          </p:nvSpPr>
          <p:spPr bwMode="auto">
            <a:xfrm>
              <a:off x="2908300" y="4573588"/>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1</a:t>
              </a:r>
            </a:p>
          </p:txBody>
        </p:sp>
        <p:sp>
          <p:nvSpPr>
            <p:cNvPr id="922648" name="Text Box 24"/>
            <p:cNvSpPr txBox="1">
              <a:spLocks noChangeArrowheads="1"/>
            </p:cNvSpPr>
            <p:nvPr/>
          </p:nvSpPr>
          <p:spPr bwMode="auto">
            <a:xfrm>
              <a:off x="2924175" y="4889500"/>
              <a:ext cx="35401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2</a:t>
              </a:r>
            </a:p>
          </p:txBody>
        </p:sp>
        <p:sp>
          <p:nvSpPr>
            <p:cNvPr id="922649" name="Line 25"/>
            <p:cNvSpPr>
              <a:spLocks noChangeShapeType="1"/>
            </p:cNvSpPr>
            <p:nvPr/>
          </p:nvSpPr>
          <p:spPr bwMode="auto">
            <a:xfrm>
              <a:off x="3013075" y="4965700"/>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1" name="Text Box 27"/>
            <p:cNvSpPr txBox="1">
              <a:spLocks noChangeArrowheads="1"/>
            </p:cNvSpPr>
            <p:nvPr/>
          </p:nvSpPr>
          <p:spPr bwMode="auto">
            <a:xfrm>
              <a:off x="3197225" y="4583113"/>
              <a:ext cx="817563"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(x-</a:t>
              </a:r>
              <a:r>
                <a:rPr lang="en-US" altLang="en-US" sz="2400">
                  <a:solidFill>
                    <a:schemeClr val="bg2"/>
                  </a:solidFill>
                  <a:latin typeface="Symbol" pitchFamily="18" charset="2"/>
                </a:rPr>
                <a:t>m)</a:t>
              </a:r>
              <a:endParaRPr lang="en-US" altLang="en-US" sz="2400">
                <a:solidFill>
                  <a:schemeClr val="bg2"/>
                </a:solidFill>
              </a:endParaRPr>
            </a:p>
          </p:txBody>
        </p:sp>
        <p:sp>
          <p:nvSpPr>
            <p:cNvPr id="922652" name="Line 28"/>
            <p:cNvSpPr>
              <a:spLocks noChangeShapeType="1"/>
            </p:cNvSpPr>
            <p:nvPr/>
          </p:nvSpPr>
          <p:spPr bwMode="auto">
            <a:xfrm>
              <a:off x="3279775" y="4983163"/>
              <a:ext cx="647700" cy="1587"/>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2654" name="Rectangle 30"/>
            <p:cNvSpPr>
              <a:spLocks noChangeArrowheads="1"/>
            </p:cNvSpPr>
            <p:nvPr/>
          </p:nvSpPr>
          <p:spPr bwMode="auto">
            <a:xfrm>
              <a:off x="3409950" y="4892675"/>
              <a:ext cx="368300" cy="457200"/>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Symbol" pitchFamily="18" charset="2"/>
                </a:rPr>
                <a:t>s</a:t>
              </a:r>
            </a:p>
          </p:txBody>
        </p:sp>
        <p:sp>
          <p:nvSpPr>
            <p:cNvPr id="922658" name="Text Box 34"/>
            <p:cNvSpPr txBox="1">
              <a:spLocks noChangeArrowheads="1"/>
            </p:cNvSpPr>
            <p:nvPr/>
          </p:nvSpPr>
          <p:spPr bwMode="auto">
            <a:xfrm>
              <a:off x="3810000" y="4495800"/>
              <a:ext cx="296863"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2</a:t>
              </a:r>
            </a:p>
          </p:txBody>
        </p:sp>
      </p:gr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7077075" y="314325"/>
            <a:ext cx="1990725" cy="609600"/>
          </a:xfrm>
        </p:spPr>
        <p:txBody>
          <a:bodyPr/>
          <a:lstStyle/>
          <a:p>
            <a:r>
              <a:rPr lang="en-US" altLang="en-US"/>
              <a:t>Effect of </a:t>
            </a:r>
            <a:r>
              <a:rPr lang="en-US" altLang="en-US">
                <a:latin typeface="Symbol" pitchFamily="18" charset="2"/>
              </a:rPr>
              <a:t>s</a:t>
            </a:r>
            <a:endParaRPr lang="en-US" altLang="en-US"/>
          </a:p>
        </p:txBody>
      </p:sp>
      <p:sp>
        <p:nvSpPr>
          <p:cNvPr id="923651" name="Rectangle 3"/>
          <p:cNvSpPr>
            <a:spLocks noGrp="1" noChangeArrowheads="1"/>
          </p:cNvSpPr>
          <p:nvPr>
            <p:ph type="body" idx="1"/>
          </p:nvPr>
        </p:nvSpPr>
        <p:spPr>
          <a:xfrm>
            <a:off x="609600" y="1371600"/>
            <a:ext cx="7848600" cy="457200"/>
          </a:xfrm>
        </p:spPr>
        <p:txBody>
          <a:bodyPr/>
          <a:lstStyle/>
          <a:p>
            <a:r>
              <a:rPr lang="en-US" altLang="en-US"/>
              <a:t>Integral under curve is 1</a:t>
            </a:r>
          </a:p>
        </p:txBody>
      </p:sp>
      <p:sp>
        <p:nvSpPr>
          <p:cNvPr id="923654" name="Text Box 6"/>
          <p:cNvSpPr txBox="1">
            <a:spLocks noChangeArrowheads="1"/>
          </p:cNvSpPr>
          <p:nvPr/>
        </p:nvSpPr>
        <p:spPr bwMode="auto">
          <a:xfrm>
            <a:off x="1447800" y="2727325"/>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=10</a:t>
            </a:r>
            <a:endParaRPr lang="en-GB" altLang="en-US" sz="2400">
              <a:latin typeface="Times New Roman" pitchFamily="18" charset="0"/>
            </a:endParaRPr>
          </a:p>
        </p:txBody>
      </p:sp>
      <p:sp>
        <p:nvSpPr>
          <p:cNvPr id="923655" name="Text Box 7"/>
          <p:cNvSpPr txBox="1">
            <a:spLocks noChangeArrowheads="1"/>
          </p:cNvSpPr>
          <p:nvPr/>
        </p:nvSpPr>
        <p:spPr bwMode="auto">
          <a:xfrm>
            <a:off x="1447800" y="39624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=20</a:t>
            </a:r>
            <a:endParaRPr lang="en-GB" altLang="en-US" sz="2400">
              <a:latin typeface="Times New Roman" pitchFamily="18" charset="0"/>
            </a:endParaRPr>
          </a:p>
        </p:txBody>
      </p:sp>
      <p:sp>
        <p:nvSpPr>
          <p:cNvPr id="923656" name="Text Box 8"/>
          <p:cNvSpPr txBox="1">
            <a:spLocks noChangeArrowheads="1"/>
          </p:cNvSpPr>
          <p:nvPr/>
        </p:nvSpPr>
        <p:spPr bwMode="auto">
          <a:xfrm>
            <a:off x="1447800" y="5181600"/>
            <a:ext cx="957263" cy="519113"/>
          </a:xfrm>
          <a:prstGeom prst="rect">
            <a:avLst/>
          </a:prstGeom>
          <a:noFill/>
          <a:ln w="9525">
            <a:noFill/>
            <a:miter lim="800000"/>
            <a:headEnd/>
            <a:tailEnd/>
          </a:ln>
          <a:effectLst/>
        </p:spPr>
        <p:txBody>
          <a:bodyPr wrap="none">
            <a:spAutoFit/>
          </a:bodyPr>
          <a:lstStyle/>
          <a:p>
            <a:r>
              <a:rPr lang="en-GB" altLang="en-US" sz="2800" b="1">
                <a:latin typeface="Times New Roman" pitchFamily="18" charset="0"/>
                <a:sym typeface="Symbol" pitchFamily="18" charset="2"/>
              </a:rPr>
              <a:t>=30</a:t>
            </a:r>
            <a:endParaRPr lang="en-GB" altLang="en-US" sz="2400">
              <a:latin typeface="Times New Roman" pitchFamily="18" charset="0"/>
            </a:endParaRPr>
          </a:p>
        </p:txBody>
      </p:sp>
      <p:grpSp>
        <p:nvGrpSpPr>
          <p:cNvPr id="923660" name="Group 12"/>
          <p:cNvGrpSpPr>
            <a:grpSpLocks/>
          </p:cNvGrpSpPr>
          <p:nvPr/>
        </p:nvGrpSpPr>
        <p:grpSpPr bwMode="auto">
          <a:xfrm>
            <a:off x="2743200" y="2286000"/>
            <a:ext cx="5335588" cy="4002088"/>
            <a:chOff x="1872" y="1440"/>
            <a:chExt cx="3361" cy="2521"/>
          </a:xfrm>
        </p:grpSpPr>
        <p:pic>
          <p:nvPicPr>
            <p:cNvPr id="923652" name="Picture 4" descr="noisehist2"/>
            <p:cNvPicPr>
              <a:picLocks noChangeAspect="1" noChangeArrowheads="1"/>
            </p:cNvPicPr>
            <p:nvPr/>
          </p:nvPicPr>
          <p:blipFill>
            <a:blip r:embed="rId2" cstate="print"/>
            <a:srcRect/>
            <a:stretch>
              <a:fillRect/>
            </a:stretch>
          </p:blipFill>
          <p:spPr bwMode="auto">
            <a:xfrm>
              <a:off x="1872" y="1440"/>
              <a:ext cx="3361" cy="2521"/>
            </a:xfrm>
            <a:prstGeom prst="rect">
              <a:avLst/>
            </a:prstGeom>
            <a:noFill/>
          </p:spPr>
        </p:pic>
        <p:sp>
          <p:nvSpPr>
            <p:cNvPr id="923657" name="Rectangle 9"/>
            <p:cNvSpPr>
              <a:spLocks noChangeArrowheads="1"/>
            </p:cNvSpPr>
            <p:nvPr/>
          </p:nvSpPr>
          <p:spPr bwMode="auto">
            <a:xfrm>
              <a:off x="2232" y="221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8" name="Rectangle 10"/>
            <p:cNvSpPr>
              <a:spLocks noChangeArrowheads="1"/>
            </p:cNvSpPr>
            <p:nvPr/>
          </p:nvSpPr>
          <p:spPr bwMode="auto">
            <a:xfrm>
              <a:off x="2232" y="2934"/>
              <a:ext cx="2688" cy="96"/>
            </a:xfrm>
            <a:prstGeom prst="rect">
              <a:avLst/>
            </a:prstGeom>
            <a:solidFill>
              <a:srgbClr val="FFFFFF"/>
            </a:solidFill>
            <a:ln w="9525">
              <a:noFill/>
              <a:miter lim="800000"/>
              <a:headEnd/>
              <a:tailEnd/>
            </a:ln>
            <a:effectLst/>
          </p:spPr>
          <p:txBody>
            <a:bodyPr wrap="none" anchor="ctr"/>
            <a:lstStyle/>
            <a:p>
              <a:endParaRPr lang="en-US"/>
            </a:p>
          </p:txBody>
        </p:sp>
        <p:sp>
          <p:nvSpPr>
            <p:cNvPr id="923659" name="Rectangle 11"/>
            <p:cNvSpPr>
              <a:spLocks noChangeArrowheads="1"/>
            </p:cNvSpPr>
            <p:nvPr/>
          </p:nvSpPr>
          <p:spPr bwMode="auto">
            <a:xfrm>
              <a:off x="2232" y="3702"/>
              <a:ext cx="2688" cy="96"/>
            </a:xfrm>
            <a:prstGeom prst="rect">
              <a:avLst/>
            </a:prstGeom>
            <a:solidFill>
              <a:srgbClr val="FFFFFF"/>
            </a:solidFill>
            <a:ln w="9525">
              <a:noFill/>
              <a:miter lim="800000"/>
              <a:headEnd/>
              <a:tailEnd/>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3876675" y="285750"/>
            <a:ext cx="4810125" cy="609600"/>
          </a:xfrm>
        </p:spPr>
        <p:txBody>
          <a:bodyPr/>
          <a:lstStyle/>
          <a:p>
            <a:r>
              <a:rPr lang="en-US" altLang="en-US"/>
              <a:t>Two Dimensional Gaussian</a:t>
            </a:r>
          </a:p>
        </p:txBody>
      </p:sp>
      <p:pic>
        <p:nvPicPr>
          <p:cNvPr id="942084" name="Picture 4" descr="gauss1"/>
          <p:cNvPicPr>
            <a:picLocks noChangeAspect="1" noChangeArrowheads="1"/>
          </p:cNvPicPr>
          <p:nvPr/>
        </p:nvPicPr>
        <p:blipFill>
          <a:blip r:embed="rId2" cstate="print"/>
          <a:srcRect/>
          <a:stretch>
            <a:fillRect/>
          </a:stretch>
        </p:blipFill>
        <p:spPr bwMode="auto">
          <a:xfrm>
            <a:off x="2590800" y="1600200"/>
            <a:ext cx="4383088" cy="32877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a:xfrm>
            <a:off x="7839075" y="285750"/>
            <a:ext cx="1228725" cy="609600"/>
          </a:xfrm>
        </p:spPr>
        <p:txBody>
          <a:bodyPr/>
          <a:lstStyle/>
          <a:p>
            <a:r>
              <a:rPr lang="en-US" altLang="en-US"/>
              <a:t>Noise</a:t>
            </a:r>
          </a:p>
        </p:txBody>
      </p:sp>
      <p:sp>
        <p:nvSpPr>
          <p:cNvPr id="924675" name="Rectangle 3"/>
          <p:cNvSpPr>
            <a:spLocks noGrp="1" noChangeArrowheads="1"/>
          </p:cNvSpPr>
          <p:nvPr>
            <p:ph type="body" idx="1"/>
          </p:nvPr>
        </p:nvSpPr>
        <p:spPr>
          <a:xfrm>
            <a:off x="457200" y="1371600"/>
            <a:ext cx="7848600" cy="457200"/>
          </a:xfrm>
        </p:spPr>
        <p:txBody>
          <a:bodyPr/>
          <a:lstStyle/>
          <a:p>
            <a:r>
              <a:rPr lang="en-GB" altLang="en-US"/>
              <a:t>Noise varies above and below uncorrupted image.</a:t>
            </a:r>
            <a:endParaRPr lang="en-US" altLang="en-US"/>
          </a:p>
        </p:txBody>
      </p:sp>
      <p:pic>
        <p:nvPicPr>
          <p:cNvPr id="924676" name="Picture 4" descr="satnoise1"/>
          <p:cNvPicPr>
            <a:picLocks noChangeAspect="1" noChangeArrowheads="1"/>
          </p:cNvPicPr>
          <p:nvPr/>
        </p:nvPicPr>
        <p:blipFill>
          <a:blip r:embed="rId2" cstate="print"/>
          <a:srcRect/>
          <a:stretch>
            <a:fillRect/>
          </a:stretch>
        </p:blipFill>
        <p:spPr bwMode="auto">
          <a:xfrm>
            <a:off x="4038600" y="2590800"/>
            <a:ext cx="4368800" cy="3276600"/>
          </a:xfrm>
          <a:prstGeom prst="rect">
            <a:avLst/>
          </a:prstGeom>
          <a:noFill/>
          <a:ln w="9525">
            <a:noFill/>
            <a:miter lim="800000"/>
            <a:headEnd/>
            <a:tailEnd/>
          </a:ln>
          <a:effectLst/>
        </p:spPr>
      </p:pic>
      <p:grpSp>
        <p:nvGrpSpPr>
          <p:cNvPr id="924684" name="Group 12"/>
          <p:cNvGrpSpPr>
            <a:grpSpLocks/>
          </p:cNvGrpSpPr>
          <p:nvPr/>
        </p:nvGrpSpPr>
        <p:grpSpPr bwMode="auto">
          <a:xfrm>
            <a:off x="1447800" y="2057400"/>
            <a:ext cx="2025650" cy="2057400"/>
            <a:chOff x="926" y="1200"/>
            <a:chExt cx="1276" cy="1296"/>
          </a:xfrm>
        </p:grpSpPr>
        <p:pic>
          <p:nvPicPr>
            <p:cNvPr id="924678" name="Picture 6" descr="sat1"/>
            <p:cNvPicPr>
              <a:picLocks noChangeAspect="1" noChangeArrowheads="1"/>
            </p:cNvPicPr>
            <p:nvPr/>
          </p:nvPicPr>
          <p:blipFill>
            <a:blip r:embed="rId3" cstate="print"/>
            <a:srcRect l="10823" t="8893" r="11736" b="9375"/>
            <a:stretch>
              <a:fillRect/>
            </a:stretch>
          </p:blipFill>
          <p:spPr bwMode="auto">
            <a:xfrm>
              <a:off x="926" y="1215"/>
              <a:ext cx="1276" cy="1281"/>
            </a:xfrm>
            <a:prstGeom prst="rect">
              <a:avLst/>
            </a:prstGeom>
            <a:noFill/>
            <a:ln w="19050">
              <a:solidFill>
                <a:schemeClr val="folHlink"/>
              </a:solidFill>
              <a:miter lim="800000"/>
              <a:headEnd/>
              <a:tailEnd/>
            </a:ln>
          </p:spPr>
        </p:pic>
        <p:sp>
          <p:nvSpPr>
            <p:cNvPr id="924680" name="Line 8"/>
            <p:cNvSpPr>
              <a:spLocks noChangeShapeType="1"/>
            </p:cNvSpPr>
            <p:nvPr/>
          </p:nvSpPr>
          <p:spPr bwMode="auto">
            <a:xfrm>
              <a:off x="1518" y="1200"/>
              <a:ext cx="0" cy="1296"/>
            </a:xfrm>
            <a:prstGeom prst="line">
              <a:avLst/>
            </a:prstGeom>
            <a:noFill/>
            <a:ln w="9525">
              <a:solidFill>
                <a:srgbClr val="0066FF"/>
              </a:solidFill>
              <a:round/>
              <a:headEnd/>
              <a:tailEnd/>
            </a:ln>
            <a:effectLst/>
          </p:spPr>
          <p:txBody>
            <a:bodyPr wrap="none" anchor="ctr"/>
            <a:lstStyle/>
            <a:p>
              <a:endParaRPr lang="en-US"/>
            </a:p>
          </p:txBody>
        </p:sp>
      </p:grpSp>
      <p:grpSp>
        <p:nvGrpSpPr>
          <p:cNvPr id="924683" name="Group 11"/>
          <p:cNvGrpSpPr>
            <a:grpSpLocks/>
          </p:cNvGrpSpPr>
          <p:nvPr/>
        </p:nvGrpSpPr>
        <p:grpSpPr bwMode="auto">
          <a:xfrm>
            <a:off x="1447800" y="4419600"/>
            <a:ext cx="2051050" cy="2057400"/>
            <a:chOff x="910" y="2562"/>
            <a:chExt cx="1292" cy="1296"/>
          </a:xfrm>
        </p:grpSpPr>
        <p:pic>
          <p:nvPicPr>
            <p:cNvPr id="924679" name="Picture 7" descr="satn1"/>
            <p:cNvPicPr>
              <a:picLocks noChangeAspect="1" noChangeArrowheads="1"/>
            </p:cNvPicPr>
            <p:nvPr/>
          </p:nvPicPr>
          <p:blipFill>
            <a:blip r:embed="rId4" cstate="print"/>
            <a:srcRect l="10823" t="9373" r="12268" b="9856"/>
            <a:stretch>
              <a:fillRect/>
            </a:stretch>
          </p:blipFill>
          <p:spPr bwMode="auto">
            <a:xfrm>
              <a:off x="910" y="2565"/>
              <a:ext cx="1292" cy="1291"/>
            </a:xfrm>
            <a:prstGeom prst="rect">
              <a:avLst/>
            </a:prstGeom>
            <a:noFill/>
            <a:ln w="19050">
              <a:solidFill>
                <a:schemeClr val="folHlink"/>
              </a:solidFill>
              <a:miter lim="800000"/>
              <a:headEnd/>
              <a:tailEnd/>
            </a:ln>
          </p:spPr>
        </p:pic>
        <p:sp>
          <p:nvSpPr>
            <p:cNvPr id="924681" name="Line 9"/>
            <p:cNvSpPr>
              <a:spLocks noChangeShapeType="1"/>
            </p:cNvSpPr>
            <p:nvPr/>
          </p:nvSpPr>
          <p:spPr bwMode="auto">
            <a:xfrm>
              <a:off x="1524" y="2562"/>
              <a:ext cx="0" cy="1296"/>
            </a:xfrm>
            <a:prstGeom prst="line">
              <a:avLst/>
            </a:prstGeom>
            <a:noFill/>
            <a:ln w="9525">
              <a:solidFill>
                <a:srgbClr val="FF0000"/>
              </a:solidFill>
              <a:round/>
              <a:headEnd/>
              <a:tailEnd/>
            </a:ln>
            <a:effectLst/>
          </p:spPr>
          <p:txBody>
            <a:bodyPr wrap="none" anchor="ctr"/>
            <a:lstStyle/>
            <a:p>
              <a:endParaRPr lang="en-US"/>
            </a:p>
          </p:txBody>
        </p:sp>
      </p:grpSp>
      <p:sp>
        <p:nvSpPr>
          <p:cNvPr id="924685" name="Text Box 13"/>
          <p:cNvSpPr txBox="1">
            <a:spLocks noChangeArrowheads="1"/>
          </p:cNvSpPr>
          <p:nvPr/>
        </p:nvSpPr>
        <p:spPr bwMode="auto">
          <a:xfrm>
            <a:off x="441325" y="3032125"/>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24686" name="Text Box 14"/>
          <p:cNvSpPr txBox="1">
            <a:spLocks noChangeArrowheads="1"/>
          </p:cNvSpPr>
          <p:nvPr/>
        </p:nvSpPr>
        <p:spPr bwMode="auto">
          <a:xfrm>
            <a:off x="457200" y="4953000"/>
            <a:ext cx="806450" cy="825500"/>
          </a:xfrm>
          <a:prstGeom prst="rect">
            <a:avLst/>
          </a:prstGeom>
          <a:noFill/>
          <a:ln w="12700">
            <a:noFill/>
            <a:miter lim="800000"/>
            <a:headEnd type="none" w="sm" len="sm"/>
            <a:tailEnd type="none" w="sm" len="sm"/>
          </a:ln>
          <a:effectLst/>
        </p:spPr>
        <p:txBody>
          <a:bodyPr wrap="none">
            <a:spAutoFit/>
          </a:bodyPr>
          <a:lstStyle/>
          <a:p>
            <a:pPr algn="ctr"/>
            <a:r>
              <a:rPr lang="en-US" altLang="en-US" sz="1600"/>
              <a:t>Image </a:t>
            </a:r>
          </a:p>
          <a:p>
            <a:pPr algn="ctr"/>
            <a:r>
              <a:rPr lang="en-US" altLang="en-US" sz="1600"/>
              <a:t>+ </a:t>
            </a:r>
          </a:p>
          <a:p>
            <a:pPr algn="ctr"/>
            <a:r>
              <a:rPr lang="en-US" altLang="en-US" sz="1600"/>
              <a:t>Noise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5699" name="Rectangle 3"/>
          <p:cNvSpPr>
            <a:spLocks noGrp="1" noChangeArrowheads="1"/>
          </p:cNvSpPr>
          <p:nvPr>
            <p:ph type="body" idx="1"/>
          </p:nvPr>
        </p:nvSpPr>
        <p:spPr>
          <a:xfrm>
            <a:off x="228600" y="1524000"/>
            <a:ext cx="3429000" cy="2362200"/>
          </a:xfrm>
        </p:spPr>
        <p:txBody>
          <a:bodyPr/>
          <a:lstStyle/>
          <a:p>
            <a:r>
              <a:rPr lang="en-GB" altLang="en-US" sz="2200" dirty="0"/>
              <a:t>How do we reduce noise?</a:t>
            </a:r>
          </a:p>
          <a:p>
            <a:r>
              <a:rPr lang="en-GB" altLang="en-US" sz="2200" dirty="0"/>
              <a:t>Consider a uniform 1-d image and add noise.</a:t>
            </a:r>
          </a:p>
          <a:p>
            <a:r>
              <a:rPr lang="en-GB" altLang="en-US" sz="2200" dirty="0"/>
              <a:t>Focus on a pixel neighbourhood. </a:t>
            </a:r>
          </a:p>
          <a:p>
            <a:r>
              <a:rPr lang="en-GB" altLang="en-US" sz="2200" dirty="0"/>
              <a:t>Averaging the three values should result in a value closer to original uncorrupted data</a:t>
            </a:r>
          </a:p>
          <a:p>
            <a:r>
              <a:rPr lang="en-GB" altLang="en-US" sz="2200" dirty="0"/>
              <a:t>Especially if </a:t>
            </a:r>
            <a:r>
              <a:rPr lang="en-GB" altLang="en-US" sz="2200" dirty="0" err="1"/>
              <a:t>gaussian</a:t>
            </a:r>
            <a:r>
              <a:rPr lang="en-GB" altLang="en-US" sz="2200" dirty="0"/>
              <a:t> mean is zero</a:t>
            </a:r>
            <a:endParaRPr lang="en-US" altLang="en-US" sz="2200" dirty="0"/>
          </a:p>
        </p:txBody>
      </p:sp>
      <p:pic>
        <p:nvPicPr>
          <p:cNvPr id="925702" name="Picture 6" descr="noise3"/>
          <p:cNvPicPr>
            <a:picLocks noGrp="1" noChangeAspect="1" noChangeArrowheads="1"/>
          </p:cNvPicPr>
          <p:nvPr>
            <p:ph sz="half" idx="4294967295"/>
          </p:nvPr>
        </p:nvPicPr>
        <p:blipFill>
          <a:blip r:embed="rId2" cstate="print"/>
          <a:srcRect/>
          <a:stretch>
            <a:fillRect/>
          </a:stretch>
        </p:blipFill>
        <p:spPr bwMode="auto">
          <a:xfrm>
            <a:off x="4724400" y="1600200"/>
            <a:ext cx="3810000" cy="2857500"/>
          </a:xfrm>
          <a:prstGeom prst="rect">
            <a:avLst/>
          </a:prstGeom>
          <a:noFill/>
        </p:spPr>
      </p:pic>
      <p:sp>
        <p:nvSpPr>
          <p:cNvPr id="925703" name="Line 7"/>
          <p:cNvSpPr>
            <a:spLocks noChangeShapeType="1"/>
          </p:cNvSpPr>
          <p:nvPr/>
        </p:nvSpPr>
        <p:spPr bwMode="auto">
          <a:xfrm flipH="1">
            <a:off x="5257800" y="3657600"/>
            <a:ext cx="457200" cy="914400"/>
          </a:xfrm>
          <a:prstGeom prst="line">
            <a:avLst/>
          </a:prstGeom>
          <a:noFill/>
          <a:ln w="9525">
            <a:solidFill>
              <a:schemeClr val="tx1"/>
            </a:solidFill>
            <a:round/>
            <a:headEnd/>
            <a:tailEnd/>
          </a:ln>
          <a:effectLst/>
        </p:spPr>
        <p:txBody>
          <a:bodyPr wrap="none" anchor="ctr"/>
          <a:lstStyle/>
          <a:p>
            <a:endParaRPr lang="en-US"/>
          </a:p>
        </p:txBody>
      </p:sp>
      <p:sp>
        <p:nvSpPr>
          <p:cNvPr id="925704" name="Line 8"/>
          <p:cNvSpPr>
            <a:spLocks noChangeShapeType="1"/>
          </p:cNvSpPr>
          <p:nvPr/>
        </p:nvSpPr>
        <p:spPr bwMode="auto">
          <a:xfrm flipH="1">
            <a:off x="5867400" y="3733800"/>
            <a:ext cx="76200" cy="914400"/>
          </a:xfrm>
          <a:prstGeom prst="line">
            <a:avLst/>
          </a:prstGeom>
          <a:noFill/>
          <a:ln w="9525">
            <a:solidFill>
              <a:schemeClr val="tx1"/>
            </a:solidFill>
            <a:round/>
            <a:headEnd/>
            <a:tailEnd/>
          </a:ln>
          <a:effectLst/>
        </p:spPr>
        <p:txBody>
          <a:bodyPr wrap="none" anchor="ctr"/>
          <a:lstStyle/>
          <a:p>
            <a:endParaRPr lang="en-US"/>
          </a:p>
        </p:txBody>
      </p:sp>
      <p:grpSp>
        <p:nvGrpSpPr>
          <p:cNvPr id="925705" name="Group 9"/>
          <p:cNvGrpSpPr>
            <a:grpSpLocks/>
          </p:cNvGrpSpPr>
          <p:nvPr/>
        </p:nvGrpSpPr>
        <p:grpSpPr bwMode="auto">
          <a:xfrm>
            <a:off x="5257800" y="4419600"/>
            <a:ext cx="609600" cy="1295400"/>
            <a:chOff x="3264" y="2976"/>
            <a:chExt cx="384" cy="816"/>
          </a:xfrm>
        </p:grpSpPr>
        <p:sp>
          <p:nvSpPr>
            <p:cNvPr id="925706" name="Line 10"/>
            <p:cNvSpPr>
              <a:spLocks noChangeShapeType="1"/>
            </p:cNvSpPr>
            <p:nvPr/>
          </p:nvSpPr>
          <p:spPr bwMode="auto">
            <a:xfrm flipH="1">
              <a:off x="3312" y="3216"/>
              <a:ext cx="0" cy="576"/>
            </a:xfrm>
            <a:prstGeom prst="line">
              <a:avLst/>
            </a:prstGeom>
            <a:noFill/>
            <a:ln w="28575">
              <a:solidFill>
                <a:srgbClr val="FF0000"/>
              </a:solidFill>
              <a:round/>
              <a:headEnd/>
              <a:tailEnd/>
            </a:ln>
            <a:effectLst/>
          </p:spPr>
          <p:txBody>
            <a:bodyPr wrap="none" anchor="ctr"/>
            <a:lstStyle/>
            <a:p>
              <a:endParaRPr lang="en-US"/>
            </a:p>
          </p:txBody>
        </p:sp>
        <p:sp>
          <p:nvSpPr>
            <p:cNvPr id="925707" name="Line 11"/>
            <p:cNvSpPr>
              <a:spLocks noChangeShapeType="1"/>
            </p:cNvSpPr>
            <p:nvPr/>
          </p:nvSpPr>
          <p:spPr bwMode="auto">
            <a:xfrm>
              <a:off x="3456" y="3072"/>
              <a:ext cx="0" cy="720"/>
            </a:xfrm>
            <a:prstGeom prst="line">
              <a:avLst/>
            </a:prstGeom>
            <a:noFill/>
            <a:ln w="28575">
              <a:solidFill>
                <a:srgbClr val="FF0000"/>
              </a:solidFill>
              <a:round/>
              <a:headEnd/>
              <a:tailEnd/>
            </a:ln>
            <a:effectLst/>
          </p:spPr>
          <p:txBody>
            <a:bodyPr wrap="none" anchor="ctr"/>
            <a:lstStyle/>
            <a:p>
              <a:endParaRPr lang="en-US"/>
            </a:p>
          </p:txBody>
        </p:sp>
        <p:sp>
          <p:nvSpPr>
            <p:cNvPr id="925708" name="Oval 12"/>
            <p:cNvSpPr>
              <a:spLocks noChangeArrowheads="1"/>
            </p:cNvSpPr>
            <p:nvPr/>
          </p:nvSpPr>
          <p:spPr bwMode="auto">
            <a:xfrm>
              <a:off x="3264" y="3120"/>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09" name="Line 13"/>
            <p:cNvSpPr>
              <a:spLocks noChangeShapeType="1"/>
            </p:cNvSpPr>
            <p:nvPr/>
          </p:nvSpPr>
          <p:spPr bwMode="auto">
            <a:xfrm>
              <a:off x="3600" y="3264"/>
              <a:ext cx="0" cy="528"/>
            </a:xfrm>
            <a:prstGeom prst="line">
              <a:avLst/>
            </a:prstGeom>
            <a:noFill/>
            <a:ln w="28575">
              <a:solidFill>
                <a:srgbClr val="FF0000"/>
              </a:solidFill>
              <a:round/>
              <a:headEnd/>
              <a:tailEnd/>
            </a:ln>
            <a:effectLst/>
          </p:spPr>
          <p:txBody>
            <a:bodyPr wrap="none" anchor="ctr"/>
            <a:lstStyle/>
            <a:p>
              <a:endParaRPr lang="en-US"/>
            </a:p>
          </p:txBody>
        </p:sp>
        <p:sp>
          <p:nvSpPr>
            <p:cNvPr id="925710" name="Oval 14"/>
            <p:cNvSpPr>
              <a:spLocks noChangeArrowheads="1"/>
            </p:cNvSpPr>
            <p:nvPr/>
          </p:nvSpPr>
          <p:spPr bwMode="auto">
            <a:xfrm>
              <a:off x="3408"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5711" name="Oval 15"/>
            <p:cNvSpPr>
              <a:spLocks noChangeArrowheads="1"/>
            </p:cNvSpPr>
            <p:nvPr/>
          </p:nvSpPr>
          <p:spPr bwMode="auto">
            <a:xfrm>
              <a:off x="3552" y="3168"/>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grpSp>
        <p:nvGrpSpPr>
          <p:cNvPr id="925712" name="Group 16"/>
          <p:cNvGrpSpPr>
            <a:grpSpLocks/>
          </p:cNvGrpSpPr>
          <p:nvPr/>
        </p:nvGrpSpPr>
        <p:grpSpPr bwMode="auto">
          <a:xfrm>
            <a:off x="7315200" y="4572000"/>
            <a:ext cx="152400" cy="1143000"/>
            <a:chOff x="4560" y="3024"/>
            <a:chExt cx="96" cy="768"/>
          </a:xfrm>
        </p:grpSpPr>
        <p:sp>
          <p:nvSpPr>
            <p:cNvPr id="925713" name="Oval 17"/>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5714" name="Line 18"/>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5715" name="AutoShape 19"/>
          <p:cNvSpPr>
            <a:spLocks noChangeArrowheads="1"/>
          </p:cNvSpPr>
          <p:nvPr/>
        </p:nvSpPr>
        <p:spPr bwMode="auto">
          <a:xfrm>
            <a:off x="61722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5716" name="Line 20"/>
          <p:cNvSpPr>
            <a:spLocks noChangeShapeType="1"/>
          </p:cNvSpPr>
          <p:nvPr/>
        </p:nvSpPr>
        <p:spPr bwMode="auto">
          <a:xfrm>
            <a:off x="49530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5717" name="Line 21"/>
          <p:cNvSpPr>
            <a:spLocks noChangeShapeType="1"/>
          </p:cNvSpPr>
          <p:nvPr/>
        </p:nvSpPr>
        <p:spPr bwMode="auto">
          <a:xfrm>
            <a:off x="51054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5718" name="Text Box 22"/>
          <p:cNvSpPr txBox="1">
            <a:spLocks noChangeArrowheads="1"/>
          </p:cNvSpPr>
          <p:nvPr/>
        </p:nvSpPr>
        <p:spPr bwMode="auto">
          <a:xfrm>
            <a:off x="5073650" y="5638800"/>
            <a:ext cx="1174750"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a:t>
            </a:r>
          </a:p>
        </p:txBody>
      </p:sp>
      <p:sp>
        <p:nvSpPr>
          <p:cNvPr id="925719" name="Text Box 23"/>
          <p:cNvSpPr txBox="1">
            <a:spLocks noChangeArrowheads="1"/>
          </p:cNvSpPr>
          <p:nvPr/>
        </p:nvSpPr>
        <p:spPr bwMode="auto">
          <a:xfrm>
            <a:off x="7227888" y="5638800"/>
            <a:ext cx="468312"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5705"/>
                                        </p:tgtEl>
                                        <p:attrNameLst>
                                          <p:attrName>style.visibility</p:attrName>
                                        </p:attrNameLst>
                                      </p:cBhvr>
                                      <p:to>
                                        <p:strVal val="visible"/>
                                      </p:to>
                                    </p:set>
                                    <p:anim calcmode="lin" valueType="num">
                                      <p:cBhvr>
                                        <p:cTn id="7" dur="500" fill="hold"/>
                                        <p:tgtEl>
                                          <p:spTgt spid="925705"/>
                                        </p:tgtEl>
                                        <p:attrNameLst>
                                          <p:attrName>ppt_w</p:attrName>
                                        </p:attrNameLst>
                                      </p:cBhvr>
                                      <p:tavLst>
                                        <p:tav tm="0">
                                          <p:val>
                                            <p:fltVal val="0"/>
                                          </p:val>
                                        </p:tav>
                                        <p:tav tm="100000">
                                          <p:val>
                                            <p:strVal val="#ppt_w"/>
                                          </p:val>
                                        </p:tav>
                                      </p:tavLst>
                                    </p:anim>
                                    <p:anim calcmode="lin" valueType="num">
                                      <p:cBhvr>
                                        <p:cTn id="8" dur="500" fill="hold"/>
                                        <p:tgtEl>
                                          <p:spTgt spid="925705"/>
                                        </p:tgtEl>
                                        <p:attrNameLst>
                                          <p:attrName>ppt_h</p:attrName>
                                        </p:attrNameLst>
                                      </p:cBhvr>
                                      <p:tavLst>
                                        <p:tav tm="0">
                                          <p:val>
                                            <p:fltVal val="0"/>
                                          </p:val>
                                        </p:tav>
                                        <p:tav tm="100000">
                                          <p:val>
                                            <p:strVal val="#ppt_h"/>
                                          </p:val>
                                        </p:tav>
                                      </p:tavLst>
                                    </p:anim>
                                    <p:anim calcmode="lin" valueType="num">
                                      <p:cBhvr>
                                        <p:cTn id="9" dur="500" fill="hold"/>
                                        <p:tgtEl>
                                          <p:spTgt spid="925705"/>
                                        </p:tgtEl>
                                        <p:attrNameLst>
                                          <p:attrName>ppt_x</p:attrName>
                                        </p:attrNameLst>
                                      </p:cBhvr>
                                      <p:tavLst>
                                        <p:tav tm="0">
                                          <p:val>
                                            <p:fltVal val="0.5"/>
                                          </p:val>
                                        </p:tav>
                                        <p:tav tm="100000">
                                          <p:val>
                                            <p:strVal val="#ppt_x"/>
                                          </p:val>
                                        </p:tav>
                                      </p:tavLst>
                                    </p:anim>
                                    <p:anim calcmode="lin" valueType="num">
                                      <p:cBhvr>
                                        <p:cTn id="10" dur="500" fill="hold"/>
                                        <p:tgtEl>
                                          <p:spTgt spid="92570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5712"/>
                                        </p:tgtEl>
                                        <p:attrNameLst>
                                          <p:attrName>style.visibility</p:attrName>
                                        </p:attrNameLst>
                                      </p:cBhvr>
                                      <p:to>
                                        <p:strVal val="visible"/>
                                      </p:to>
                                    </p:set>
                                    <p:anim calcmode="lin" valueType="num">
                                      <p:cBhvr additive="base">
                                        <p:cTn id="15" dur="500" fill="hold"/>
                                        <p:tgtEl>
                                          <p:spTgt spid="925712"/>
                                        </p:tgtEl>
                                        <p:attrNameLst>
                                          <p:attrName>ppt_x</p:attrName>
                                        </p:attrNameLst>
                                      </p:cBhvr>
                                      <p:tavLst>
                                        <p:tav tm="0">
                                          <p:val>
                                            <p:strVal val="1+#ppt_w/2"/>
                                          </p:val>
                                        </p:tav>
                                        <p:tav tm="100000">
                                          <p:val>
                                            <p:strVal val="#ppt_x"/>
                                          </p:val>
                                        </p:tav>
                                      </p:tavLst>
                                    </p:anim>
                                    <p:anim calcmode="lin" valueType="num">
                                      <p:cBhvr additive="base">
                                        <p:cTn id="16" dur="500" fill="hold"/>
                                        <p:tgtEl>
                                          <p:spTgt spid="925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a:xfrm>
            <a:off x="5553075" y="285750"/>
            <a:ext cx="3514725" cy="609600"/>
          </a:xfrm>
        </p:spPr>
        <p:txBody>
          <a:bodyPr/>
          <a:lstStyle/>
          <a:p>
            <a:r>
              <a:rPr lang="en-US" altLang="en-US"/>
              <a:t>Noise Reduction - 1</a:t>
            </a:r>
          </a:p>
        </p:txBody>
      </p:sp>
      <p:sp>
        <p:nvSpPr>
          <p:cNvPr id="926723" name="Rectangle 3"/>
          <p:cNvSpPr>
            <a:spLocks noGrp="1" noChangeArrowheads="1"/>
          </p:cNvSpPr>
          <p:nvPr>
            <p:ph type="body" idx="1"/>
          </p:nvPr>
        </p:nvSpPr>
        <p:spPr>
          <a:xfrm>
            <a:off x="457200" y="1524000"/>
            <a:ext cx="3810000" cy="2362200"/>
          </a:xfrm>
        </p:spPr>
        <p:txBody>
          <a:bodyPr/>
          <a:lstStyle/>
          <a:p>
            <a:r>
              <a:rPr lang="en-GB" altLang="en-US"/>
              <a:t>Averaging ‘smoothes’ the noise fluctuations.</a:t>
            </a:r>
          </a:p>
          <a:p>
            <a:r>
              <a:rPr lang="en-GB" altLang="en-US"/>
              <a:t>Consider the next pixel A</a:t>
            </a:r>
            <a:r>
              <a:rPr lang="en-GB" altLang="en-US" baseline="-25000"/>
              <a:t>i+1</a:t>
            </a:r>
          </a:p>
          <a:p>
            <a:r>
              <a:rPr lang="en-GB" altLang="en-US"/>
              <a:t>Repeat for remainder of pixels.</a:t>
            </a:r>
            <a:endParaRPr lang="en-US" altLang="en-US"/>
          </a:p>
        </p:txBody>
      </p:sp>
      <p:pic>
        <p:nvPicPr>
          <p:cNvPr id="926725" name="Picture 5" descr="noise3"/>
          <p:cNvPicPr>
            <a:picLocks noChangeAspect="1" noChangeArrowheads="1"/>
          </p:cNvPicPr>
          <p:nvPr/>
        </p:nvPicPr>
        <p:blipFill>
          <a:blip r:embed="rId3" cstate="print"/>
          <a:srcRect/>
          <a:stretch>
            <a:fillRect/>
          </a:stretch>
        </p:blipFill>
        <p:spPr bwMode="auto">
          <a:xfrm>
            <a:off x="4648200" y="1600200"/>
            <a:ext cx="3810000" cy="2857500"/>
          </a:xfrm>
          <a:prstGeom prst="rect">
            <a:avLst/>
          </a:prstGeom>
          <a:noFill/>
          <a:ln w="9525">
            <a:noFill/>
            <a:miter lim="800000"/>
            <a:headEnd/>
            <a:tailEnd/>
          </a:ln>
          <a:effectLst/>
        </p:spPr>
      </p:pic>
      <p:sp>
        <p:nvSpPr>
          <p:cNvPr id="926726" name="Line 6"/>
          <p:cNvSpPr>
            <a:spLocks noChangeShapeType="1"/>
          </p:cNvSpPr>
          <p:nvPr/>
        </p:nvSpPr>
        <p:spPr bwMode="auto">
          <a:xfrm flipH="1">
            <a:off x="5486400" y="3581400"/>
            <a:ext cx="304800" cy="762000"/>
          </a:xfrm>
          <a:prstGeom prst="line">
            <a:avLst/>
          </a:prstGeom>
          <a:noFill/>
          <a:ln w="19050">
            <a:solidFill>
              <a:srgbClr val="D82204"/>
            </a:solidFill>
            <a:round/>
            <a:headEnd/>
            <a:tailEnd/>
          </a:ln>
          <a:effectLst/>
        </p:spPr>
        <p:txBody>
          <a:bodyPr wrap="none" anchor="ctr"/>
          <a:lstStyle/>
          <a:p>
            <a:endParaRPr lang="en-US"/>
          </a:p>
        </p:txBody>
      </p:sp>
      <p:sp>
        <p:nvSpPr>
          <p:cNvPr id="926727" name="Line 7"/>
          <p:cNvSpPr>
            <a:spLocks noChangeShapeType="1"/>
          </p:cNvSpPr>
          <p:nvPr/>
        </p:nvSpPr>
        <p:spPr bwMode="auto">
          <a:xfrm flipH="1">
            <a:off x="5943600" y="3810000"/>
            <a:ext cx="76200" cy="914400"/>
          </a:xfrm>
          <a:prstGeom prst="line">
            <a:avLst/>
          </a:prstGeom>
          <a:noFill/>
          <a:ln w="19050">
            <a:solidFill>
              <a:srgbClr val="D82204"/>
            </a:solidFill>
            <a:round/>
            <a:headEnd/>
            <a:tailEnd/>
          </a:ln>
          <a:effectLst/>
        </p:spPr>
        <p:txBody>
          <a:bodyPr wrap="none" anchor="ctr"/>
          <a:lstStyle/>
          <a:p>
            <a:endParaRPr lang="en-US"/>
          </a:p>
        </p:txBody>
      </p:sp>
      <p:sp>
        <p:nvSpPr>
          <p:cNvPr id="926728" name="Line 8"/>
          <p:cNvSpPr>
            <a:spLocks noChangeShapeType="1"/>
          </p:cNvSpPr>
          <p:nvPr/>
        </p:nvSpPr>
        <p:spPr bwMode="auto">
          <a:xfrm flipH="1">
            <a:off x="5257800" y="4800600"/>
            <a:ext cx="0" cy="914400"/>
          </a:xfrm>
          <a:prstGeom prst="line">
            <a:avLst/>
          </a:prstGeom>
          <a:noFill/>
          <a:ln w="28575">
            <a:solidFill>
              <a:srgbClr val="FF0000"/>
            </a:solidFill>
            <a:round/>
            <a:headEnd/>
            <a:tailEnd/>
          </a:ln>
          <a:effectLst/>
        </p:spPr>
        <p:txBody>
          <a:bodyPr wrap="none" anchor="ctr"/>
          <a:lstStyle/>
          <a:p>
            <a:endParaRPr lang="en-US"/>
          </a:p>
        </p:txBody>
      </p:sp>
      <p:sp>
        <p:nvSpPr>
          <p:cNvPr id="926729" name="Oval 9"/>
          <p:cNvSpPr>
            <a:spLocks noChangeArrowheads="1"/>
          </p:cNvSpPr>
          <p:nvPr/>
        </p:nvSpPr>
        <p:spPr bwMode="auto">
          <a:xfrm>
            <a:off x="5181600" y="4648200"/>
            <a:ext cx="152400" cy="152400"/>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grpSp>
        <p:nvGrpSpPr>
          <p:cNvPr id="926730" name="Group 10"/>
          <p:cNvGrpSpPr>
            <a:grpSpLocks/>
          </p:cNvGrpSpPr>
          <p:nvPr/>
        </p:nvGrpSpPr>
        <p:grpSpPr bwMode="auto">
          <a:xfrm>
            <a:off x="7239000" y="4648200"/>
            <a:ext cx="152400" cy="1066800"/>
            <a:chOff x="4560" y="3024"/>
            <a:chExt cx="96" cy="768"/>
          </a:xfrm>
        </p:grpSpPr>
        <p:sp>
          <p:nvSpPr>
            <p:cNvPr id="926731" name="Oval 11"/>
            <p:cNvSpPr>
              <a:spLocks noChangeArrowheads="1"/>
            </p:cNvSpPr>
            <p:nvPr/>
          </p:nvSpPr>
          <p:spPr bwMode="auto">
            <a:xfrm>
              <a:off x="4560" y="3024"/>
              <a:ext cx="96" cy="96"/>
            </a:xfrm>
            <a:prstGeom prst="ellipse">
              <a:avLst/>
            </a:prstGeom>
            <a:noFill/>
            <a:ln w="28575">
              <a:solidFill>
                <a:srgbClr val="6666FF"/>
              </a:solidFill>
              <a:round/>
              <a:headEnd/>
              <a:tailEnd/>
            </a:ln>
            <a:effectLst/>
          </p:spPr>
          <p:txBody>
            <a:bodyPr wrap="none" anchor="ctr"/>
            <a:lstStyle/>
            <a:p>
              <a:pPr algn="ctr"/>
              <a:endParaRPr lang="en-GB" altLang="en-US" sz="2400">
                <a:latin typeface="Times New Roman" pitchFamily="18" charset="0"/>
              </a:endParaRPr>
            </a:p>
          </p:txBody>
        </p:sp>
        <p:sp>
          <p:nvSpPr>
            <p:cNvPr id="926732" name="Line 12"/>
            <p:cNvSpPr>
              <a:spLocks noChangeShapeType="1"/>
            </p:cNvSpPr>
            <p:nvPr/>
          </p:nvSpPr>
          <p:spPr bwMode="auto">
            <a:xfrm>
              <a:off x="4608" y="3120"/>
              <a:ext cx="0" cy="672"/>
            </a:xfrm>
            <a:prstGeom prst="line">
              <a:avLst/>
            </a:prstGeom>
            <a:noFill/>
            <a:ln w="28575">
              <a:solidFill>
                <a:srgbClr val="6666FF"/>
              </a:solidFill>
              <a:round/>
              <a:headEnd/>
              <a:tailEnd/>
            </a:ln>
            <a:effectLst/>
          </p:spPr>
          <p:txBody>
            <a:bodyPr wrap="none" anchor="ctr"/>
            <a:lstStyle/>
            <a:p>
              <a:endParaRPr lang="en-US"/>
            </a:p>
          </p:txBody>
        </p:sp>
      </p:grpSp>
      <p:sp>
        <p:nvSpPr>
          <p:cNvPr id="926733" name="AutoShape 13"/>
          <p:cNvSpPr>
            <a:spLocks noChangeArrowheads="1"/>
          </p:cNvSpPr>
          <p:nvPr/>
        </p:nvSpPr>
        <p:spPr bwMode="auto">
          <a:xfrm>
            <a:off x="6096000" y="5029200"/>
            <a:ext cx="914400" cy="228600"/>
          </a:xfrm>
          <a:prstGeom prst="rightArrow">
            <a:avLst>
              <a:gd name="adj1" fmla="val 50000"/>
              <a:gd name="adj2" fmla="val 100000"/>
            </a:avLst>
          </a:prstGeom>
          <a:solidFill>
            <a:schemeClr val="tx1"/>
          </a:solidFill>
          <a:ln w="9525">
            <a:solidFill>
              <a:schemeClr val="tx1"/>
            </a:solidFill>
            <a:miter lim="800000"/>
            <a:headEnd/>
            <a:tailEnd/>
          </a:ln>
          <a:effectLst/>
        </p:spPr>
        <p:txBody>
          <a:bodyPr wrap="none" anchor="ctr"/>
          <a:lstStyle/>
          <a:p>
            <a:endParaRPr lang="en-US"/>
          </a:p>
        </p:txBody>
      </p:sp>
      <p:sp>
        <p:nvSpPr>
          <p:cNvPr id="926734" name="Line 14"/>
          <p:cNvSpPr>
            <a:spLocks noChangeShapeType="1"/>
          </p:cNvSpPr>
          <p:nvPr/>
        </p:nvSpPr>
        <p:spPr bwMode="auto">
          <a:xfrm>
            <a:off x="4876800" y="5715000"/>
            <a:ext cx="2819400" cy="0"/>
          </a:xfrm>
          <a:prstGeom prst="line">
            <a:avLst/>
          </a:prstGeom>
          <a:noFill/>
          <a:ln w="28575">
            <a:solidFill>
              <a:schemeClr val="tx1"/>
            </a:solidFill>
            <a:round/>
            <a:headEnd/>
            <a:tailEnd/>
          </a:ln>
          <a:effectLst/>
        </p:spPr>
        <p:txBody>
          <a:bodyPr wrap="none" anchor="ctr"/>
          <a:lstStyle/>
          <a:p>
            <a:endParaRPr lang="en-US"/>
          </a:p>
        </p:txBody>
      </p:sp>
      <p:sp>
        <p:nvSpPr>
          <p:cNvPr id="926735" name="Line 15"/>
          <p:cNvSpPr>
            <a:spLocks noChangeShapeType="1"/>
          </p:cNvSpPr>
          <p:nvPr/>
        </p:nvSpPr>
        <p:spPr bwMode="auto">
          <a:xfrm>
            <a:off x="5029200" y="4648200"/>
            <a:ext cx="2743200" cy="0"/>
          </a:xfrm>
          <a:prstGeom prst="line">
            <a:avLst/>
          </a:prstGeom>
          <a:noFill/>
          <a:ln w="9525">
            <a:solidFill>
              <a:schemeClr val="accent2"/>
            </a:solidFill>
            <a:round/>
            <a:headEnd/>
            <a:tailEnd/>
          </a:ln>
          <a:effectLst/>
        </p:spPr>
        <p:txBody>
          <a:bodyPr wrap="none" anchor="ctr"/>
          <a:lstStyle/>
          <a:p>
            <a:endParaRPr lang="en-US"/>
          </a:p>
        </p:txBody>
      </p:sp>
      <p:sp>
        <p:nvSpPr>
          <p:cNvPr id="926736" name="Text Box 16"/>
          <p:cNvSpPr txBox="1">
            <a:spLocks noChangeArrowheads="1"/>
          </p:cNvSpPr>
          <p:nvPr/>
        </p:nvSpPr>
        <p:spPr bwMode="auto">
          <a:xfrm>
            <a:off x="4876800" y="5638800"/>
            <a:ext cx="1584325" cy="366713"/>
          </a:xfrm>
          <a:prstGeom prst="rect">
            <a:avLst/>
          </a:prstGeom>
          <a:noFill/>
          <a:ln w="9525">
            <a:noFill/>
            <a:miter lim="800000"/>
            <a:headEnd/>
            <a:tailEnd/>
          </a:ln>
          <a:effectLst/>
        </p:spPr>
        <p:txBody>
          <a:bodyPr wrap="none">
            <a:spAutoFit/>
          </a:bodyPr>
          <a:lstStyle/>
          <a:p>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 </a:t>
            </a:r>
            <a:r>
              <a:rPr lang="en-GB" altLang="en-US" sz="1800" b="1">
                <a:latin typeface="Times New Roman" pitchFamily="18" charset="0"/>
              </a:rPr>
              <a:t>A</a:t>
            </a:r>
            <a:r>
              <a:rPr lang="en-GB" altLang="en-US" sz="1800" b="1" baseline="-25000">
                <a:latin typeface="Times New Roman" pitchFamily="18" charset="0"/>
              </a:rPr>
              <a:t>i+1 </a:t>
            </a:r>
            <a:r>
              <a:rPr lang="en-GB" altLang="en-US" sz="1800" b="1">
                <a:latin typeface="Times New Roman" pitchFamily="18" charset="0"/>
              </a:rPr>
              <a:t>A</a:t>
            </a:r>
            <a:r>
              <a:rPr lang="en-GB" altLang="en-US" sz="1800" b="1" baseline="-25000">
                <a:latin typeface="Times New Roman" pitchFamily="18" charset="0"/>
              </a:rPr>
              <a:t>i+2</a:t>
            </a:r>
          </a:p>
        </p:txBody>
      </p:sp>
      <p:sp>
        <p:nvSpPr>
          <p:cNvPr id="926737" name="Text Box 17"/>
          <p:cNvSpPr txBox="1">
            <a:spLocks noChangeArrowheads="1"/>
          </p:cNvSpPr>
          <p:nvPr/>
        </p:nvSpPr>
        <p:spPr bwMode="auto">
          <a:xfrm>
            <a:off x="7151688" y="5638800"/>
            <a:ext cx="631825" cy="366713"/>
          </a:xfrm>
          <a:prstGeom prst="rect">
            <a:avLst/>
          </a:prstGeom>
          <a:noFill/>
          <a:ln w="9525">
            <a:noFill/>
            <a:miter lim="800000"/>
            <a:headEnd/>
            <a:tailEnd/>
          </a:ln>
          <a:effectLst/>
        </p:spPr>
        <p:txBody>
          <a:bodyPr wrap="none">
            <a:spAutoFit/>
          </a:bodyPr>
          <a:lstStyle/>
          <a:p>
            <a:r>
              <a:rPr lang="en-GB" altLang="en-US" sz="1800" b="1" baseline="-25000">
                <a:latin typeface="Times New Roman" pitchFamily="18" charset="0"/>
              </a:rPr>
              <a:t> </a:t>
            </a:r>
            <a:r>
              <a:rPr lang="en-GB" altLang="en-US" sz="1800" b="1">
                <a:latin typeface="Times New Roman" pitchFamily="18" charset="0"/>
              </a:rPr>
              <a:t>C</a:t>
            </a:r>
            <a:r>
              <a:rPr lang="en-GB" altLang="en-US" sz="1800" b="1" baseline="-25000">
                <a:latin typeface="Times New Roman" pitchFamily="18" charset="0"/>
              </a:rPr>
              <a:t>i+1 </a:t>
            </a:r>
          </a:p>
        </p:txBody>
      </p:sp>
      <p:grpSp>
        <p:nvGrpSpPr>
          <p:cNvPr id="926738" name="Group 18"/>
          <p:cNvGrpSpPr>
            <a:grpSpLocks/>
          </p:cNvGrpSpPr>
          <p:nvPr/>
        </p:nvGrpSpPr>
        <p:grpSpPr bwMode="auto">
          <a:xfrm>
            <a:off x="5410200" y="4419600"/>
            <a:ext cx="609600" cy="1295400"/>
            <a:chOff x="3408" y="2784"/>
            <a:chExt cx="384" cy="816"/>
          </a:xfrm>
        </p:grpSpPr>
        <p:sp>
          <p:nvSpPr>
            <p:cNvPr id="926739" name="Line 19"/>
            <p:cNvSpPr>
              <a:spLocks noChangeShapeType="1"/>
            </p:cNvSpPr>
            <p:nvPr/>
          </p:nvSpPr>
          <p:spPr bwMode="auto">
            <a:xfrm>
              <a:off x="3456" y="2880"/>
              <a:ext cx="0" cy="720"/>
            </a:xfrm>
            <a:prstGeom prst="line">
              <a:avLst/>
            </a:prstGeom>
            <a:noFill/>
            <a:ln w="28575">
              <a:solidFill>
                <a:srgbClr val="FF0000"/>
              </a:solidFill>
              <a:round/>
              <a:headEnd/>
              <a:tailEnd/>
            </a:ln>
            <a:effectLst/>
          </p:spPr>
          <p:txBody>
            <a:bodyPr wrap="none" anchor="ctr"/>
            <a:lstStyle/>
            <a:p>
              <a:endParaRPr lang="en-US"/>
            </a:p>
          </p:txBody>
        </p:sp>
        <p:sp>
          <p:nvSpPr>
            <p:cNvPr id="926740" name="Line 20"/>
            <p:cNvSpPr>
              <a:spLocks noChangeShapeType="1"/>
            </p:cNvSpPr>
            <p:nvPr/>
          </p:nvSpPr>
          <p:spPr bwMode="auto">
            <a:xfrm>
              <a:off x="3600" y="3072"/>
              <a:ext cx="0" cy="528"/>
            </a:xfrm>
            <a:prstGeom prst="line">
              <a:avLst/>
            </a:prstGeom>
            <a:noFill/>
            <a:ln w="28575">
              <a:solidFill>
                <a:srgbClr val="FF0000"/>
              </a:solidFill>
              <a:round/>
              <a:headEnd/>
              <a:tailEnd/>
            </a:ln>
            <a:effectLst/>
          </p:spPr>
          <p:txBody>
            <a:bodyPr wrap="none" anchor="ctr"/>
            <a:lstStyle/>
            <a:p>
              <a:endParaRPr lang="en-US"/>
            </a:p>
          </p:txBody>
        </p:sp>
        <p:sp>
          <p:nvSpPr>
            <p:cNvPr id="926741" name="Oval 21"/>
            <p:cNvSpPr>
              <a:spLocks noChangeArrowheads="1"/>
            </p:cNvSpPr>
            <p:nvPr/>
          </p:nvSpPr>
          <p:spPr bwMode="auto">
            <a:xfrm>
              <a:off x="3408" y="2784"/>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2" name="Oval 22"/>
            <p:cNvSpPr>
              <a:spLocks noChangeArrowheads="1"/>
            </p:cNvSpPr>
            <p:nvPr/>
          </p:nvSpPr>
          <p:spPr bwMode="auto">
            <a:xfrm>
              <a:off x="3552" y="2976"/>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3" name="Oval 23"/>
            <p:cNvSpPr>
              <a:spLocks noChangeArrowheads="1"/>
            </p:cNvSpPr>
            <p:nvPr/>
          </p:nvSpPr>
          <p:spPr bwMode="auto">
            <a:xfrm>
              <a:off x="3696" y="3072"/>
              <a:ext cx="96" cy="96"/>
            </a:xfrm>
            <a:prstGeom prst="ellipse">
              <a:avLst/>
            </a:prstGeom>
            <a:noFill/>
            <a:ln w="28575">
              <a:solidFill>
                <a:srgbClr val="FF0000"/>
              </a:solidFill>
              <a:round/>
              <a:headEnd/>
              <a:tailEnd/>
            </a:ln>
            <a:effectLst/>
          </p:spPr>
          <p:txBody>
            <a:bodyPr wrap="none" anchor="ctr"/>
            <a:lstStyle/>
            <a:p>
              <a:pPr algn="ctr"/>
              <a:endParaRPr lang="en-GB" altLang="en-US" sz="2400">
                <a:latin typeface="Times New Roman" pitchFamily="18" charset="0"/>
              </a:endParaRPr>
            </a:p>
          </p:txBody>
        </p:sp>
        <p:sp>
          <p:nvSpPr>
            <p:cNvPr id="926744" name="Line 24"/>
            <p:cNvSpPr>
              <a:spLocks noChangeShapeType="1"/>
            </p:cNvSpPr>
            <p:nvPr/>
          </p:nvSpPr>
          <p:spPr bwMode="auto">
            <a:xfrm>
              <a:off x="3744" y="3168"/>
              <a:ext cx="0" cy="432"/>
            </a:xfrm>
            <a:prstGeom prst="line">
              <a:avLst/>
            </a:prstGeom>
            <a:noFill/>
            <a:ln w="28575">
              <a:solidFill>
                <a:srgbClr val="FF0000"/>
              </a:solidFill>
              <a:round/>
              <a:headEnd/>
              <a:tailEnd/>
            </a:ln>
            <a:effectLst/>
          </p:spPr>
          <p:txBody>
            <a:bodyPr wrap="none" anchor="ctr"/>
            <a:lstStyle/>
            <a:p>
              <a:endParaRPr lang="en-US"/>
            </a:p>
          </p:txBody>
        </p:sp>
      </p:grpSp>
      <p:graphicFrame>
        <p:nvGraphicFramePr>
          <p:cNvPr id="926745" name="Object 25"/>
          <p:cNvGraphicFramePr>
            <a:graphicFrameLocks noChangeAspect="1"/>
          </p:cNvGraphicFramePr>
          <p:nvPr/>
        </p:nvGraphicFramePr>
        <p:xfrm>
          <a:off x="990600" y="5029200"/>
          <a:ext cx="3276600" cy="954088"/>
        </p:xfrm>
        <a:graphic>
          <a:graphicData uri="http://schemas.openxmlformats.org/presentationml/2006/ole">
            <mc:AlternateContent xmlns:mc="http://schemas.openxmlformats.org/markup-compatibility/2006">
              <mc:Choice xmlns:v="urn:schemas-microsoft-com:vml" Requires="v">
                <p:oleObj spid="_x0000_s926747" name="Equation" r:id="rId4" imgW="1917360" imgH="558720" progId="Equation.3">
                  <p:embed/>
                </p:oleObj>
              </mc:Choice>
              <mc:Fallback>
                <p:oleObj name="Equation" r:id="rId4" imgW="1917360" imgH="558720" progId="Equation.3">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029200"/>
                        <a:ext cx="3276600" cy="954088"/>
                      </a:xfrm>
                      <a:prstGeom prst="rect">
                        <a:avLst/>
                      </a:prstGeom>
                      <a:solidFill>
                        <a:schemeClr val="folHlink"/>
                      </a:solidFill>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6738"/>
                                        </p:tgtEl>
                                        <p:attrNameLst>
                                          <p:attrName>style.visibility</p:attrName>
                                        </p:attrNameLst>
                                      </p:cBhvr>
                                      <p:to>
                                        <p:strVal val="visible"/>
                                      </p:to>
                                    </p:set>
                                    <p:anim calcmode="lin" valueType="num">
                                      <p:cBhvr>
                                        <p:cTn id="7" dur="500" fill="hold"/>
                                        <p:tgtEl>
                                          <p:spTgt spid="926738"/>
                                        </p:tgtEl>
                                        <p:attrNameLst>
                                          <p:attrName>ppt_w</p:attrName>
                                        </p:attrNameLst>
                                      </p:cBhvr>
                                      <p:tavLst>
                                        <p:tav tm="0">
                                          <p:val>
                                            <p:fltVal val="0"/>
                                          </p:val>
                                        </p:tav>
                                        <p:tav tm="100000">
                                          <p:val>
                                            <p:strVal val="#ppt_w"/>
                                          </p:val>
                                        </p:tav>
                                      </p:tavLst>
                                    </p:anim>
                                    <p:anim calcmode="lin" valueType="num">
                                      <p:cBhvr>
                                        <p:cTn id="8" dur="500" fill="hold"/>
                                        <p:tgtEl>
                                          <p:spTgt spid="926738"/>
                                        </p:tgtEl>
                                        <p:attrNameLst>
                                          <p:attrName>ppt_h</p:attrName>
                                        </p:attrNameLst>
                                      </p:cBhvr>
                                      <p:tavLst>
                                        <p:tav tm="0">
                                          <p:val>
                                            <p:fltVal val="0"/>
                                          </p:val>
                                        </p:tav>
                                        <p:tav tm="100000">
                                          <p:val>
                                            <p:strVal val="#ppt_h"/>
                                          </p:val>
                                        </p:tav>
                                      </p:tavLst>
                                    </p:anim>
                                    <p:anim calcmode="lin" valueType="num">
                                      <p:cBhvr>
                                        <p:cTn id="9" dur="500" fill="hold"/>
                                        <p:tgtEl>
                                          <p:spTgt spid="926738"/>
                                        </p:tgtEl>
                                        <p:attrNameLst>
                                          <p:attrName>ppt_x</p:attrName>
                                        </p:attrNameLst>
                                      </p:cBhvr>
                                      <p:tavLst>
                                        <p:tav tm="0">
                                          <p:val>
                                            <p:fltVal val="0.5"/>
                                          </p:val>
                                        </p:tav>
                                        <p:tav tm="100000">
                                          <p:val>
                                            <p:strVal val="#ppt_x"/>
                                          </p:val>
                                        </p:tav>
                                      </p:tavLst>
                                    </p:anim>
                                    <p:anim calcmode="lin" valueType="num">
                                      <p:cBhvr>
                                        <p:cTn id="10" dur="500" fill="hold"/>
                                        <p:tgtEl>
                                          <p:spTgt spid="92673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6730"/>
                                        </p:tgtEl>
                                        <p:attrNameLst>
                                          <p:attrName>style.visibility</p:attrName>
                                        </p:attrNameLst>
                                      </p:cBhvr>
                                      <p:to>
                                        <p:strVal val="visible"/>
                                      </p:to>
                                    </p:set>
                                    <p:anim calcmode="lin" valueType="num">
                                      <p:cBhvr additive="base">
                                        <p:cTn id="15" dur="500" fill="hold"/>
                                        <p:tgtEl>
                                          <p:spTgt spid="926730"/>
                                        </p:tgtEl>
                                        <p:attrNameLst>
                                          <p:attrName>ppt_x</p:attrName>
                                        </p:attrNameLst>
                                      </p:cBhvr>
                                      <p:tavLst>
                                        <p:tav tm="0">
                                          <p:val>
                                            <p:strVal val="1+#ppt_w/2"/>
                                          </p:val>
                                        </p:tav>
                                        <p:tav tm="100000">
                                          <p:val>
                                            <p:strVal val="#ppt_x"/>
                                          </p:val>
                                        </p:tav>
                                      </p:tavLst>
                                    </p:anim>
                                    <p:anim calcmode="lin" valueType="num">
                                      <p:cBhvr additive="base">
                                        <p:cTn id="16" dur="500" fill="hold"/>
                                        <p:tgtEl>
                                          <p:spTgt spid="926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4343400" y="285750"/>
            <a:ext cx="4733925" cy="609600"/>
          </a:xfrm>
        </p:spPr>
        <p:txBody>
          <a:bodyPr/>
          <a:lstStyle/>
          <a:p>
            <a:r>
              <a:rPr lang="en-US" altLang="en-US"/>
              <a:t>Neighborhood Operations</a:t>
            </a:r>
          </a:p>
        </p:txBody>
      </p:sp>
      <p:sp>
        <p:nvSpPr>
          <p:cNvPr id="927747" name="Rectangle 3"/>
          <p:cNvSpPr>
            <a:spLocks noGrp="1" noChangeArrowheads="1"/>
          </p:cNvSpPr>
          <p:nvPr>
            <p:ph type="body" idx="1"/>
          </p:nvPr>
        </p:nvSpPr>
        <p:spPr>
          <a:xfrm>
            <a:off x="152400" y="1447800"/>
            <a:ext cx="3581400" cy="4191000"/>
          </a:xfrm>
        </p:spPr>
        <p:txBody>
          <a:bodyPr/>
          <a:lstStyle/>
          <a:p>
            <a:r>
              <a:rPr lang="en-GB" altLang="en-US" dirty="0"/>
              <a:t>All pixels can be averaged by </a:t>
            </a:r>
            <a:r>
              <a:rPr lang="en-GB" altLang="en-US" dirty="0">
                <a:solidFill>
                  <a:srgbClr val="0066FF"/>
                </a:solidFill>
              </a:rPr>
              <a:t>convolving</a:t>
            </a:r>
            <a:r>
              <a:rPr lang="en-GB" altLang="en-US" dirty="0"/>
              <a:t> 1-d image A with mask B to give enhanced image C.</a:t>
            </a:r>
          </a:p>
          <a:p>
            <a:r>
              <a:rPr lang="en-GB" altLang="en-US" dirty="0"/>
              <a:t>Weights of B must equal one when added together.</a:t>
            </a:r>
          </a:p>
          <a:p>
            <a:pPr lvl="1"/>
            <a:r>
              <a:rPr lang="en-US" altLang="en-US" dirty="0"/>
              <a:t>Why?</a:t>
            </a:r>
          </a:p>
        </p:txBody>
      </p:sp>
      <p:sp>
        <p:nvSpPr>
          <p:cNvPr id="927760" name="Rectangle 16"/>
          <p:cNvSpPr>
            <a:spLocks noChangeArrowheads="1"/>
          </p:cNvSpPr>
          <p:nvPr/>
        </p:nvSpPr>
        <p:spPr bwMode="auto">
          <a:xfrm>
            <a:off x="3886200" y="1524000"/>
            <a:ext cx="4800600" cy="3886200"/>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sp>
        <p:nvSpPr>
          <p:cNvPr id="927750" name="Text Box 6"/>
          <p:cNvSpPr txBox="1">
            <a:spLocks noChangeArrowheads="1"/>
          </p:cNvSpPr>
          <p:nvPr/>
        </p:nvSpPr>
        <p:spPr bwMode="auto">
          <a:xfrm>
            <a:off x="3962400" y="1600200"/>
            <a:ext cx="4787900" cy="3743325"/>
          </a:xfrm>
          <a:prstGeom prst="rect">
            <a:avLst/>
          </a:prstGeom>
          <a:noFill/>
          <a:ln w="12700">
            <a:noFill/>
            <a:miter lim="800000"/>
            <a:headEnd type="none" w="sm" len="sm"/>
            <a:tailEnd type="none" w="sm" len="sm"/>
          </a:ln>
          <a:effectLst/>
        </p:spPr>
        <p:txBody>
          <a:bodyPr wrap="none">
            <a:spAutoFit/>
          </a:bodyPr>
          <a:lstStyle/>
          <a:p>
            <a:r>
              <a:rPr lang="en-US" altLang="en-US" sz="2400" b="1">
                <a:solidFill>
                  <a:srgbClr val="0066FF"/>
                </a:solidFill>
              </a:rPr>
              <a:t>C = A * B</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 B1  B2  B3 ]</a:t>
            </a: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2</a:t>
            </a:r>
            <a:r>
              <a:rPr lang="en-US" altLang="en-US" sz="2400">
                <a:solidFill>
                  <a:schemeClr val="bg2"/>
                </a:solidFill>
              </a:rPr>
              <a:t> + A</a:t>
            </a:r>
            <a:r>
              <a:rPr lang="en-US" altLang="en-US" sz="2400" baseline="-15000">
                <a:solidFill>
                  <a:schemeClr val="bg2"/>
                </a:solidFill>
              </a:rPr>
              <a:t>i+1</a:t>
            </a:r>
            <a:r>
              <a:rPr lang="en-US" altLang="en-US" sz="2400">
                <a:solidFill>
                  <a:schemeClr val="bg2"/>
                </a:solidFill>
                <a:latin typeface="Times" pitchFamily="18" charset="0"/>
              </a:rPr>
              <a:t> </a:t>
            </a:r>
            <a:r>
              <a:rPr lang="en-US" altLang="en-US" sz="2400">
                <a:solidFill>
                  <a:schemeClr val="bg2"/>
                </a:solidFill>
                <a:latin typeface="Symbol" pitchFamily="18" charset="2"/>
              </a:rPr>
              <a:t>´</a:t>
            </a:r>
            <a:r>
              <a:rPr lang="en-US" altLang="en-US" sz="2400">
                <a:solidFill>
                  <a:schemeClr val="bg2"/>
                </a:solidFill>
              </a:rPr>
              <a:t>B</a:t>
            </a:r>
            <a:r>
              <a:rPr lang="en-US" altLang="en-US" sz="2400" baseline="-15000">
                <a:solidFill>
                  <a:schemeClr val="bg2"/>
                </a:solidFill>
              </a:rPr>
              <a:t>3</a:t>
            </a:r>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B =      [1  1  1]</a:t>
            </a:r>
          </a:p>
          <a:p>
            <a:endParaRPr lang="en-US" altLang="en-US" sz="2400">
              <a:solidFill>
                <a:schemeClr val="bg2"/>
              </a:solidFill>
            </a:endParaRPr>
          </a:p>
          <a:p>
            <a:endParaRPr lang="en-US" altLang="en-US" sz="2400">
              <a:solidFill>
                <a:schemeClr val="bg2"/>
              </a:solidFill>
            </a:endParaRPr>
          </a:p>
          <a:p>
            <a:r>
              <a:rPr lang="en-US" altLang="en-US" sz="2400">
                <a:solidFill>
                  <a:schemeClr val="bg2"/>
                </a:solidFill>
              </a:rPr>
              <a:t>C</a:t>
            </a:r>
            <a:r>
              <a:rPr lang="en-US" altLang="en-US" sz="2400" baseline="-15000">
                <a:solidFill>
                  <a:schemeClr val="bg2"/>
                </a:solidFill>
              </a:rPr>
              <a:t>i</a:t>
            </a:r>
            <a:r>
              <a:rPr lang="en-US" altLang="en-US" sz="2400">
                <a:solidFill>
                  <a:schemeClr val="bg2"/>
                </a:solidFill>
              </a:rPr>
              <a:t> = </a:t>
            </a:r>
          </a:p>
        </p:txBody>
      </p:sp>
      <p:sp>
        <p:nvSpPr>
          <p:cNvPr id="927751" name="Text Box 7"/>
          <p:cNvSpPr txBox="1">
            <a:spLocks noChangeArrowheads="1"/>
          </p:cNvSpPr>
          <p:nvPr/>
        </p:nvSpPr>
        <p:spPr bwMode="auto">
          <a:xfrm>
            <a:off x="4640263" y="3762375"/>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1</a:t>
            </a:r>
          </a:p>
        </p:txBody>
      </p:sp>
      <p:sp>
        <p:nvSpPr>
          <p:cNvPr id="927752" name="Text Box 8"/>
          <p:cNvSpPr txBox="1">
            <a:spLocks noChangeArrowheads="1"/>
          </p:cNvSpPr>
          <p:nvPr/>
        </p:nvSpPr>
        <p:spPr bwMode="auto">
          <a:xfrm>
            <a:off x="4656138" y="4006850"/>
            <a:ext cx="296862" cy="336550"/>
          </a:xfrm>
          <a:prstGeom prst="rect">
            <a:avLst/>
          </a:prstGeom>
          <a:noFill/>
          <a:ln w="12700">
            <a:noFill/>
            <a:miter lim="800000"/>
            <a:headEnd type="none" w="sm" len="sm"/>
            <a:tailEnd type="none" w="sm" len="sm"/>
          </a:ln>
          <a:effectLst/>
        </p:spPr>
        <p:txBody>
          <a:bodyPr wrap="none">
            <a:spAutoFit/>
          </a:bodyPr>
          <a:lstStyle/>
          <a:p>
            <a:r>
              <a:rPr lang="en-US" altLang="en-US" sz="1600">
                <a:solidFill>
                  <a:schemeClr val="bg2"/>
                </a:solidFill>
              </a:rPr>
              <a:t>3</a:t>
            </a:r>
          </a:p>
        </p:txBody>
      </p:sp>
      <p:sp>
        <p:nvSpPr>
          <p:cNvPr id="927753" name="Line 9"/>
          <p:cNvSpPr>
            <a:spLocks noChangeShapeType="1"/>
          </p:cNvSpPr>
          <p:nvPr/>
        </p:nvSpPr>
        <p:spPr bwMode="auto">
          <a:xfrm>
            <a:off x="4722813" y="4054475"/>
            <a:ext cx="152400" cy="0"/>
          </a:xfrm>
          <a:prstGeom prst="line">
            <a:avLst/>
          </a:prstGeom>
          <a:noFill/>
          <a:ln w="12700">
            <a:solidFill>
              <a:schemeClr val="bg2"/>
            </a:solidFill>
            <a:round/>
            <a:headEnd type="none" w="sm" len="sm"/>
            <a:tailEnd type="none" w="sm" len="sm"/>
          </a:ln>
          <a:effectLst/>
        </p:spPr>
        <p:txBody>
          <a:bodyPr wrap="none" anchor="ctr"/>
          <a:lstStyle/>
          <a:p>
            <a:endParaRPr lang="en-US"/>
          </a:p>
        </p:txBody>
      </p:sp>
      <p:grpSp>
        <p:nvGrpSpPr>
          <p:cNvPr id="927761" name="Group 17"/>
          <p:cNvGrpSpPr>
            <a:grpSpLocks/>
          </p:cNvGrpSpPr>
          <p:nvPr/>
        </p:nvGrpSpPr>
        <p:grpSpPr bwMode="auto">
          <a:xfrm>
            <a:off x="4597400" y="4679950"/>
            <a:ext cx="2032000" cy="806450"/>
            <a:chOff x="2952" y="3126"/>
            <a:chExt cx="1280" cy="508"/>
          </a:xfrm>
        </p:grpSpPr>
        <p:sp>
          <p:nvSpPr>
            <p:cNvPr id="927755" name="Rectangle 11"/>
            <p:cNvSpPr>
              <a:spLocks noChangeArrowheads="1"/>
            </p:cNvSpPr>
            <p:nvPr/>
          </p:nvSpPr>
          <p:spPr bwMode="auto">
            <a:xfrm>
              <a:off x="2952" y="3126"/>
              <a:ext cx="1280"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rPr>
                <a:t>A</a:t>
              </a:r>
              <a:r>
                <a:rPr lang="en-US" altLang="en-US" sz="2400" baseline="-15000">
                  <a:solidFill>
                    <a:schemeClr val="bg2"/>
                  </a:solidFill>
                </a:rPr>
                <a:t>i-1</a:t>
              </a:r>
              <a:r>
                <a:rPr lang="en-US" altLang="en-US" sz="2400">
                  <a:solidFill>
                    <a:schemeClr val="bg2"/>
                  </a:solidFill>
                </a:rPr>
                <a:t> + A</a:t>
              </a:r>
              <a:r>
                <a:rPr lang="en-US" altLang="en-US" sz="2400" baseline="-15000">
                  <a:solidFill>
                    <a:schemeClr val="bg2"/>
                  </a:solidFill>
                </a:rPr>
                <a:t>i</a:t>
              </a:r>
              <a:r>
                <a:rPr lang="en-US" altLang="en-US" sz="2400">
                  <a:solidFill>
                    <a:schemeClr val="bg2"/>
                  </a:solidFill>
                </a:rPr>
                <a:t> + A</a:t>
              </a:r>
              <a:r>
                <a:rPr lang="en-US" altLang="en-US" sz="2400" baseline="-15000">
                  <a:solidFill>
                    <a:schemeClr val="bg2"/>
                  </a:solidFill>
                </a:rPr>
                <a:t>i+1</a:t>
              </a:r>
            </a:p>
          </p:txBody>
        </p:sp>
        <p:sp>
          <p:nvSpPr>
            <p:cNvPr id="927757" name="Line 13"/>
            <p:cNvSpPr>
              <a:spLocks noChangeShapeType="1"/>
            </p:cNvSpPr>
            <p:nvPr/>
          </p:nvSpPr>
          <p:spPr bwMode="auto">
            <a:xfrm>
              <a:off x="2976" y="3408"/>
              <a:ext cx="1248" cy="0"/>
            </a:xfrm>
            <a:prstGeom prst="line">
              <a:avLst/>
            </a:prstGeom>
            <a:noFill/>
            <a:ln w="12700">
              <a:solidFill>
                <a:schemeClr val="bg2"/>
              </a:solidFill>
              <a:round/>
              <a:headEnd type="none" w="sm" len="sm"/>
              <a:tailEnd type="none" w="sm" len="sm"/>
            </a:ln>
            <a:effectLst/>
          </p:spPr>
          <p:txBody>
            <a:bodyPr wrap="none" anchor="ctr"/>
            <a:lstStyle/>
            <a:p>
              <a:endParaRPr lang="en-US"/>
            </a:p>
          </p:txBody>
        </p:sp>
        <p:sp>
          <p:nvSpPr>
            <p:cNvPr id="927758" name="Text Box 14"/>
            <p:cNvSpPr txBox="1">
              <a:spLocks noChangeArrowheads="1"/>
            </p:cNvSpPr>
            <p:nvPr/>
          </p:nvSpPr>
          <p:spPr bwMode="auto">
            <a:xfrm>
              <a:off x="3444" y="3384"/>
              <a:ext cx="205" cy="250"/>
            </a:xfrm>
            <a:prstGeom prst="rect">
              <a:avLst/>
            </a:prstGeom>
            <a:noFill/>
            <a:ln w="12700">
              <a:noFill/>
              <a:miter lim="800000"/>
              <a:headEnd type="none" w="sm" len="sm"/>
              <a:tailEnd type="none" w="sm" len="sm"/>
            </a:ln>
            <a:effectLst/>
          </p:spPr>
          <p:txBody>
            <a:bodyPr wrap="none">
              <a:spAutoFit/>
            </a:bodyPr>
            <a:lstStyle/>
            <a:p>
              <a:r>
                <a:rPr lang="en-US" altLang="en-US" sz="2000">
                  <a:solidFill>
                    <a:schemeClr val="bg2"/>
                  </a:solidFill>
                </a:rPr>
                <a:t>3</a:t>
              </a:r>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a:xfrm>
            <a:off x="5334000" y="285750"/>
            <a:ext cx="3667125" cy="609600"/>
          </a:xfrm>
        </p:spPr>
        <p:txBody>
          <a:bodyPr/>
          <a:lstStyle/>
          <a:p>
            <a:r>
              <a:rPr lang="en-US" altLang="en-US"/>
              <a:t>Image Enhancement</a:t>
            </a:r>
          </a:p>
        </p:txBody>
      </p:sp>
      <p:sp>
        <p:nvSpPr>
          <p:cNvPr id="886787" name="Rectangle 3"/>
          <p:cNvSpPr>
            <a:spLocks noGrp="1" noChangeArrowheads="1"/>
          </p:cNvSpPr>
          <p:nvPr>
            <p:ph type="body" idx="1"/>
          </p:nvPr>
        </p:nvSpPr>
        <p:spPr>
          <a:xfrm>
            <a:off x="609600" y="1524000"/>
            <a:ext cx="7848600" cy="2362200"/>
          </a:xfrm>
        </p:spPr>
        <p:txBody>
          <a:bodyPr/>
          <a:lstStyle/>
          <a:p>
            <a:r>
              <a:rPr lang="en-US" altLang="en-US" dirty="0"/>
              <a:t>Goal: improve the ‘visual quality’ of the image</a:t>
            </a:r>
          </a:p>
          <a:p>
            <a:pPr lvl="1"/>
            <a:r>
              <a:rPr lang="en-US" altLang="en-US" dirty="0"/>
              <a:t>for human viewing</a:t>
            </a:r>
          </a:p>
          <a:p>
            <a:pPr lvl="1"/>
            <a:r>
              <a:rPr lang="en-US" altLang="en-US" dirty="0"/>
              <a:t>for subsequent processing</a:t>
            </a:r>
          </a:p>
          <a:p>
            <a:r>
              <a:rPr lang="en-US" altLang="en-US" dirty="0"/>
              <a:t>Two typical methods</a:t>
            </a:r>
          </a:p>
          <a:p>
            <a:pPr lvl="1"/>
            <a:r>
              <a:rPr lang="en-US" altLang="en-US" dirty="0"/>
              <a:t>spatial domain techniques....</a:t>
            </a:r>
          </a:p>
          <a:p>
            <a:pPr lvl="2"/>
            <a:r>
              <a:rPr lang="en-US" altLang="en-US" dirty="0"/>
              <a:t>operate directly on image pixels</a:t>
            </a:r>
          </a:p>
          <a:p>
            <a:pPr lvl="1"/>
            <a:r>
              <a:rPr lang="en-US" altLang="en-US" dirty="0"/>
              <a:t>frequency domain techniques....</a:t>
            </a:r>
          </a:p>
          <a:p>
            <a:pPr lvl="2"/>
            <a:r>
              <a:rPr lang="en-US" altLang="en-US" dirty="0"/>
              <a:t>operate on the Fourier transform of the image</a:t>
            </a:r>
          </a:p>
          <a:p>
            <a:r>
              <a:rPr lang="en-US" altLang="en-US" dirty="0"/>
              <a:t>No general theory of ‘visual quality’</a:t>
            </a:r>
          </a:p>
          <a:p>
            <a:pPr lvl="1"/>
            <a:r>
              <a:rPr lang="en-US" altLang="en-US" dirty="0"/>
              <a:t>General assumption: if it looks better, it is better</a:t>
            </a:r>
          </a:p>
          <a:p>
            <a:pPr lvl="1"/>
            <a:r>
              <a:rPr lang="en-US" altLang="en-US" dirty="0"/>
              <a:t>Often not a good assumption</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3962400" y="285750"/>
            <a:ext cx="5105400" cy="609600"/>
          </a:xfrm>
        </p:spPr>
        <p:txBody>
          <a:bodyPr/>
          <a:lstStyle/>
          <a:p>
            <a:r>
              <a:rPr lang="en-US" altLang="en-US"/>
              <a:t>2D Analog of 1D Convolution</a:t>
            </a:r>
          </a:p>
        </p:txBody>
      </p:sp>
      <p:sp>
        <p:nvSpPr>
          <p:cNvPr id="884739" name="Rectangle 3"/>
          <p:cNvSpPr>
            <a:spLocks noGrp="1" noChangeArrowheads="1"/>
          </p:cNvSpPr>
          <p:nvPr>
            <p:ph type="body" idx="1"/>
          </p:nvPr>
        </p:nvSpPr>
        <p:spPr>
          <a:xfrm>
            <a:off x="609600" y="1371600"/>
            <a:ext cx="7848600" cy="1447800"/>
          </a:xfrm>
        </p:spPr>
        <p:txBody>
          <a:bodyPr/>
          <a:lstStyle/>
          <a:p>
            <a:r>
              <a:rPr lang="en-US" altLang="en-US"/>
              <a:t>Consider the problem of blurring a 2D image</a:t>
            </a:r>
          </a:p>
          <a:p>
            <a:r>
              <a:rPr lang="en-US" altLang="en-US"/>
              <a:t>Here’s the image and a blurred version: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How would we do this?</a:t>
            </a:r>
          </a:p>
          <a:p>
            <a:pPr lvl="1"/>
            <a:r>
              <a:rPr lang="en-US" altLang="en-US"/>
              <a:t>What’s the 2D analog of 1D convolution?</a:t>
            </a:r>
          </a:p>
        </p:txBody>
      </p:sp>
      <p:pic>
        <p:nvPicPr>
          <p:cNvPr id="884744" name="Picture 8"/>
          <p:cNvPicPr>
            <a:picLocks noChangeAspect="1" noChangeArrowheads="1"/>
          </p:cNvPicPr>
          <p:nvPr/>
        </p:nvPicPr>
        <p:blipFill>
          <a:blip r:embed="rId2" cstate="print"/>
          <a:srcRect/>
          <a:stretch>
            <a:fillRect/>
          </a:stretch>
        </p:blipFill>
        <p:spPr bwMode="auto">
          <a:xfrm>
            <a:off x="914400" y="2514600"/>
            <a:ext cx="3581400" cy="2451100"/>
          </a:xfrm>
          <a:prstGeom prst="rect">
            <a:avLst/>
          </a:prstGeom>
          <a:noFill/>
          <a:ln w="9525">
            <a:solidFill>
              <a:srgbClr val="FFFFFF"/>
            </a:solidFill>
            <a:miter lim="800000"/>
            <a:headEnd/>
            <a:tailEnd/>
          </a:ln>
        </p:spPr>
      </p:pic>
      <p:pic>
        <p:nvPicPr>
          <p:cNvPr id="884746" name="Picture 10"/>
          <p:cNvPicPr>
            <a:picLocks noChangeAspect="1" noChangeArrowheads="1"/>
          </p:cNvPicPr>
          <p:nvPr/>
        </p:nvPicPr>
        <p:blipFill>
          <a:blip r:embed="rId3" cstate="print"/>
          <a:srcRect/>
          <a:stretch>
            <a:fillRect/>
          </a:stretch>
        </p:blipFill>
        <p:spPr bwMode="auto">
          <a:xfrm>
            <a:off x="5029200" y="2514600"/>
            <a:ext cx="3581400" cy="2451100"/>
          </a:xfrm>
          <a:prstGeom prst="rect">
            <a:avLst/>
          </a:prstGeom>
          <a:noFill/>
          <a:ln w="9525">
            <a:solidFill>
              <a:srgbClr val="FFFFFF"/>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ltLang="en-US"/>
              <a:t>2D Blurring Kernel</a:t>
            </a:r>
          </a:p>
        </p:txBody>
      </p:sp>
      <p:sp>
        <p:nvSpPr>
          <p:cNvPr id="928771" name="Rectangle 3"/>
          <p:cNvSpPr>
            <a:spLocks noGrp="1" noChangeArrowheads="1"/>
          </p:cNvSpPr>
          <p:nvPr>
            <p:ph type="body" idx="1"/>
          </p:nvPr>
        </p:nvSpPr>
        <p:spPr>
          <a:xfrm>
            <a:off x="609600" y="1524000"/>
            <a:ext cx="7848600" cy="990600"/>
          </a:xfrm>
        </p:spPr>
        <p:txBody>
          <a:bodyPr/>
          <a:lstStyle/>
          <a:p>
            <a:r>
              <a:rPr lang="en-US" altLang="en-US"/>
              <a:t>C = A * B</a:t>
            </a:r>
          </a:p>
          <a:p>
            <a:r>
              <a:rPr lang="en-US" altLang="en-US"/>
              <a:t>B becomes</a:t>
            </a:r>
          </a:p>
        </p:txBody>
      </p:sp>
      <p:grpSp>
        <p:nvGrpSpPr>
          <p:cNvPr id="928787" name="Group 19"/>
          <p:cNvGrpSpPr>
            <a:grpSpLocks/>
          </p:cNvGrpSpPr>
          <p:nvPr/>
        </p:nvGrpSpPr>
        <p:grpSpPr bwMode="auto">
          <a:xfrm>
            <a:off x="3276600" y="2286000"/>
            <a:ext cx="2125663" cy="1187450"/>
            <a:chOff x="1968" y="1440"/>
            <a:chExt cx="1339" cy="748"/>
          </a:xfrm>
        </p:grpSpPr>
        <p:sp>
          <p:nvSpPr>
            <p:cNvPr id="928772" name="Text Box 4"/>
            <p:cNvSpPr txBox="1">
              <a:spLocks noChangeArrowheads="1"/>
            </p:cNvSpPr>
            <p:nvPr/>
          </p:nvSpPr>
          <p:spPr bwMode="auto">
            <a:xfrm>
              <a:off x="2586" y="1440"/>
              <a:ext cx="649" cy="748"/>
            </a:xfrm>
            <a:prstGeom prst="rect">
              <a:avLst/>
            </a:prstGeom>
            <a:noFill/>
            <a:ln w="12700">
              <a:noFill/>
              <a:miter lim="800000"/>
              <a:headEnd type="none" w="sm" len="sm"/>
              <a:tailEnd type="none" w="sm" len="sm"/>
            </a:ln>
            <a:effectLst/>
          </p:spPr>
          <p:txBody>
            <a:bodyPr wrap="none">
              <a:spAutoFit/>
            </a:bodyPr>
            <a:lstStyle/>
            <a:p>
              <a:r>
                <a:rPr lang="en-US" altLang="en-US" sz="2400" dirty="0"/>
                <a:t>1  1  1</a:t>
              </a:r>
            </a:p>
            <a:p>
              <a:r>
                <a:rPr lang="en-US" altLang="en-US" sz="2400" dirty="0"/>
                <a:t>1  1  1</a:t>
              </a:r>
            </a:p>
            <a:p>
              <a:r>
                <a:rPr lang="en-US" altLang="en-US" sz="2400" dirty="0"/>
                <a:t>1  1  1</a:t>
              </a:r>
            </a:p>
          </p:txBody>
        </p:sp>
        <p:sp>
          <p:nvSpPr>
            <p:cNvPr id="928773" name="Line 5"/>
            <p:cNvSpPr>
              <a:spLocks noChangeShapeType="1"/>
            </p:cNvSpPr>
            <p:nvPr/>
          </p:nvSpPr>
          <p:spPr bwMode="auto">
            <a:xfrm>
              <a:off x="253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4" name="Line 6"/>
            <p:cNvSpPr>
              <a:spLocks noChangeShapeType="1"/>
            </p:cNvSpPr>
            <p:nvPr/>
          </p:nvSpPr>
          <p:spPr bwMode="auto">
            <a:xfrm>
              <a:off x="253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5" name="Line 7"/>
            <p:cNvSpPr>
              <a:spLocks noChangeShapeType="1"/>
            </p:cNvSpPr>
            <p:nvPr/>
          </p:nvSpPr>
          <p:spPr bwMode="auto">
            <a:xfrm>
              <a:off x="253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8" name="Line 10"/>
            <p:cNvSpPr>
              <a:spLocks noChangeShapeType="1"/>
            </p:cNvSpPr>
            <p:nvPr/>
          </p:nvSpPr>
          <p:spPr bwMode="auto">
            <a:xfrm flipH="1">
              <a:off x="3307" y="1488"/>
              <a:ext cx="0" cy="672"/>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79" name="Line 11"/>
            <p:cNvSpPr>
              <a:spLocks noChangeShapeType="1"/>
            </p:cNvSpPr>
            <p:nvPr/>
          </p:nvSpPr>
          <p:spPr bwMode="auto">
            <a:xfrm flipH="1">
              <a:off x="3258" y="148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0" name="Line 12"/>
            <p:cNvSpPr>
              <a:spLocks noChangeShapeType="1"/>
            </p:cNvSpPr>
            <p:nvPr/>
          </p:nvSpPr>
          <p:spPr bwMode="auto">
            <a:xfrm flipH="1">
              <a:off x="3258" y="2164"/>
              <a:ext cx="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28781" name="Text Box 13"/>
            <p:cNvSpPr txBox="1">
              <a:spLocks noChangeArrowheads="1"/>
            </p:cNvSpPr>
            <p:nvPr/>
          </p:nvSpPr>
          <p:spPr bwMode="auto">
            <a:xfrm>
              <a:off x="1968" y="1688"/>
              <a:ext cx="462" cy="288"/>
            </a:xfrm>
            <a:prstGeom prst="rect">
              <a:avLst/>
            </a:prstGeom>
            <a:noFill/>
            <a:ln w="12700">
              <a:noFill/>
              <a:miter lim="800000"/>
              <a:headEnd type="none" w="sm" len="sm"/>
              <a:tailEnd type="none" w="sm" len="sm"/>
            </a:ln>
            <a:effectLst/>
          </p:spPr>
          <p:txBody>
            <a:bodyPr wrap="none">
              <a:spAutoFit/>
            </a:bodyPr>
            <a:lstStyle/>
            <a:p>
              <a:r>
                <a:rPr lang="en-US" altLang="en-US" sz="2400"/>
                <a:t>B = </a:t>
              </a:r>
            </a:p>
          </p:txBody>
        </p:sp>
        <p:grpSp>
          <p:nvGrpSpPr>
            <p:cNvPr id="928785" name="Group 17"/>
            <p:cNvGrpSpPr>
              <a:grpSpLocks/>
            </p:cNvGrpSpPr>
            <p:nvPr/>
          </p:nvGrpSpPr>
          <p:grpSpPr bwMode="auto">
            <a:xfrm>
              <a:off x="2310" y="1588"/>
              <a:ext cx="229" cy="493"/>
              <a:chOff x="1674" y="2038"/>
              <a:chExt cx="229" cy="493"/>
            </a:xfrm>
          </p:grpSpPr>
          <p:sp>
            <p:nvSpPr>
              <p:cNvPr id="928782" name="Text Box 14"/>
              <p:cNvSpPr txBox="1">
                <a:spLocks noChangeArrowheads="1"/>
              </p:cNvSpPr>
              <p:nvPr/>
            </p:nvSpPr>
            <p:spPr bwMode="auto">
              <a:xfrm>
                <a:off x="1674" y="2038"/>
                <a:ext cx="223" cy="288"/>
              </a:xfrm>
              <a:prstGeom prst="rect">
                <a:avLst/>
              </a:prstGeom>
              <a:noFill/>
              <a:ln w="12700">
                <a:noFill/>
                <a:miter lim="800000"/>
                <a:headEnd type="none" w="sm" len="sm"/>
                <a:tailEnd type="none" w="sm" len="sm"/>
              </a:ln>
              <a:effectLst/>
            </p:spPr>
            <p:txBody>
              <a:bodyPr wrap="none">
                <a:spAutoFit/>
              </a:bodyPr>
              <a:lstStyle/>
              <a:p>
                <a:r>
                  <a:rPr lang="en-US" altLang="en-US" sz="2400"/>
                  <a:t>1</a:t>
                </a:r>
              </a:p>
            </p:txBody>
          </p:sp>
          <p:sp>
            <p:nvSpPr>
              <p:cNvPr id="928783" name="Text Box 15"/>
              <p:cNvSpPr txBox="1">
                <a:spLocks noChangeArrowheads="1"/>
              </p:cNvSpPr>
              <p:nvPr/>
            </p:nvSpPr>
            <p:spPr bwMode="auto">
              <a:xfrm>
                <a:off x="1680" y="2243"/>
                <a:ext cx="223" cy="288"/>
              </a:xfrm>
              <a:prstGeom prst="rect">
                <a:avLst/>
              </a:prstGeom>
              <a:noFill/>
              <a:ln w="12700">
                <a:noFill/>
                <a:miter lim="800000"/>
                <a:headEnd type="none" w="sm" len="sm"/>
                <a:tailEnd type="none" w="sm" len="sm"/>
              </a:ln>
              <a:effectLst/>
            </p:spPr>
            <p:txBody>
              <a:bodyPr wrap="none">
                <a:spAutoFit/>
              </a:bodyPr>
              <a:lstStyle/>
              <a:p>
                <a:r>
                  <a:rPr lang="en-US" altLang="en-US" sz="2400"/>
                  <a:t>9</a:t>
                </a:r>
              </a:p>
            </p:txBody>
          </p:sp>
          <p:sp>
            <p:nvSpPr>
              <p:cNvPr id="928784" name="Line 16"/>
              <p:cNvSpPr>
                <a:spLocks noChangeShapeType="1"/>
              </p:cNvSpPr>
              <p:nvPr/>
            </p:nvSpPr>
            <p:spPr bwMode="auto">
              <a:xfrm>
                <a:off x="1716" y="228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pic>
        <p:nvPicPr>
          <p:cNvPr id="928788" name="Picture 20"/>
          <p:cNvPicPr>
            <a:picLocks noChangeAspect="1" noChangeArrowheads="1"/>
          </p:cNvPicPr>
          <p:nvPr/>
        </p:nvPicPr>
        <p:blipFill>
          <a:blip r:embed="rId2" cstate="print"/>
          <a:srcRect/>
          <a:stretch>
            <a:fillRect/>
          </a:stretch>
        </p:blipFill>
        <p:spPr bwMode="auto">
          <a:xfrm>
            <a:off x="609600" y="3883025"/>
            <a:ext cx="3733800" cy="2517775"/>
          </a:xfrm>
          <a:prstGeom prst="rect">
            <a:avLst/>
          </a:prstGeom>
          <a:noFill/>
          <a:ln w="19050">
            <a:solidFill>
              <a:schemeClr val="folHlink"/>
            </a:solidFill>
            <a:miter lim="800000"/>
            <a:headEnd/>
            <a:tailEnd/>
          </a:ln>
        </p:spPr>
      </p:pic>
      <p:pic>
        <p:nvPicPr>
          <p:cNvPr id="928789" name="Picture 21"/>
          <p:cNvPicPr>
            <a:picLocks noChangeAspect="1" noChangeArrowheads="1"/>
          </p:cNvPicPr>
          <p:nvPr/>
        </p:nvPicPr>
        <p:blipFill>
          <a:blip r:embed="rId3" cstate="print"/>
          <a:srcRect/>
          <a:stretch>
            <a:fillRect/>
          </a:stretch>
        </p:blipFill>
        <p:spPr bwMode="auto">
          <a:xfrm>
            <a:off x="4953000" y="3883025"/>
            <a:ext cx="3717925" cy="2506663"/>
          </a:xfrm>
          <a:prstGeom prst="rect">
            <a:avLst/>
          </a:prstGeom>
          <a:noFill/>
          <a:ln w="19050">
            <a:solidFill>
              <a:schemeClr val="folHlink"/>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6772275" y="285750"/>
            <a:ext cx="2295525" cy="609600"/>
          </a:xfrm>
        </p:spPr>
        <p:txBody>
          <a:bodyPr/>
          <a:lstStyle/>
          <a:p>
            <a:r>
              <a:rPr lang="en-US" altLang="en-US"/>
              <a:t>Convolution</a:t>
            </a:r>
          </a:p>
        </p:txBody>
      </p:sp>
      <p:sp>
        <p:nvSpPr>
          <p:cNvPr id="929795" name="Rectangle 3"/>
          <p:cNvSpPr>
            <a:spLocks noGrp="1" noChangeArrowheads="1"/>
          </p:cNvSpPr>
          <p:nvPr>
            <p:ph type="body" idx="1"/>
          </p:nvPr>
        </p:nvSpPr>
        <p:spPr>
          <a:xfrm>
            <a:off x="381000" y="1295400"/>
            <a:ext cx="8915400" cy="5257800"/>
          </a:xfrm>
        </p:spPr>
        <p:txBody>
          <a:bodyPr/>
          <a:lstStyle/>
          <a:p>
            <a:pPr>
              <a:lnSpc>
                <a:spcPct val="90000"/>
              </a:lnSpc>
            </a:pPr>
            <a:r>
              <a:rPr lang="en-US" altLang="en-US" dirty="0"/>
              <a:t>Extremely important concept in computer vision, image processing, signal processing, etc.</a:t>
            </a:r>
          </a:p>
          <a:p>
            <a:pPr>
              <a:lnSpc>
                <a:spcPct val="90000"/>
              </a:lnSpc>
            </a:pPr>
            <a:r>
              <a:rPr lang="en-US" altLang="en-US" dirty="0"/>
              <a:t>Lots of related mathematics </a:t>
            </a:r>
            <a:r>
              <a:rPr lang="en-US" altLang="en-US" dirty="0">
                <a:solidFill>
                  <a:srgbClr val="D82204"/>
                </a:solidFill>
              </a:rPr>
              <a:t>(we won’t do)</a:t>
            </a:r>
          </a:p>
          <a:p>
            <a:pPr>
              <a:lnSpc>
                <a:spcPct val="90000"/>
              </a:lnSpc>
            </a:pPr>
            <a:r>
              <a:rPr lang="en-US" altLang="en-US" dirty="0"/>
              <a:t>General idea: reduce a filtering operation to the repeated application of a mask (or filter kernel) to the image</a:t>
            </a:r>
          </a:p>
          <a:p>
            <a:pPr lvl="1">
              <a:lnSpc>
                <a:spcPct val="90000"/>
              </a:lnSpc>
            </a:pPr>
            <a:r>
              <a:rPr lang="en-US" altLang="en-US" dirty="0"/>
              <a:t>Kernel can be thought of as an </a:t>
            </a:r>
            <a:r>
              <a:rPr lang="en-US" altLang="en-US" dirty="0" err="1"/>
              <a:t>NxN</a:t>
            </a:r>
            <a:r>
              <a:rPr lang="en-US" altLang="en-US" dirty="0"/>
              <a:t> image</a:t>
            </a:r>
          </a:p>
          <a:p>
            <a:pPr lvl="1">
              <a:lnSpc>
                <a:spcPct val="90000"/>
              </a:lnSpc>
            </a:pPr>
            <a:r>
              <a:rPr lang="en-US" altLang="en-US" dirty="0"/>
              <a:t>N is usually odd so kernel has a central pixel</a:t>
            </a:r>
          </a:p>
          <a:p>
            <a:pPr>
              <a:lnSpc>
                <a:spcPct val="90000"/>
              </a:lnSpc>
            </a:pPr>
            <a:r>
              <a:rPr lang="en-US" altLang="en-US" dirty="0"/>
              <a:t>In practice</a:t>
            </a:r>
          </a:p>
          <a:p>
            <a:pPr lvl="1">
              <a:lnSpc>
                <a:spcPct val="90000"/>
              </a:lnSpc>
            </a:pPr>
            <a:r>
              <a:rPr lang="en-US" altLang="en-US" dirty="0"/>
              <a:t>(flip kernel)</a:t>
            </a:r>
          </a:p>
          <a:p>
            <a:pPr lvl="1">
              <a:lnSpc>
                <a:spcPct val="90000"/>
              </a:lnSpc>
            </a:pPr>
            <a:r>
              <a:rPr lang="en-US" altLang="en-US" dirty="0"/>
              <a:t>Align kernel center pixel with an image pixel</a:t>
            </a:r>
          </a:p>
          <a:p>
            <a:pPr lvl="1">
              <a:lnSpc>
                <a:spcPct val="90000"/>
              </a:lnSpc>
            </a:pPr>
            <a:r>
              <a:rPr lang="en-US" altLang="en-US" dirty="0" err="1"/>
              <a:t>Pointwise</a:t>
            </a:r>
            <a:r>
              <a:rPr lang="en-US" altLang="en-US" dirty="0"/>
              <a:t> multiply each kernel pixel value with corresponding image pixel value and add results</a:t>
            </a:r>
          </a:p>
          <a:p>
            <a:pPr lvl="1">
              <a:lnSpc>
                <a:spcPct val="90000"/>
              </a:lnSpc>
            </a:pPr>
            <a:r>
              <a:rPr lang="en-US" altLang="en-US" dirty="0"/>
              <a:t>Resulting sum is normalized by kernel weight</a:t>
            </a:r>
          </a:p>
          <a:p>
            <a:pPr lvl="1">
              <a:lnSpc>
                <a:spcPct val="90000"/>
              </a:lnSpc>
            </a:pPr>
            <a:r>
              <a:rPr lang="en-US" altLang="en-US" dirty="0"/>
              <a:t>Result is the value of the pixel centered on the kernel</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20" name="Picture 4"/>
          <p:cNvPicPr>
            <a:picLocks noChangeAspect="1" noChangeArrowheads="1"/>
          </p:cNvPicPr>
          <p:nvPr/>
        </p:nvPicPr>
        <p:blipFill>
          <a:blip r:embed="rId2" cstate="print"/>
          <a:srcRect/>
          <a:stretch>
            <a:fillRect/>
          </a:stretch>
        </p:blipFill>
        <p:spPr bwMode="auto">
          <a:xfrm>
            <a:off x="533400" y="1371600"/>
            <a:ext cx="3100388" cy="5245100"/>
          </a:xfrm>
          <a:prstGeom prst="rect">
            <a:avLst/>
          </a:prstGeom>
          <a:solidFill>
            <a:schemeClr val="folHlink"/>
          </a:solidFill>
          <a:ln w="28575">
            <a:solidFill>
              <a:schemeClr val="folHlink"/>
            </a:solidFill>
            <a:miter lim="800000"/>
            <a:headEnd type="none" w="sm" len="sm"/>
            <a:tailEnd type="none" w="sm" len="sm"/>
          </a:ln>
          <a:effectLst/>
        </p:spPr>
      </p:pic>
      <p:sp>
        <p:nvSpPr>
          <p:cNvPr id="930821" name="Text Box 5"/>
          <p:cNvSpPr txBox="1">
            <a:spLocks noChangeArrowheads="1"/>
          </p:cNvSpPr>
          <p:nvPr/>
        </p:nvSpPr>
        <p:spPr bwMode="auto">
          <a:xfrm>
            <a:off x="457200" y="49530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Image</a:t>
            </a:r>
          </a:p>
        </p:txBody>
      </p:sp>
      <p:sp>
        <p:nvSpPr>
          <p:cNvPr id="930822" name="Text Box 6"/>
          <p:cNvSpPr txBox="1">
            <a:spLocks noChangeArrowheads="1"/>
          </p:cNvSpPr>
          <p:nvPr/>
        </p:nvSpPr>
        <p:spPr bwMode="auto">
          <a:xfrm>
            <a:off x="533400" y="3886200"/>
            <a:ext cx="769938" cy="336550"/>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Kernel</a:t>
            </a:r>
          </a:p>
        </p:txBody>
      </p:sp>
      <p:sp>
        <p:nvSpPr>
          <p:cNvPr id="930823" name="Text Box 7"/>
          <p:cNvSpPr txBox="1">
            <a:spLocks noChangeArrowheads="1"/>
          </p:cNvSpPr>
          <p:nvPr/>
        </p:nvSpPr>
        <p:spPr bwMode="auto">
          <a:xfrm>
            <a:off x="533400" y="1447800"/>
            <a:ext cx="758825" cy="581025"/>
          </a:xfrm>
          <a:prstGeom prst="rect">
            <a:avLst/>
          </a:prstGeom>
          <a:noFill/>
          <a:ln w="12700">
            <a:noFill/>
            <a:miter lim="800000"/>
            <a:headEnd type="none" w="sm" len="sm"/>
            <a:tailEnd type="none" w="sm" len="sm"/>
          </a:ln>
          <a:effectLst/>
        </p:spPr>
        <p:txBody>
          <a:bodyPr wrap="none">
            <a:spAutoFit/>
          </a:bodyPr>
          <a:lstStyle/>
          <a:p>
            <a:r>
              <a:rPr lang="en-US" altLang="en-US" sz="1600">
                <a:solidFill>
                  <a:srgbClr val="0066FF"/>
                </a:solidFill>
              </a:rPr>
              <a:t>Result</a:t>
            </a:r>
          </a:p>
          <a:p>
            <a:r>
              <a:rPr lang="en-US" altLang="en-US" sz="1600">
                <a:solidFill>
                  <a:srgbClr val="0066FF"/>
                </a:solidFill>
              </a:rPr>
              <a:t>Image</a:t>
            </a:r>
          </a:p>
        </p:txBody>
      </p:sp>
      <p:sp>
        <p:nvSpPr>
          <p:cNvPr id="930827" name="Rectangle 11"/>
          <p:cNvSpPr>
            <a:spLocks noGrp="1" noChangeArrowheads="1"/>
          </p:cNvSpPr>
          <p:nvPr>
            <p:ph type="title"/>
          </p:nvPr>
        </p:nvSpPr>
        <p:spPr>
          <a:xfrm>
            <a:off x="7381875" y="285750"/>
            <a:ext cx="1685925" cy="609600"/>
          </a:xfrm>
        </p:spPr>
        <p:txBody>
          <a:bodyPr/>
          <a:lstStyle/>
          <a:p>
            <a:r>
              <a:rPr lang="en-US" altLang="en-US"/>
              <a:t>Example</a:t>
            </a:r>
          </a:p>
        </p:txBody>
      </p:sp>
      <p:sp>
        <p:nvSpPr>
          <p:cNvPr id="930828" name="Rectangle 12"/>
          <p:cNvSpPr>
            <a:spLocks noGrp="1" noChangeArrowheads="1"/>
          </p:cNvSpPr>
          <p:nvPr>
            <p:ph type="body" idx="1"/>
          </p:nvPr>
        </p:nvSpPr>
        <p:spPr>
          <a:xfrm>
            <a:off x="3810000" y="1219200"/>
            <a:ext cx="5334000" cy="2362200"/>
          </a:xfrm>
        </p:spPr>
        <p:txBody>
          <a:bodyPr/>
          <a:lstStyle/>
          <a:p>
            <a:r>
              <a:rPr lang="en-US" altLang="en-US" dirty="0"/>
              <a:t>Kernel is aligned with pixel in image, multiplicative sum is computed, normalized, and stored in result image.</a:t>
            </a:r>
            <a:endParaRPr lang="en-US" altLang="en-US" dirty="0">
              <a:solidFill>
                <a:schemeClr val="tx1"/>
              </a:solidFill>
              <a:latin typeface="TimesNewRoman"/>
            </a:endParaRPr>
          </a:p>
          <a:p>
            <a:r>
              <a:rPr lang="en-US" altLang="en-US" dirty="0">
                <a:solidFill>
                  <a:schemeClr val="tx1"/>
                </a:solidFill>
              </a:rPr>
              <a:t>Process is repeated across image.</a:t>
            </a:r>
          </a:p>
          <a:p>
            <a:r>
              <a:rPr lang="en-US" altLang="en-US" dirty="0">
                <a:solidFill>
                  <a:schemeClr val="tx1"/>
                </a:solidFill>
              </a:rPr>
              <a:t>What happens when kernel is near edge of input image?</a:t>
            </a:r>
            <a:endParaRPr lang="en-US" altLang="en-US" dirty="0">
              <a:solidFill>
                <a:schemeClr val="tx1"/>
              </a:solidFill>
              <a:latin typeface="TimesNewRoman"/>
            </a:endParaRPr>
          </a:p>
          <a:p>
            <a:endParaRPr lang="en-US" altLang="en-US" dirty="0">
              <a:solidFill>
                <a:schemeClr val="tx1"/>
              </a:solidFill>
              <a:latin typeface="TimesNewRoman"/>
            </a:endParaRPr>
          </a:p>
          <a:p>
            <a:endParaRPr lang="en-US" altLang="en-US" dirty="0"/>
          </a:p>
        </p:txBody>
      </p:sp>
      <p:pic>
        <p:nvPicPr>
          <p:cNvPr id="930829" name="Picture 13"/>
          <p:cNvPicPr>
            <a:picLocks noChangeAspect="1" noChangeArrowheads="1"/>
          </p:cNvPicPr>
          <p:nvPr/>
        </p:nvPicPr>
        <p:blipFill>
          <a:blip r:embed="rId3" cstate="print"/>
          <a:srcRect/>
          <a:stretch>
            <a:fillRect/>
          </a:stretch>
        </p:blipFill>
        <p:spPr bwMode="auto">
          <a:xfrm>
            <a:off x="4267200" y="4724400"/>
            <a:ext cx="4394200" cy="1549400"/>
          </a:xfrm>
          <a:prstGeom prst="rect">
            <a:avLst/>
          </a:prstGeom>
          <a:noFill/>
          <a:ln w="28575">
            <a:solidFill>
              <a:schemeClr val="folHlink"/>
            </a:solid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1061" name="Picture 5" descr="bord2"/>
          <p:cNvPicPr>
            <a:picLocks noChangeAspect="1" noChangeArrowheads="1"/>
          </p:cNvPicPr>
          <p:nvPr/>
        </p:nvPicPr>
        <p:blipFill>
          <a:blip r:embed="rId2" cstate="print"/>
          <a:srcRect/>
          <a:stretch>
            <a:fillRect/>
          </a:stretch>
        </p:blipFill>
        <p:spPr bwMode="auto">
          <a:xfrm>
            <a:off x="4800600" y="2133600"/>
            <a:ext cx="3810000" cy="3178175"/>
          </a:xfrm>
          <a:prstGeom prst="rect">
            <a:avLst/>
          </a:prstGeom>
          <a:solidFill>
            <a:schemeClr val="folHlink"/>
          </a:solidFill>
        </p:spPr>
      </p:pic>
      <p:sp>
        <p:nvSpPr>
          <p:cNvPr id="941062" name="Rectangle 6"/>
          <p:cNvSpPr>
            <a:spLocks noGrp="1" noChangeArrowheads="1"/>
          </p:cNvSpPr>
          <p:nvPr>
            <p:ph type="title"/>
          </p:nvPr>
        </p:nvSpPr>
        <p:spPr/>
        <p:txBody>
          <a:bodyPr/>
          <a:lstStyle/>
          <a:p>
            <a:r>
              <a:rPr lang="en-US" altLang="en-US"/>
              <a:t>Border Problem</a:t>
            </a:r>
          </a:p>
        </p:txBody>
      </p:sp>
      <p:sp>
        <p:nvSpPr>
          <p:cNvPr id="941063" name="Rectangle 7"/>
          <p:cNvSpPr>
            <a:spLocks noGrp="1" noChangeArrowheads="1"/>
          </p:cNvSpPr>
          <p:nvPr>
            <p:ph type="body" idx="1"/>
          </p:nvPr>
        </p:nvSpPr>
        <p:spPr>
          <a:xfrm>
            <a:off x="304800" y="2362200"/>
            <a:ext cx="4267200" cy="2362200"/>
          </a:xfrm>
        </p:spPr>
        <p:txBody>
          <a:bodyPr/>
          <a:lstStyle/>
          <a:p>
            <a:pPr>
              <a:lnSpc>
                <a:spcPct val="90000"/>
              </a:lnSpc>
            </a:pPr>
            <a:r>
              <a:rPr lang="en-US" altLang="en-US"/>
              <a:t>missing samples are zero</a:t>
            </a:r>
          </a:p>
          <a:p>
            <a:pPr>
              <a:lnSpc>
                <a:spcPct val="90000"/>
              </a:lnSpc>
            </a:pPr>
            <a:r>
              <a:rPr lang="en-US" altLang="en-US"/>
              <a:t>missing samples are gray</a:t>
            </a:r>
          </a:p>
          <a:p>
            <a:pPr>
              <a:lnSpc>
                <a:spcPct val="90000"/>
              </a:lnSpc>
            </a:pPr>
            <a:r>
              <a:rPr lang="en-US" altLang="en-US"/>
              <a:t>copying last lines</a:t>
            </a:r>
          </a:p>
          <a:p>
            <a:pPr>
              <a:lnSpc>
                <a:spcPct val="90000"/>
              </a:lnSpc>
            </a:pPr>
            <a:r>
              <a:rPr lang="en-US" altLang="en-US"/>
              <a:t>reflected indexing (mirror)</a:t>
            </a:r>
          </a:p>
          <a:p>
            <a:pPr>
              <a:lnSpc>
                <a:spcPct val="90000"/>
              </a:lnSpc>
            </a:pPr>
            <a:r>
              <a:rPr lang="en-US" altLang="en-US"/>
              <a:t>circular indexing (periodic)</a:t>
            </a:r>
          </a:p>
          <a:p>
            <a:pPr>
              <a:lnSpc>
                <a:spcPct val="90000"/>
              </a:lnSpc>
            </a:pPr>
            <a:r>
              <a:rPr lang="en-US" altLang="en-US"/>
              <a:t>truncation of the result</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3827" name="Group 3"/>
          <p:cNvGrpSpPr>
            <a:grpSpLocks/>
          </p:cNvGrpSpPr>
          <p:nvPr/>
        </p:nvGrpSpPr>
        <p:grpSpPr bwMode="auto">
          <a:xfrm>
            <a:off x="762000" y="1219200"/>
            <a:ext cx="3700463" cy="1831975"/>
            <a:chOff x="234" y="1912"/>
            <a:chExt cx="1809" cy="1154"/>
          </a:xfrm>
        </p:grpSpPr>
        <p:sp>
          <p:nvSpPr>
            <p:cNvPr id="973828" name="Text Box 4"/>
            <p:cNvSpPr txBox="1">
              <a:spLocks noChangeArrowheads="1"/>
            </p:cNvSpPr>
            <p:nvPr/>
          </p:nvSpPr>
          <p:spPr bwMode="auto">
            <a:xfrm>
              <a:off x="240" y="1912"/>
              <a:ext cx="1470" cy="288"/>
            </a:xfrm>
            <a:prstGeom prst="rect">
              <a:avLst/>
            </a:prstGeom>
            <a:noFill/>
            <a:ln w="9525">
              <a:noFill/>
              <a:miter lim="800000"/>
              <a:headEnd/>
              <a:tailEnd/>
            </a:ln>
            <a:effectLst/>
          </p:spPr>
          <p:txBody>
            <a:bodyPr wrap="none">
              <a:spAutoFit/>
            </a:bodyPr>
            <a:lstStyle/>
            <a:p>
              <a:r>
                <a:rPr lang="en-GB" altLang="en-US" sz="2400"/>
                <a:t>Image size = M</a:t>
              </a:r>
              <a:r>
                <a:rPr lang="en-GB" altLang="en-US" sz="2400" baseline="-25000"/>
                <a:t>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p>
          </p:txBody>
        </p:sp>
        <p:sp>
          <p:nvSpPr>
            <p:cNvPr id="973829" name="Text Box 5"/>
            <p:cNvSpPr txBox="1">
              <a:spLocks noChangeArrowheads="1"/>
            </p:cNvSpPr>
            <p:nvPr/>
          </p:nvSpPr>
          <p:spPr bwMode="auto">
            <a:xfrm>
              <a:off x="240" y="2200"/>
              <a:ext cx="1412" cy="288"/>
            </a:xfrm>
            <a:prstGeom prst="rect">
              <a:avLst/>
            </a:prstGeom>
            <a:noFill/>
            <a:ln w="9525">
              <a:noFill/>
              <a:miter lim="800000"/>
              <a:headEnd/>
              <a:tailEnd/>
            </a:ln>
            <a:effectLst/>
          </p:spPr>
          <p:txBody>
            <a:bodyPr wrap="none">
              <a:spAutoFit/>
            </a:bodyPr>
            <a:lstStyle/>
            <a:p>
              <a:r>
                <a:rPr lang="en-GB" altLang="en-US" sz="2400"/>
                <a:t>Mask size = M</a:t>
              </a:r>
              <a:r>
                <a:rPr lang="en-GB" altLang="en-US" sz="2400" baseline="-25000"/>
                <a:t>2</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2</a:t>
              </a:r>
            </a:p>
          </p:txBody>
        </p:sp>
        <p:sp>
          <p:nvSpPr>
            <p:cNvPr id="973830" name="Text Box 6"/>
            <p:cNvSpPr txBox="1">
              <a:spLocks noChangeArrowheads="1"/>
            </p:cNvSpPr>
            <p:nvPr/>
          </p:nvSpPr>
          <p:spPr bwMode="auto">
            <a:xfrm>
              <a:off x="234" y="2548"/>
              <a:ext cx="1809" cy="518"/>
            </a:xfrm>
            <a:prstGeom prst="rect">
              <a:avLst/>
            </a:prstGeom>
            <a:noFill/>
            <a:ln w="9525">
              <a:noFill/>
              <a:miter lim="800000"/>
              <a:headEnd/>
              <a:tailEnd/>
            </a:ln>
            <a:effectLst/>
          </p:spPr>
          <p:txBody>
            <a:bodyPr>
              <a:spAutoFit/>
            </a:bodyPr>
            <a:lstStyle/>
            <a:p>
              <a:r>
                <a:rPr lang="en-GB" altLang="en-US" sz="2400"/>
                <a:t>Convolution size = </a:t>
              </a:r>
            </a:p>
            <a:p>
              <a:r>
                <a:rPr lang="en-GB" altLang="en-US" sz="2400"/>
                <a:t>M</a:t>
              </a:r>
              <a:r>
                <a:rPr lang="en-GB" altLang="en-US" sz="2400" baseline="-25000"/>
                <a:t>1</a:t>
              </a:r>
              <a:r>
                <a:rPr lang="en-GB" altLang="en-US" sz="2400"/>
                <a:t>- M</a:t>
              </a:r>
              <a:r>
                <a:rPr lang="en-GB" altLang="en-US" sz="2400" baseline="-25000"/>
                <a:t>2</a:t>
              </a:r>
              <a:r>
                <a:rPr lang="en-GB" altLang="en-US" sz="2400"/>
                <a:t> +1</a:t>
              </a:r>
              <a:r>
                <a:rPr lang="en-GB" altLang="en-US" sz="2400" baseline="-25000">
                  <a:sym typeface="Symbol" pitchFamily="18" charset="2"/>
                </a:rPr>
                <a:t></a:t>
              </a:r>
              <a:r>
                <a:rPr lang="en-GB" altLang="en-US" sz="2400">
                  <a:sym typeface="Symbol" pitchFamily="18" charset="2"/>
                </a:rPr>
                <a:t> </a:t>
              </a:r>
              <a:r>
                <a:rPr lang="en-GB" altLang="en-US" sz="2400"/>
                <a:t>N</a:t>
              </a:r>
              <a:r>
                <a:rPr lang="en-GB" altLang="en-US" sz="2400" baseline="-25000"/>
                <a:t>1</a:t>
              </a:r>
              <a:r>
                <a:rPr lang="en-GB" altLang="en-US" sz="2400"/>
                <a:t>-N</a:t>
              </a:r>
              <a:r>
                <a:rPr lang="en-GB" altLang="en-US" sz="2400" baseline="-25000"/>
                <a:t>2</a:t>
              </a:r>
              <a:r>
                <a:rPr lang="en-GB" altLang="en-US" sz="2400"/>
                <a:t>+1</a:t>
              </a:r>
              <a:endParaRPr lang="en-GB" altLang="en-US" sz="2400" baseline="-25000"/>
            </a:p>
          </p:txBody>
        </p:sp>
      </p:grpSp>
      <p:grpSp>
        <p:nvGrpSpPr>
          <p:cNvPr id="973854" name="Group 30"/>
          <p:cNvGrpSpPr>
            <a:grpSpLocks/>
          </p:cNvGrpSpPr>
          <p:nvPr/>
        </p:nvGrpSpPr>
        <p:grpSpPr bwMode="auto">
          <a:xfrm>
            <a:off x="5334000" y="1960563"/>
            <a:ext cx="2362200" cy="3525837"/>
            <a:chOff x="3360" y="1235"/>
            <a:chExt cx="1488" cy="2221"/>
          </a:xfrm>
        </p:grpSpPr>
        <p:grpSp>
          <p:nvGrpSpPr>
            <p:cNvPr id="973832" name="Group 8"/>
            <p:cNvGrpSpPr>
              <a:grpSpLocks/>
            </p:cNvGrpSpPr>
            <p:nvPr/>
          </p:nvGrpSpPr>
          <p:grpSpPr bwMode="auto">
            <a:xfrm>
              <a:off x="3360" y="2064"/>
              <a:ext cx="1440" cy="1392"/>
              <a:chOff x="1920" y="1680"/>
              <a:chExt cx="1440" cy="1392"/>
            </a:xfrm>
          </p:grpSpPr>
          <p:sp>
            <p:nvSpPr>
              <p:cNvPr id="973833" name="Rectangle 9"/>
              <p:cNvSpPr>
                <a:spLocks noChangeArrowheads="1"/>
              </p:cNvSpPr>
              <p:nvPr/>
            </p:nvSpPr>
            <p:spPr bwMode="auto">
              <a:xfrm>
                <a:off x="1920" y="1680"/>
                <a:ext cx="1440" cy="1392"/>
              </a:xfrm>
              <a:prstGeom prst="rect">
                <a:avLst/>
              </a:prstGeom>
              <a:noFill/>
              <a:ln w="9525">
                <a:solidFill>
                  <a:schemeClr val="tx1"/>
                </a:solidFill>
                <a:miter lim="800000"/>
                <a:headEnd/>
                <a:tailEnd/>
              </a:ln>
              <a:effectLst/>
            </p:spPr>
            <p:txBody>
              <a:bodyPr wrap="none" anchor="ctr"/>
              <a:lstStyle/>
              <a:p>
                <a:endParaRPr lang="en-US"/>
              </a:p>
            </p:txBody>
          </p:sp>
          <p:sp>
            <p:nvSpPr>
              <p:cNvPr id="973834" name="Rectangle 10"/>
              <p:cNvSpPr>
                <a:spLocks noChangeArrowheads="1"/>
              </p:cNvSpPr>
              <p:nvPr/>
            </p:nvSpPr>
            <p:spPr bwMode="auto">
              <a:xfrm>
                <a:off x="192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5" name="Rectangle 11"/>
              <p:cNvSpPr>
                <a:spLocks noChangeArrowheads="1"/>
              </p:cNvSpPr>
              <p:nvPr/>
            </p:nvSpPr>
            <p:spPr bwMode="auto">
              <a:xfrm>
                <a:off x="2880" y="168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6" name="Rectangle 12"/>
              <p:cNvSpPr>
                <a:spLocks noChangeArrowheads="1"/>
              </p:cNvSpPr>
              <p:nvPr/>
            </p:nvSpPr>
            <p:spPr bwMode="auto">
              <a:xfrm>
                <a:off x="288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7" name="Rectangle 13"/>
              <p:cNvSpPr>
                <a:spLocks noChangeArrowheads="1"/>
              </p:cNvSpPr>
              <p:nvPr/>
            </p:nvSpPr>
            <p:spPr bwMode="auto">
              <a:xfrm>
                <a:off x="1920" y="2640"/>
                <a:ext cx="480" cy="432"/>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973838" name="Rectangle 14"/>
              <p:cNvSpPr>
                <a:spLocks noChangeArrowheads="1"/>
              </p:cNvSpPr>
              <p:nvPr/>
            </p:nvSpPr>
            <p:spPr bwMode="auto">
              <a:xfrm>
                <a:off x="2160" y="1872"/>
                <a:ext cx="960" cy="1008"/>
              </a:xfrm>
              <a:prstGeom prst="rect">
                <a:avLst/>
              </a:prstGeom>
              <a:noFill/>
              <a:ln w="28575">
                <a:solidFill>
                  <a:schemeClr val="tx1"/>
                </a:solidFill>
                <a:prstDash val="sysDot"/>
                <a:miter lim="800000"/>
                <a:headEnd/>
                <a:tailEnd/>
              </a:ln>
              <a:effectLst/>
            </p:spPr>
            <p:txBody>
              <a:bodyPr wrap="none" anchor="ctr"/>
              <a:lstStyle/>
              <a:p>
                <a:endParaRPr lang="en-US"/>
              </a:p>
            </p:txBody>
          </p:sp>
        </p:grpSp>
        <p:grpSp>
          <p:nvGrpSpPr>
            <p:cNvPr id="973839" name="Group 15"/>
            <p:cNvGrpSpPr>
              <a:grpSpLocks/>
            </p:cNvGrpSpPr>
            <p:nvPr/>
          </p:nvGrpSpPr>
          <p:grpSpPr bwMode="auto">
            <a:xfrm>
              <a:off x="3360" y="1235"/>
              <a:ext cx="1488" cy="288"/>
              <a:chOff x="3648" y="1235"/>
              <a:chExt cx="1488" cy="288"/>
            </a:xfrm>
          </p:grpSpPr>
          <p:sp>
            <p:nvSpPr>
              <p:cNvPr id="973840" name="Text Box 16"/>
              <p:cNvSpPr txBox="1">
                <a:spLocks noChangeArrowheads="1"/>
              </p:cNvSpPr>
              <p:nvPr/>
            </p:nvSpPr>
            <p:spPr bwMode="auto">
              <a:xfrm>
                <a:off x="4262" y="1235"/>
                <a:ext cx="326"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endParaRPr lang="en-GB" altLang="en-US" sz="2400"/>
              </a:p>
            </p:txBody>
          </p:sp>
          <p:sp>
            <p:nvSpPr>
              <p:cNvPr id="973841" name="Line 17"/>
              <p:cNvSpPr>
                <a:spLocks noChangeShapeType="1"/>
              </p:cNvSpPr>
              <p:nvPr/>
            </p:nvSpPr>
            <p:spPr bwMode="auto">
              <a:xfrm flipH="1">
                <a:off x="3648" y="1392"/>
                <a:ext cx="576"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2" name="Line 18"/>
              <p:cNvSpPr>
                <a:spLocks noChangeShapeType="1"/>
              </p:cNvSpPr>
              <p:nvPr/>
            </p:nvSpPr>
            <p:spPr bwMode="auto">
              <a:xfrm>
                <a:off x="4560" y="1392"/>
                <a:ext cx="576" cy="0"/>
              </a:xfrm>
              <a:prstGeom prst="line">
                <a:avLst/>
              </a:prstGeom>
              <a:noFill/>
              <a:ln w="9525">
                <a:solidFill>
                  <a:schemeClr val="tx1"/>
                </a:solidFill>
                <a:round/>
                <a:headEnd/>
                <a:tailEnd type="triangle" w="med" len="med"/>
              </a:ln>
              <a:effectLst/>
            </p:spPr>
            <p:txBody>
              <a:bodyPr wrap="none" anchor="ctr"/>
              <a:lstStyle/>
              <a:p>
                <a:endParaRPr lang="en-US"/>
              </a:p>
            </p:txBody>
          </p:sp>
        </p:grpSp>
        <p:sp>
          <p:nvSpPr>
            <p:cNvPr id="973844" name="Text Box 20"/>
            <p:cNvSpPr txBox="1">
              <a:spLocks noChangeArrowheads="1"/>
            </p:cNvSpPr>
            <p:nvPr/>
          </p:nvSpPr>
          <p:spPr bwMode="auto">
            <a:xfrm>
              <a:off x="3456" y="1488"/>
              <a:ext cx="384" cy="288"/>
            </a:xfrm>
            <a:prstGeom prst="rect">
              <a:avLst/>
            </a:prstGeom>
            <a:noFill/>
            <a:ln w="9525">
              <a:noFill/>
              <a:miter lim="800000"/>
              <a:headEnd/>
              <a:tailEnd/>
            </a:ln>
            <a:effectLst/>
          </p:spPr>
          <p:txBody>
            <a:bodyPr>
              <a:spAutoFit/>
            </a:bodyPr>
            <a:lstStyle/>
            <a:p>
              <a:r>
                <a:rPr lang="en-GB" altLang="en-US" sz="2400"/>
                <a:t>N</a:t>
              </a:r>
              <a:r>
                <a:rPr lang="en-GB" altLang="en-US" sz="2400" baseline="-25000"/>
                <a:t>2</a:t>
              </a:r>
              <a:endParaRPr lang="en-GB" altLang="en-US" sz="2400"/>
            </a:p>
          </p:txBody>
        </p:sp>
        <p:sp>
          <p:nvSpPr>
            <p:cNvPr id="973845" name="Line 21"/>
            <p:cNvSpPr>
              <a:spLocks noChangeShapeType="1"/>
            </p:cNvSpPr>
            <p:nvPr/>
          </p:nvSpPr>
          <p:spPr bwMode="auto">
            <a:xfrm flipH="1">
              <a:off x="3360" y="1632"/>
              <a:ext cx="173" cy="1"/>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46" name="Line 22"/>
            <p:cNvSpPr>
              <a:spLocks noChangeShapeType="1"/>
            </p:cNvSpPr>
            <p:nvPr/>
          </p:nvSpPr>
          <p:spPr bwMode="auto">
            <a:xfrm>
              <a:off x="3696" y="1632"/>
              <a:ext cx="173" cy="1"/>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973847" name="Group 23"/>
            <p:cNvGrpSpPr>
              <a:grpSpLocks/>
            </p:cNvGrpSpPr>
            <p:nvPr/>
          </p:nvGrpSpPr>
          <p:grpSpPr bwMode="auto">
            <a:xfrm>
              <a:off x="3552" y="1763"/>
              <a:ext cx="1056" cy="288"/>
              <a:chOff x="3840" y="1763"/>
              <a:chExt cx="1056" cy="288"/>
            </a:xfrm>
          </p:grpSpPr>
          <p:sp>
            <p:nvSpPr>
              <p:cNvPr id="973848" name="Text Box 24"/>
              <p:cNvSpPr txBox="1">
                <a:spLocks noChangeArrowheads="1"/>
              </p:cNvSpPr>
              <p:nvPr/>
            </p:nvSpPr>
            <p:spPr bwMode="auto">
              <a:xfrm>
                <a:off x="3974" y="1763"/>
                <a:ext cx="819" cy="288"/>
              </a:xfrm>
              <a:prstGeom prst="rect">
                <a:avLst/>
              </a:prstGeom>
              <a:noFill/>
              <a:ln w="9525">
                <a:noFill/>
                <a:miter lim="800000"/>
                <a:headEnd/>
                <a:tailEnd/>
              </a:ln>
              <a:effectLst/>
            </p:spPr>
            <p:txBody>
              <a:bodyPr wrap="none">
                <a:spAutoFit/>
              </a:bodyPr>
              <a:lstStyle/>
              <a:p>
                <a:r>
                  <a:rPr lang="en-GB" altLang="en-US" sz="2400"/>
                  <a:t>N</a:t>
                </a:r>
                <a:r>
                  <a:rPr lang="en-GB" altLang="en-US" sz="2400" baseline="-25000"/>
                  <a:t>1</a:t>
                </a:r>
                <a:r>
                  <a:rPr lang="en-GB" altLang="en-US" sz="2400"/>
                  <a:t>-N</a:t>
                </a:r>
                <a:r>
                  <a:rPr lang="en-GB" altLang="en-US" sz="2400" baseline="-25000"/>
                  <a:t>2</a:t>
                </a:r>
                <a:r>
                  <a:rPr lang="en-GB" altLang="en-US" sz="2400"/>
                  <a:t>+1</a:t>
                </a:r>
              </a:p>
            </p:txBody>
          </p:sp>
          <p:grpSp>
            <p:nvGrpSpPr>
              <p:cNvPr id="973849" name="Group 25"/>
              <p:cNvGrpSpPr>
                <a:grpSpLocks/>
              </p:cNvGrpSpPr>
              <p:nvPr/>
            </p:nvGrpSpPr>
            <p:grpSpPr bwMode="auto">
              <a:xfrm>
                <a:off x="3840" y="1920"/>
                <a:ext cx="1056" cy="0"/>
                <a:chOff x="3840" y="1824"/>
                <a:chExt cx="1056" cy="0"/>
              </a:xfrm>
            </p:grpSpPr>
            <p:sp>
              <p:nvSpPr>
                <p:cNvPr id="973850" name="Line 26"/>
                <p:cNvSpPr>
                  <a:spLocks noChangeShapeType="1"/>
                </p:cNvSpPr>
                <p:nvPr/>
              </p:nvSpPr>
              <p:spPr bwMode="auto">
                <a:xfrm flipH="1">
                  <a:off x="3840" y="1824"/>
                  <a:ext cx="192"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973851" name="Line 27"/>
                <p:cNvSpPr>
                  <a:spLocks noChangeShapeType="1"/>
                </p:cNvSpPr>
                <p:nvPr/>
              </p:nvSpPr>
              <p:spPr bwMode="auto">
                <a:xfrm>
                  <a:off x="4704" y="1824"/>
                  <a:ext cx="192" cy="0"/>
                </a:xfrm>
                <a:prstGeom prst="line">
                  <a:avLst/>
                </a:prstGeom>
                <a:noFill/>
                <a:ln w="9525">
                  <a:solidFill>
                    <a:schemeClr val="tx1"/>
                  </a:solidFill>
                  <a:round/>
                  <a:headEnd/>
                  <a:tailEnd type="triangle" w="med" len="med"/>
                </a:ln>
                <a:effectLst/>
              </p:spPr>
              <p:txBody>
                <a:bodyPr wrap="none" anchor="ctr"/>
                <a:lstStyle/>
                <a:p>
                  <a:endParaRPr lang="en-US"/>
                </a:p>
              </p:txBody>
            </p:sp>
          </p:grpSp>
        </p:grpSp>
      </p:grpSp>
      <p:sp>
        <p:nvSpPr>
          <p:cNvPr id="973852" name="Text Box 28"/>
          <p:cNvSpPr txBox="1">
            <a:spLocks noChangeArrowheads="1"/>
          </p:cNvSpPr>
          <p:nvPr/>
        </p:nvSpPr>
        <p:spPr bwMode="auto">
          <a:xfrm>
            <a:off x="838200" y="3657600"/>
            <a:ext cx="2743200" cy="1187450"/>
          </a:xfrm>
          <a:prstGeom prst="rect">
            <a:avLst/>
          </a:prstGeom>
          <a:noFill/>
          <a:ln w="9525">
            <a:noFill/>
            <a:miter lim="800000"/>
            <a:headEnd/>
            <a:tailEnd/>
          </a:ln>
          <a:effectLst/>
        </p:spPr>
        <p:txBody>
          <a:bodyPr wrap="none">
            <a:spAutoFit/>
          </a:bodyPr>
          <a:lstStyle/>
          <a:p>
            <a:r>
              <a:rPr lang="en-GB" altLang="en-US" sz="2400"/>
              <a:t>Typical Mask sizes</a:t>
            </a:r>
          </a:p>
          <a:p>
            <a:r>
              <a:rPr lang="en-GB" altLang="en-US" sz="2400"/>
              <a:t>= 3</a:t>
            </a:r>
            <a:r>
              <a:rPr lang="en-GB" altLang="en-US" sz="2400">
                <a:sym typeface="Symbol" pitchFamily="18" charset="2"/>
              </a:rPr>
              <a:t>3, 5 5, 77,</a:t>
            </a:r>
          </a:p>
          <a:p>
            <a:r>
              <a:rPr lang="en-GB" altLang="en-US" sz="2400">
                <a:sym typeface="Symbol" pitchFamily="18" charset="2"/>
              </a:rPr>
              <a:t>9 9, 1111</a:t>
            </a:r>
          </a:p>
        </p:txBody>
      </p:sp>
      <p:sp>
        <p:nvSpPr>
          <p:cNvPr id="973853" name="Text Box 29"/>
          <p:cNvSpPr txBox="1">
            <a:spLocks noChangeArrowheads="1"/>
          </p:cNvSpPr>
          <p:nvPr/>
        </p:nvSpPr>
        <p:spPr bwMode="auto">
          <a:xfrm>
            <a:off x="762000" y="5181600"/>
            <a:ext cx="3251200" cy="1552575"/>
          </a:xfrm>
          <a:prstGeom prst="rect">
            <a:avLst/>
          </a:prstGeom>
          <a:noFill/>
          <a:ln w="9525">
            <a:noFill/>
            <a:miter lim="800000"/>
            <a:headEnd/>
            <a:tailEnd/>
          </a:ln>
          <a:effectLst/>
        </p:spPr>
        <p:txBody>
          <a:bodyPr wrap="none">
            <a:spAutoFit/>
          </a:bodyPr>
          <a:lstStyle/>
          <a:p>
            <a:r>
              <a:rPr lang="en-GB" altLang="en-US" sz="2400"/>
              <a:t>What is the convolved </a:t>
            </a:r>
          </a:p>
          <a:p>
            <a:r>
              <a:rPr lang="en-GB" altLang="en-US" sz="2400"/>
              <a:t>image size for a 128 </a:t>
            </a:r>
            <a:r>
              <a:rPr lang="en-GB" altLang="en-US" sz="2400">
                <a:sym typeface="Symbol" pitchFamily="18" charset="2"/>
              </a:rPr>
              <a:t></a:t>
            </a:r>
          </a:p>
          <a:p>
            <a:r>
              <a:rPr lang="en-GB" altLang="en-US" sz="2400">
                <a:sym typeface="Symbol" pitchFamily="18" charset="2"/>
              </a:rPr>
              <a:t> 128 </a:t>
            </a:r>
            <a:r>
              <a:rPr lang="en-GB" altLang="en-US" sz="2400"/>
              <a:t>image and </a:t>
            </a:r>
          </a:p>
          <a:p>
            <a:r>
              <a:rPr lang="en-GB" altLang="en-US" sz="2400"/>
              <a:t>7 </a:t>
            </a:r>
            <a:r>
              <a:rPr lang="en-GB" altLang="en-US" sz="2400">
                <a:sym typeface="Symbol" pitchFamily="18" charset="2"/>
              </a:rPr>
              <a:t>  7 mask?</a:t>
            </a:r>
            <a:r>
              <a:rPr lang="en-GB" altLang="en-US" sz="2400"/>
              <a:t> </a:t>
            </a:r>
          </a:p>
        </p:txBody>
      </p:sp>
      <p:sp>
        <p:nvSpPr>
          <p:cNvPr id="973856" name="Rectangle 32"/>
          <p:cNvSpPr>
            <a:spLocks noGrp="1" noChangeArrowheads="1"/>
          </p:cNvSpPr>
          <p:nvPr>
            <p:ph type="title"/>
          </p:nvPr>
        </p:nvSpPr>
        <p:spPr>
          <a:xfrm>
            <a:off x="5934075" y="285750"/>
            <a:ext cx="3209925" cy="609600"/>
          </a:xfrm>
        </p:spPr>
        <p:txBody>
          <a:bodyPr/>
          <a:lstStyle/>
          <a:p>
            <a:r>
              <a:rPr lang="en-US" altLang="en-US"/>
              <a:t>Convolution Size</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6696075" y="285750"/>
            <a:ext cx="2371725" cy="609600"/>
          </a:xfrm>
        </p:spPr>
        <p:txBody>
          <a:bodyPr/>
          <a:lstStyle/>
          <a:p>
            <a:r>
              <a:rPr lang="en-US" altLang="en-US"/>
              <a:t>Convolution</a:t>
            </a:r>
          </a:p>
        </p:txBody>
      </p:sp>
      <p:sp>
        <p:nvSpPr>
          <p:cNvPr id="936963" name="Rectangle 3"/>
          <p:cNvSpPr>
            <a:spLocks noGrp="1" noChangeArrowheads="1"/>
          </p:cNvSpPr>
          <p:nvPr>
            <p:ph type="body" idx="1"/>
          </p:nvPr>
        </p:nvSpPr>
        <p:spPr/>
        <p:txBody>
          <a:bodyPr/>
          <a:lstStyle/>
          <a:p>
            <a:endParaRPr lang="en-US" altLang="en-US"/>
          </a:p>
        </p:txBody>
      </p:sp>
      <p:grpSp>
        <p:nvGrpSpPr>
          <p:cNvPr id="15" name="Group 14"/>
          <p:cNvGrpSpPr/>
          <p:nvPr/>
        </p:nvGrpSpPr>
        <p:grpSpPr>
          <a:xfrm>
            <a:off x="1295400" y="1295400"/>
            <a:ext cx="5803900" cy="3619500"/>
            <a:chOff x="1295400" y="1295400"/>
            <a:chExt cx="5803900" cy="3619500"/>
          </a:xfrm>
        </p:grpSpPr>
        <p:pic>
          <p:nvPicPr>
            <p:cNvPr id="936965" name="Picture 5"/>
            <p:cNvPicPr>
              <a:picLocks noChangeAspect="1" noChangeArrowheads="1"/>
            </p:cNvPicPr>
            <p:nvPr/>
          </p:nvPicPr>
          <p:blipFill>
            <a:blip r:embed="rId2" cstate="print"/>
            <a:srcRect/>
            <a:stretch>
              <a:fillRect/>
            </a:stretch>
          </p:blipFill>
          <p:spPr bwMode="auto">
            <a:xfrm>
              <a:off x="1295400" y="1295400"/>
              <a:ext cx="2959100" cy="3619500"/>
            </a:xfrm>
            <a:prstGeom prst="rect">
              <a:avLst/>
            </a:prstGeom>
            <a:solidFill>
              <a:srgbClr val="FFFFFF"/>
            </a:solidFill>
            <a:ln w="12700">
              <a:noFill/>
              <a:miter lim="800000"/>
              <a:headEnd type="none" w="sm" len="sm"/>
              <a:tailEnd type="none" w="sm" len="sm"/>
            </a:ln>
            <a:effectLst/>
          </p:spPr>
        </p:pic>
        <p:pic>
          <p:nvPicPr>
            <p:cNvPr id="936966" name="Picture 6"/>
            <p:cNvPicPr>
              <a:picLocks noChangeAspect="1" noChangeArrowheads="1"/>
            </p:cNvPicPr>
            <p:nvPr/>
          </p:nvPicPr>
          <p:blipFill>
            <a:blip r:embed="rId3" cstate="print"/>
            <a:srcRect b="6172"/>
            <a:stretch>
              <a:fillRect/>
            </a:stretch>
          </p:blipFill>
          <p:spPr bwMode="auto">
            <a:xfrm>
              <a:off x="5024437" y="1295400"/>
              <a:ext cx="1985963" cy="2286000"/>
            </a:xfrm>
            <a:prstGeom prst="rect">
              <a:avLst/>
            </a:prstGeom>
            <a:solidFill>
              <a:srgbClr val="FFFFFF"/>
            </a:solidFill>
            <a:ln w="12700">
              <a:noFill/>
              <a:miter lim="800000"/>
              <a:headEnd type="none" w="sm" len="sm"/>
              <a:tailEnd type="none" w="sm" len="sm"/>
            </a:ln>
            <a:effectLst/>
          </p:spPr>
        </p:pic>
        <p:pic>
          <p:nvPicPr>
            <p:cNvPr id="936967" name="Picture 7"/>
            <p:cNvPicPr>
              <a:picLocks noChangeAspect="1" noChangeArrowheads="1"/>
            </p:cNvPicPr>
            <p:nvPr/>
          </p:nvPicPr>
          <p:blipFill>
            <a:blip r:embed="rId4" cstate="print"/>
            <a:srcRect b="12195"/>
            <a:stretch>
              <a:fillRect/>
            </a:stretch>
          </p:blipFill>
          <p:spPr bwMode="auto">
            <a:xfrm>
              <a:off x="4419600" y="3886200"/>
              <a:ext cx="2679700" cy="914400"/>
            </a:xfrm>
            <a:prstGeom prst="rect">
              <a:avLst/>
            </a:prstGeom>
            <a:solidFill>
              <a:srgbClr val="FFFFFF"/>
            </a:solidFill>
            <a:ln w="12700">
              <a:noFill/>
              <a:miter lim="800000"/>
              <a:headEnd type="none" w="sm" len="sm"/>
              <a:tailEnd type="none" w="sm" len="sm"/>
            </a:ln>
            <a:effectLst/>
          </p:spPr>
        </p:pic>
      </p:grpSp>
      <p:grpSp>
        <p:nvGrpSpPr>
          <p:cNvPr id="936978" name="Group 18"/>
          <p:cNvGrpSpPr>
            <a:grpSpLocks/>
          </p:cNvGrpSpPr>
          <p:nvPr/>
        </p:nvGrpSpPr>
        <p:grpSpPr bwMode="auto">
          <a:xfrm>
            <a:off x="1676400" y="5486400"/>
            <a:ext cx="5995988" cy="1041400"/>
            <a:chOff x="912" y="3360"/>
            <a:chExt cx="3777" cy="656"/>
          </a:xfrm>
        </p:grpSpPr>
        <p:pic>
          <p:nvPicPr>
            <p:cNvPr id="936969" name="Picture 9"/>
            <p:cNvPicPr>
              <a:picLocks noChangeAspect="1" noChangeArrowheads="1"/>
            </p:cNvPicPr>
            <p:nvPr/>
          </p:nvPicPr>
          <p:blipFill>
            <a:blip r:embed="rId5" cstate="print"/>
            <a:srcRect/>
            <a:stretch>
              <a:fillRect/>
            </a:stretch>
          </p:blipFill>
          <p:spPr bwMode="auto">
            <a:xfrm>
              <a:off x="912" y="3360"/>
              <a:ext cx="3176" cy="656"/>
            </a:xfrm>
            <a:prstGeom prst="rect">
              <a:avLst/>
            </a:prstGeom>
            <a:solidFill>
              <a:schemeClr val="folHlink"/>
            </a:solidFill>
            <a:ln w="12700">
              <a:noFill/>
              <a:miter lim="800000"/>
              <a:headEnd type="none" w="sm" len="sm"/>
              <a:tailEnd type="none" w="sm" len="sm"/>
            </a:ln>
            <a:effectLst/>
          </p:spPr>
        </p:pic>
        <p:sp>
          <p:nvSpPr>
            <p:cNvPr id="936974" name="Rectangle 14"/>
            <p:cNvSpPr>
              <a:spLocks noChangeArrowheads="1"/>
            </p:cNvSpPr>
            <p:nvPr/>
          </p:nvSpPr>
          <p:spPr bwMode="auto">
            <a:xfrm>
              <a:off x="4080" y="3360"/>
              <a:ext cx="609" cy="652"/>
            </a:xfrm>
            <a:prstGeom prst="rect">
              <a:avLst/>
            </a:prstGeom>
            <a:solidFill>
              <a:schemeClr val="folHlink"/>
            </a:solidFill>
            <a:ln w="12700">
              <a:solidFill>
                <a:schemeClr val="folHlink"/>
              </a:solidFill>
              <a:miter lim="800000"/>
              <a:headEnd type="none" w="sm" len="sm"/>
              <a:tailEnd type="none" w="sm" len="sm"/>
            </a:ln>
            <a:effectLst/>
          </p:spPr>
          <p:txBody>
            <a:bodyPr wrap="none" anchor="ctr"/>
            <a:lstStyle/>
            <a:p>
              <a:endParaRPr lang="en-US"/>
            </a:p>
          </p:txBody>
        </p:sp>
        <p:grpSp>
          <p:nvGrpSpPr>
            <p:cNvPr id="936976" name="Group 16"/>
            <p:cNvGrpSpPr>
              <a:grpSpLocks/>
            </p:cNvGrpSpPr>
            <p:nvPr/>
          </p:nvGrpSpPr>
          <p:grpSpPr bwMode="auto">
            <a:xfrm>
              <a:off x="3945" y="3499"/>
              <a:ext cx="699" cy="377"/>
              <a:chOff x="3456" y="3696"/>
              <a:chExt cx="699" cy="377"/>
            </a:xfrm>
          </p:grpSpPr>
          <p:sp>
            <p:nvSpPr>
              <p:cNvPr id="936970" name="Text Box 10"/>
              <p:cNvSpPr txBox="1">
                <a:spLocks noChangeArrowheads="1"/>
              </p:cNvSpPr>
              <p:nvPr/>
            </p:nvSpPr>
            <p:spPr bwMode="auto">
              <a:xfrm>
                <a:off x="3456" y="3696"/>
                <a:ext cx="699" cy="288"/>
              </a:xfrm>
              <a:prstGeom prst="rect">
                <a:avLst/>
              </a:prstGeom>
              <a:noFill/>
              <a:ln w="12700">
                <a:noFill/>
                <a:miter lim="800000"/>
                <a:headEnd type="none" w="sm" len="sm"/>
                <a:tailEnd type="none" w="sm" len="sm"/>
              </a:ln>
              <a:effectLst/>
            </p:spPr>
            <p:txBody>
              <a:bodyPr wrap="none">
                <a:spAutoFit/>
              </a:bodyPr>
              <a:lstStyle/>
              <a:p>
                <a:r>
                  <a:rPr lang="en-US" altLang="en-US" sz="2400">
                    <a:solidFill>
                      <a:schemeClr val="bg2"/>
                    </a:solidFill>
                    <a:latin typeface="Times" pitchFamily="18" charset="0"/>
                  </a:rPr>
                  <a:t>= I    M</a:t>
                </a:r>
              </a:p>
            </p:txBody>
          </p:sp>
          <p:grpSp>
            <p:nvGrpSpPr>
              <p:cNvPr id="936975" name="Group 15"/>
              <p:cNvGrpSpPr>
                <a:grpSpLocks/>
              </p:cNvGrpSpPr>
              <p:nvPr/>
            </p:nvGrpSpPr>
            <p:grpSpPr bwMode="auto">
              <a:xfrm>
                <a:off x="3726" y="3708"/>
                <a:ext cx="216" cy="365"/>
                <a:chOff x="4344" y="3516"/>
                <a:chExt cx="216" cy="365"/>
              </a:xfrm>
            </p:grpSpPr>
            <p:sp>
              <p:nvSpPr>
                <p:cNvPr id="936971" name="Text Box 11"/>
                <p:cNvSpPr txBox="1">
                  <a:spLocks noChangeArrowheads="1"/>
                </p:cNvSpPr>
                <p:nvPr/>
              </p:nvSpPr>
              <p:spPr bwMode="auto">
                <a:xfrm>
                  <a:off x="4344" y="3516"/>
                  <a:ext cx="216" cy="365"/>
                </a:xfrm>
                <a:prstGeom prst="rect">
                  <a:avLst/>
                </a:prstGeom>
                <a:noFill/>
                <a:ln w="12700">
                  <a:noFill/>
                  <a:miter lim="800000"/>
                  <a:headEnd type="none" w="sm" len="sm"/>
                  <a:tailEnd type="none" w="sm" len="sm"/>
                </a:ln>
                <a:effectLst/>
              </p:spPr>
              <p:txBody>
                <a:bodyPr wrap="none">
                  <a:spAutoFit/>
                </a:bodyPr>
                <a:lstStyle/>
                <a:p>
                  <a:r>
                    <a:rPr lang="en-US" altLang="en-US" sz="3200">
                      <a:solidFill>
                        <a:schemeClr val="bg2"/>
                      </a:solidFill>
                    </a:rPr>
                    <a:t>*</a:t>
                  </a:r>
                </a:p>
              </p:txBody>
            </p:sp>
            <p:sp>
              <p:nvSpPr>
                <p:cNvPr id="936972" name="Oval 12"/>
                <p:cNvSpPr>
                  <a:spLocks noChangeArrowheads="1"/>
                </p:cNvSpPr>
                <p:nvPr/>
              </p:nvSpPr>
              <p:spPr bwMode="auto">
                <a:xfrm>
                  <a:off x="4378" y="3572"/>
                  <a:ext cx="144" cy="144"/>
                </a:xfrm>
                <a:prstGeom prst="ellipse">
                  <a:avLst/>
                </a:prstGeom>
                <a:noFill/>
                <a:ln w="19050">
                  <a:solidFill>
                    <a:schemeClr val="bg2"/>
                  </a:solidFill>
                  <a:round/>
                  <a:headEnd type="none" w="sm" len="sm"/>
                  <a:tailEnd type="none" w="sm" len="sm"/>
                </a:ln>
                <a:effectLst/>
              </p:spPr>
              <p:txBody>
                <a:bodyPr wrap="none" anchor="ctr"/>
                <a:lstStyle/>
                <a:p>
                  <a:endParaRPr lang="en-US"/>
                </a:p>
              </p:txBody>
            </p:sp>
          </p:grpSp>
        </p:grpSp>
      </p:gr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p:nvPr>
        </p:nvSpPr>
        <p:spPr>
          <a:xfrm>
            <a:off x="4419600" y="285750"/>
            <a:ext cx="4581525" cy="609600"/>
          </a:xfrm>
        </p:spPr>
        <p:txBody>
          <a:bodyPr/>
          <a:lstStyle/>
          <a:p>
            <a:r>
              <a:rPr lang="en-US" altLang="en-US" dirty="0"/>
              <a:t>Properties of Convolution</a:t>
            </a:r>
          </a:p>
        </p:txBody>
      </p:sp>
      <p:sp>
        <p:nvSpPr>
          <p:cNvPr id="953347" name="Rectangle 3"/>
          <p:cNvSpPr>
            <a:spLocks noGrp="1" noChangeArrowheads="1"/>
          </p:cNvSpPr>
          <p:nvPr>
            <p:ph type="body" idx="1"/>
          </p:nvPr>
        </p:nvSpPr>
        <p:spPr>
          <a:xfrm>
            <a:off x="381000" y="1828800"/>
            <a:ext cx="8229600" cy="2362200"/>
          </a:xfrm>
        </p:spPr>
        <p:txBody>
          <a:bodyPr/>
          <a:lstStyle/>
          <a:p>
            <a:r>
              <a:rPr lang="en-US" altLang="en-US" dirty="0"/>
              <a:t>Commutative: f</a:t>
            </a:r>
            <a:r>
              <a:rPr lang="en-US" altLang="en-US" baseline="-15000" dirty="0"/>
              <a:t>1</a:t>
            </a:r>
            <a:r>
              <a:rPr lang="en-US" altLang="en-US" dirty="0"/>
              <a:t>(t) * f</a:t>
            </a:r>
            <a:r>
              <a:rPr lang="en-US" altLang="en-US" baseline="-15000" dirty="0"/>
              <a:t>2</a:t>
            </a:r>
            <a:r>
              <a:rPr lang="en-US" altLang="en-US" dirty="0"/>
              <a:t> (t) = f</a:t>
            </a:r>
            <a:r>
              <a:rPr lang="en-US" altLang="en-US" baseline="-15000" dirty="0"/>
              <a:t>2</a:t>
            </a:r>
            <a:r>
              <a:rPr lang="en-US" altLang="en-US" dirty="0"/>
              <a:t> (t) * f</a:t>
            </a:r>
            <a:r>
              <a:rPr lang="en-US" altLang="en-US" baseline="-15000" dirty="0"/>
              <a:t>1</a:t>
            </a:r>
            <a:r>
              <a:rPr lang="en-US" altLang="en-US" dirty="0"/>
              <a:t> (t)</a:t>
            </a:r>
          </a:p>
          <a:p>
            <a:r>
              <a:rPr lang="en-US" altLang="en-US" dirty="0"/>
              <a:t>Distributive:  f</a:t>
            </a:r>
            <a:r>
              <a:rPr lang="en-US" altLang="en-US" baseline="-15000" dirty="0"/>
              <a:t>1</a:t>
            </a:r>
            <a:r>
              <a:rPr lang="en-US" altLang="en-US" dirty="0"/>
              <a:t>(t) * [f</a:t>
            </a:r>
            <a:r>
              <a:rPr lang="en-US" altLang="en-US" baseline="-15000" dirty="0"/>
              <a:t>2</a:t>
            </a:r>
            <a:r>
              <a:rPr lang="en-US" altLang="en-US" dirty="0"/>
              <a:t>(t) + f</a:t>
            </a:r>
            <a:r>
              <a:rPr lang="en-US" altLang="en-US" baseline="-15000" dirty="0"/>
              <a:t>3</a:t>
            </a:r>
            <a:r>
              <a:rPr lang="en-US" altLang="en-US" dirty="0"/>
              <a:t> (t)] = f</a:t>
            </a:r>
            <a:r>
              <a:rPr lang="en-US" altLang="en-US" baseline="-15000" dirty="0"/>
              <a:t>1</a:t>
            </a:r>
            <a:r>
              <a:rPr lang="en-US" altLang="en-US" dirty="0"/>
              <a:t>(t) * f</a:t>
            </a:r>
            <a:r>
              <a:rPr lang="en-US" altLang="en-US" baseline="-15000" dirty="0"/>
              <a:t>2</a:t>
            </a:r>
            <a:r>
              <a:rPr lang="en-US" altLang="en-US" dirty="0"/>
              <a:t> (t) + f</a:t>
            </a:r>
            <a:r>
              <a:rPr lang="en-US" altLang="en-US" baseline="-15000" dirty="0"/>
              <a:t>1</a:t>
            </a:r>
            <a:r>
              <a:rPr lang="en-US" altLang="en-US" dirty="0"/>
              <a:t> (t) * f</a:t>
            </a:r>
            <a:r>
              <a:rPr lang="en-US" altLang="en-US" baseline="-15000" dirty="0"/>
              <a:t>3</a:t>
            </a:r>
            <a:r>
              <a:rPr lang="en-US" altLang="en-US" dirty="0"/>
              <a:t> (t)</a:t>
            </a:r>
          </a:p>
          <a:p>
            <a:r>
              <a:rPr lang="en-US" altLang="en-US" dirty="0">
                <a:solidFill>
                  <a:srgbClr val="0066FF"/>
                </a:solidFill>
              </a:rPr>
              <a:t>Associative: f</a:t>
            </a:r>
            <a:r>
              <a:rPr lang="en-US" altLang="en-US" baseline="-15000" dirty="0">
                <a:solidFill>
                  <a:srgbClr val="0066FF"/>
                </a:solidFill>
              </a:rPr>
              <a:t>1</a:t>
            </a:r>
            <a:r>
              <a:rPr lang="en-US" altLang="en-US" dirty="0">
                <a:solidFill>
                  <a:srgbClr val="0066FF"/>
                </a:solidFill>
              </a:rPr>
              <a:t>(t) * [f</a:t>
            </a:r>
            <a:r>
              <a:rPr lang="en-US" altLang="en-US" baseline="-15000" dirty="0">
                <a:solidFill>
                  <a:srgbClr val="0066FF"/>
                </a:solidFill>
              </a:rPr>
              <a:t>2</a:t>
            </a:r>
            <a:r>
              <a:rPr lang="en-US" altLang="en-US" dirty="0">
                <a:solidFill>
                  <a:srgbClr val="0066FF"/>
                </a:solidFill>
              </a:rPr>
              <a:t>(t) * f</a:t>
            </a:r>
            <a:r>
              <a:rPr lang="en-US" altLang="en-US" baseline="-15000" dirty="0">
                <a:solidFill>
                  <a:srgbClr val="0066FF"/>
                </a:solidFill>
              </a:rPr>
              <a:t>3</a:t>
            </a:r>
            <a:r>
              <a:rPr lang="en-US" altLang="en-US" dirty="0">
                <a:solidFill>
                  <a:srgbClr val="0066FF"/>
                </a:solidFill>
              </a:rPr>
              <a:t> (t)] = [f</a:t>
            </a:r>
            <a:r>
              <a:rPr lang="en-US" altLang="en-US" baseline="-15000" dirty="0">
                <a:solidFill>
                  <a:srgbClr val="0066FF"/>
                </a:solidFill>
              </a:rPr>
              <a:t>1</a:t>
            </a:r>
            <a:r>
              <a:rPr lang="en-US" altLang="en-US" dirty="0">
                <a:solidFill>
                  <a:srgbClr val="0066FF"/>
                </a:solidFill>
              </a:rPr>
              <a:t>(t) * f</a:t>
            </a:r>
            <a:r>
              <a:rPr lang="en-US" altLang="en-US" baseline="-15000" dirty="0">
                <a:solidFill>
                  <a:srgbClr val="0066FF"/>
                </a:solidFill>
              </a:rPr>
              <a:t>2</a:t>
            </a:r>
            <a:r>
              <a:rPr lang="en-US" altLang="en-US" dirty="0">
                <a:solidFill>
                  <a:srgbClr val="0066FF"/>
                </a:solidFill>
              </a:rPr>
              <a:t>(t)] * f</a:t>
            </a:r>
            <a:r>
              <a:rPr lang="en-US" altLang="en-US" baseline="-15000" dirty="0">
                <a:solidFill>
                  <a:srgbClr val="0066FF"/>
                </a:solidFill>
              </a:rPr>
              <a:t>3</a:t>
            </a:r>
            <a:r>
              <a:rPr lang="en-US" altLang="en-US" dirty="0">
                <a:solidFill>
                  <a:srgbClr val="0066FF"/>
                </a:solidFill>
              </a:rPr>
              <a:t> (t)</a:t>
            </a:r>
            <a:r>
              <a:rPr lang="en-US" altLang="en-US" dirty="0"/>
              <a:t> </a:t>
            </a:r>
          </a:p>
          <a:p>
            <a:r>
              <a:rPr lang="en-US" altLang="en-US" dirty="0"/>
              <a:t>Shift: if f</a:t>
            </a:r>
            <a:r>
              <a:rPr lang="en-US" altLang="en-US" baseline="-15000" dirty="0"/>
              <a:t>1</a:t>
            </a:r>
            <a:r>
              <a:rPr lang="en-US" altLang="en-US" dirty="0"/>
              <a:t>(t) * f</a:t>
            </a:r>
            <a:r>
              <a:rPr lang="en-US" altLang="en-US" baseline="-15000" dirty="0"/>
              <a:t>2</a:t>
            </a:r>
            <a:r>
              <a:rPr lang="en-US" altLang="en-US" dirty="0"/>
              <a:t>(t) = c(t), then</a:t>
            </a:r>
          </a:p>
          <a:p>
            <a:pPr lvl="1"/>
            <a:r>
              <a:rPr lang="en-US" altLang="en-US" dirty="0"/>
              <a:t> f</a:t>
            </a:r>
            <a:r>
              <a:rPr lang="en-US" altLang="en-US" baseline="-15000" dirty="0"/>
              <a:t>1</a:t>
            </a:r>
            <a:r>
              <a:rPr lang="en-US" altLang="en-US" dirty="0"/>
              <a:t>(t) * f</a:t>
            </a:r>
            <a:r>
              <a:rPr lang="en-US" altLang="en-US" baseline="-15000" dirty="0"/>
              <a:t>2</a:t>
            </a:r>
            <a:r>
              <a:rPr lang="en-US" altLang="en-US" dirty="0"/>
              <a:t>(t-T) = f</a:t>
            </a:r>
            <a:r>
              <a:rPr lang="en-US" altLang="en-US" baseline="-15000" dirty="0"/>
              <a:t>1</a:t>
            </a:r>
            <a:r>
              <a:rPr lang="en-US" altLang="en-US" dirty="0"/>
              <a:t>(t-T) * f</a:t>
            </a:r>
            <a:r>
              <a:rPr lang="en-US" altLang="en-US" baseline="-15000" dirty="0"/>
              <a:t>2</a:t>
            </a:r>
            <a:r>
              <a:rPr lang="en-US" altLang="en-US" dirty="0"/>
              <a:t>(t) = c(t-T)</a:t>
            </a:r>
          </a:p>
          <a:p>
            <a:r>
              <a:rPr lang="en-US" altLang="en-US" dirty="0"/>
              <a:t>Convolution with impulse: f(t) *</a:t>
            </a:r>
            <a:r>
              <a:rPr lang="en-US" altLang="en-US" dirty="0">
                <a:latin typeface="Symbol" pitchFamily="18" charset="2"/>
              </a:rPr>
              <a:t>d</a:t>
            </a:r>
            <a:r>
              <a:rPr lang="en-US" altLang="en-US" dirty="0"/>
              <a:t>(t) = f(t)</a:t>
            </a:r>
          </a:p>
          <a:p>
            <a:r>
              <a:rPr lang="en-US" altLang="en-US" dirty="0"/>
              <a:t>Convolution with shifted impulse: f(t) *</a:t>
            </a:r>
            <a:r>
              <a:rPr lang="en-US" altLang="en-US" dirty="0">
                <a:latin typeface="Symbol" pitchFamily="18" charset="2"/>
              </a:rPr>
              <a:t>d</a:t>
            </a:r>
            <a:r>
              <a:rPr lang="en-US" altLang="en-US" dirty="0"/>
              <a:t>(t-T) = f(t-T)</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1026"/>
          <p:cNvSpPr>
            <a:spLocks noGrp="1" noChangeArrowheads="1"/>
          </p:cNvSpPr>
          <p:nvPr>
            <p:ph type="title"/>
          </p:nvPr>
        </p:nvSpPr>
        <p:spPr>
          <a:xfrm>
            <a:off x="5553075" y="285750"/>
            <a:ext cx="3590925" cy="609600"/>
          </a:xfrm>
        </p:spPr>
        <p:txBody>
          <a:bodyPr/>
          <a:lstStyle/>
          <a:p>
            <a:r>
              <a:rPr lang="en-US" altLang="en-US"/>
              <a:t>Noise Reduction - 1</a:t>
            </a:r>
          </a:p>
        </p:txBody>
      </p:sp>
      <p:grpSp>
        <p:nvGrpSpPr>
          <p:cNvPr id="16" name="Group 15"/>
          <p:cNvGrpSpPr/>
          <p:nvPr/>
        </p:nvGrpSpPr>
        <p:grpSpPr>
          <a:xfrm>
            <a:off x="609600" y="1282700"/>
            <a:ext cx="7620000" cy="5499100"/>
            <a:chOff x="609600" y="1282700"/>
            <a:chExt cx="7620000" cy="5499100"/>
          </a:xfrm>
        </p:grpSpPr>
        <p:pic>
          <p:nvPicPr>
            <p:cNvPr id="931844" name="Picture 1028"/>
            <p:cNvPicPr>
              <a:picLocks noChangeAspect="1" noChangeArrowheads="1"/>
            </p:cNvPicPr>
            <p:nvPr/>
          </p:nvPicPr>
          <p:blipFill>
            <a:blip r:embed="rId2" cstate="print"/>
            <a:srcRect l="6512" t="3943" r="8133" b="4707"/>
            <a:stretch>
              <a:fillRect/>
            </a:stretch>
          </p:blipFill>
          <p:spPr bwMode="auto">
            <a:xfrm>
              <a:off x="3276600" y="1282700"/>
              <a:ext cx="4953000" cy="2755900"/>
            </a:xfrm>
            <a:prstGeom prst="rect">
              <a:avLst/>
            </a:prstGeom>
            <a:noFill/>
            <a:ln w="28575">
              <a:solidFill>
                <a:schemeClr val="folHlink"/>
              </a:solidFill>
              <a:miter lim="800000"/>
              <a:headEnd/>
              <a:tailEnd/>
            </a:ln>
            <a:effectLst/>
          </p:spPr>
        </p:pic>
        <p:grpSp>
          <p:nvGrpSpPr>
            <p:cNvPr id="931853" name="Group 1037"/>
            <p:cNvGrpSpPr>
              <a:grpSpLocks/>
            </p:cNvGrpSpPr>
            <p:nvPr/>
          </p:nvGrpSpPr>
          <p:grpSpPr bwMode="auto">
            <a:xfrm>
              <a:off x="609600" y="1295400"/>
              <a:ext cx="2541588" cy="2543175"/>
              <a:chOff x="384" y="816"/>
              <a:chExt cx="1601" cy="1602"/>
            </a:xfrm>
          </p:grpSpPr>
          <p:pic>
            <p:nvPicPr>
              <p:cNvPr id="931846" name="Picture 1030" descr="satn1"/>
              <p:cNvPicPr>
                <a:picLocks noChangeAspect="1" noChangeArrowheads="1"/>
              </p:cNvPicPr>
              <p:nvPr/>
            </p:nvPicPr>
            <p:blipFill>
              <a:blip r:embed="rId3" cstate="print"/>
              <a:srcRect l="11737" t="9142" r="11736" b="10336"/>
              <a:stretch>
                <a:fillRect/>
              </a:stretch>
            </p:blipFill>
            <p:spPr bwMode="auto">
              <a:xfrm>
                <a:off x="384" y="816"/>
                <a:ext cx="1601" cy="1602"/>
              </a:xfrm>
              <a:prstGeom prst="rect">
                <a:avLst/>
              </a:prstGeom>
              <a:noFill/>
              <a:ln w="28575">
                <a:solidFill>
                  <a:schemeClr val="folHlink"/>
                </a:solidFill>
                <a:miter lim="800000"/>
                <a:headEnd/>
                <a:tailEnd/>
              </a:ln>
              <a:effectLst/>
            </p:spPr>
          </p:pic>
          <p:sp>
            <p:nvSpPr>
              <p:cNvPr id="931848" name="Line 1032"/>
              <p:cNvSpPr>
                <a:spLocks noChangeShapeType="1"/>
              </p:cNvSpPr>
              <p:nvPr/>
            </p:nvSpPr>
            <p:spPr bwMode="auto">
              <a:xfrm>
                <a:off x="1152" y="816"/>
                <a:ext cx="0" cy="1592"/>
              </a:xfrm>
              <a:prstGeom prst="line">
                <a:avLst/>
              </a:prstGeom>
              <a:noFill/>
              <a:ln w="9525">
                <a:solidFill>
                  <a:srgbClr val="FF0000"/>
                </a:solidFill>
                <a:round/>
                <a:headEnd/>
                <a:tailEnd/>
              </a:ln>
              <a:effectLst/>
            </p:spPr>
            <p:txBody>
              <a:bodyPr wrap="none" anchor="ctr"/>
              <a:lstStyle/>
              <a:p>
                <a:endParaRPr lang="en-US"/>
              </a:p>
            </p:txBody>
          </p:sp>
        </p:grpSp>
        <p:grpSp>
          <p:nvGrpSpPr>
            <p:cNvPr id="931852" name="Group 1036"/>
            <p:cNvGrpSpPr>
              <a:grpSpLocks/>
            </p:cNvGrpSpPr>
            <p:nvPr/>
          </p:nvGrpSpPr>
          <p:grpSpPr bwMode="auto">
            <a:xfrm>
              <a:off x="620713" y="4192588"/>
              <a:ext cx="2535237" cy="2555875"/>
              <a:chOff x="391" y="2578"/>
              <a:chExt cx="1597" cy="1610"/>
            </a:xfrm>
          </p:grpSpPr>
          <p:pic>
            <p:nvPicPr>
              <p:cNvPr id="931847" name="Picture 1031" descr="satsmo"/>
              <p:cNvPicPr>
                <a:picLocks noChangeAspect="1" noChangeArrowheads="1"/>
              </p:cNvPicPr>
              <p:nvPr/>
            </p:nvPicPr>
            <p:blipFill>
              <a:blip r:embed="rId4" cstate="print"/>
              <a:srcRect l="11403" t="9494" r="12202" b="9856"/>
              <a:stretch>
                <a:fillRect/>
              </a:stretch>
            </p:blipFill>
            <p:spPr bwMode="auto">
              <a:xfrm>
                <a:off x="391" y="2578"/>
                <a:ext cx="1597" cy="1605"/>
              </a:xfrm>
              <a:prstGeom prst="rect">
                <a:avLst/>
              </a:prstGeom>
              <a:noFill/>
              <a:ln w="28575">
                <a:solidFill>
                  <a:schemeClr val="folHlink"/>
                </a:solidFill>
                <a:miter lim="800000"/>
                <a:headEnd/>
                <a:tailEnd/>
              </a:ln>
              <a:effectLst/>
            </p:spPr>
          </p:pic>
          <p:sp>
            <p:nvSpPr>
              <p:cNvPr id="931849" name="Line 1033"/>
              <p:cNvSpPr>
                <a:spLocks noChangeShapeType="1"/>
              </p:cNvSpPr>
              <p:nvPr/>
            </p:nvSpPr>
            <p:spPr bwMode="auto">
              <a:xfrm>
                <a:off x="1152" y="2583"/>
                <a:ext cx="0" cy="1605"/>
              </a:xfrm>
              <a:prstGeom prst="line">
                <a:avLst/>
              </a:prstGeom>
              <a:noFill/>
              <a:ln w="9525">
                <a:solidFill>
                  <a:srgbClr val="27C536"/>
                </a:solidFill>
                <a:round/>
                <a:headEnd/>
                <a:tailEnd/>
              </a:ln>
              <a:effectLst/>
            </p:spPr>
            <p:txBody>
              <a:bodyPr wrap="none" anchor="ctr"/>
              <a:lstStyle/>
              <a:p>
                <a:endParaRPr lang="en-US"/>
              </a:p>
            </p:txBody>
          </p:sp>
        </p:grpSp>
        <p:grpSp>
          <p:nvGrpSpPr>
            <p:cNvPr id="931851" name="Group 1035"/>
            <p:cNvGrpSpPr>
              <a:grpSpLocks/>
            </p:cNvGrpSpPr>
            <p:nvPr/>
          </p:nvGrpSpPr>
          <p:grpSpPr bwMode="auto">
            <a:xfrm>
              <a:off x="4867275" y="4192588"/>
              <a:ext cx="2551113" cy="2589212"/>
              <a:chOff x="3066" y="2545"/>
              <a:chExt cx="1607" cy="1631"/>
            </a:xfrm>
          </p:grpSpPr>
          <p:pic>
            <p:nvPicPr>
              <p:cNvPr id="931845" name="Picture 1029" descr="sat1"/>
              <p:cNvPicPr>
                <a:picLocks noChangeAspect="1" noChangeArrowheads="1"/>
              </p:cNvPicPr>
              <p:nvPr/>
            </p:nvPicPr>
            <p:blipFill>
              <a:blip r:embed="rId5" cstate="print"/>
              <a:srcRect l="11275" t="9192" r="11899" b="9854"/>
              <a:stretch>
                <a:fillRect/>
              </a:stretch>
            </p:blipFill>
            <p:spPr bwMode="auto">
              <a:xfrm>
                <a:off x="3066" y="2565"/>
                <a:ext cx="1607" cy="1611"/>
              </a:xfrm>
              <a:prstGeom prst="rect">
                <a:avLst/>
              </a:prstGeom>
              <a:noFill/>
              <a:ln w="28575">
                <a:solidFill>
                  <a:schemeClr val="folHlink"/>
                </a:solidFill>
                <a:miter lim="800000"/>
                <a:headEnd/>
                <a:tailEnd/>
              </a:ln>
              <a:effectLst/>
            </p:spPr>
          </p:pic>
          <p:sp>
            <p:nvSpPr>
              <p:cNvPr id="931850" name="Line 1034"/>
              <p:cNvSpPr>
                <a:spLocks noChangeShapeType="1"/>
              </p:cNvSpPr>
              <p:nvPr/>
            </p:nvSpPr>
            <p:spPr bwMode="auto">
              <a:xfrm>
                <a:off x="3845" y="2545"/>
                <a:ext cx="0" cy="1630"/>
              </a:xfrm>
              <a:prstGeom prst="line">
                <a:avLst/>
              </a:prstGeom>
              <a:noFill/>
              <a:ln w="9525">
                <a:solidFill>
                  <a:srgbClr val="0066FF"/>
                </a:solidFill>
                <a:round/>
                <a:headEnd/>
                <a:tailEnd/>
              </a:ln>
              <a:effectLst/>
            </p:spPr>
            <p:txBody>
              <a:bodyPr wrap="none" anchor="ctr"/>
              <a:lstStyle/>
              <a:p>
                <a:endParaRPr lang="en-US"/>
              </a:p>
            </p:txBody>
          </p:sp>
        </p:grpSp>
        <p:sp>
          <p:nvSpPr>
            <p:cNvPr id="931854" name="Text Box 1038"/>
            <p:cNvSpPr txBox="1">
              <a:spLocks noChangeArrowheads="1"/>
            </p:cNvSpPr>
            <p:nvPr/>
          </p:nvSpPr>
          <p:spPr bwMode="auto">
            <a:xfrm>
              <a:off x="5181600" y="4210050"/>
              <a:ext cx="1924050" cy="336550"/>
            </a:xfrm>
            <a:prstGeom prst="rect">
              <a:avLst/>
            </a:prstGeom>
            <a:noFill/>
            <a:ln w="12700">
              <a:noFill/>
              <a:miter lim="800000"/>
              <a:headEnd type="none" w="sm" len="sm"/>
              <a:tailEnd type="none" w="sm" len="sm"/>
            </a:ln>
            <a:effectLst/>
          </p:spPr>
          <p:txBody>
            <a:bodyPr wrap="none">
              <a:spAutoFit/>
            </a:bodyPr>
            <a:lstStyle/>
            <a:p>
              <a:r>
                <a:rPr lang="en-US" altLang="en-US" sz="1600"/>
                <a:t>Uncorrupted Image</a:t>
              </a:r>
            </a:p>
          </p:txBody>
        </p:sp>
        <p:sp>
          <p:nvSpPr>
            <p:cNvPr id="931855" name="Text Box 1039"/>
            <p:cNvSpPr txBox="1">
              <a:spLocks noChangeArrowheads="1"/>
            </p:cNvSpPr>
            <p:nvPr/>
          </p:nvSpPr>
          <p:spPr bwMode="auto">
            <a:xfrm>
              <a:off x="1066800" y="1371600"/>
              <a:ext cx="1500188"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a:t>
              </a:r>
            </a:p>
          </p:txBody>
        </p:sp>
        <p:sp>
          <p:nvSpPr>
            <p:cNvPr id="931856" name="Text Box 1040"/>
            <p:cNvSpPr txBox="1">
              <a:spLocks noChangeArrowheads="1"/>
            </p:cNvSpPr>
            <p:nvPr/>
          </p:nvSpPr>
          <p:spPr bwMode="auto">
            <a:xfrm>
              <a:off x="762000" y="4191000"/>
              <a:ext cx="2336800" cy="336550"/>
            </a:xfrm>
            <a:prstGeom prst="rect">
              <a:avLst/>
            </a:prstGeom>
            <a:noFill/>
            <a:ln w="12700">
              <a:noFill/>
              <a:miter lim="800000"/>
              <a:headEnd type="none" w="sm" len="sm"/>
              <a:tailEnd type="none" w="sm" len="sm"/>
            </a:ln>
            <a:effectLst/>
          </p:spPr>
          <p:txBody>
            <a:bodyPr wrap="none">
              <a:spAutoFit/>
            </a:bodyPr>
            <a:lstStyle/>
            <a:p>
              <a:r>
                <a:rPr lang="en-US" altLang="en-US" sz="1600"/>
                <a:t>Image + Noise - Blurred</a:t>
              </a:r>
            </a:p>
          </p:txBody>
        </p:sp>
      </p:gr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1026"/>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2867" name="Rectangle 1027"/>
          <p:cNvSpPr>
            <a:spLocks noGrp="1" noChangeArrowheads="1"/>
          </p:cNvSpPr>
          <p:nvPr>
            <p:ph type="body" idx="1"/>
          </p:nvPr>
        </p:nvSpPr>
        <p:spPr>
          <a:xfrm>
            <a:off x="685800" y="1828800"/>
            <a:ext cx="7848600" cy="3429000"/>
          </a:xfrm>
        </p:spPr>
        <p:txBody>
          <a:bodyPr/>
          <a:lstStyle/>
          <a:p>
            <a:pPr>
              <a:spcBef>
                <a:spcPct val="25000"/>
              </a:spcBef>
              <a:spcAft>
                <a:spcPct val="35000"/>
              </a:spcAft>
            </a:pPr>
            <a:r>
              <a:rPr lang="en-US" altLang="en-US" sz="2800" dirty="0"/>
              <a:t>Technique relies on high frequency noise fluctuations being ‘blocked’ by filter.  Hence, </a:t>
            </a:r>
            <a:r>
              <a:rPr lang="en-US" altLang="en-US" sz="2800" dirty="0">
                <a:solidFill>
                  <a:srgbClr val="0066FF"/>
                </a:solidFill>
              </a:rPr>
              <a:t>low-pass</a:t>
            </a:r>
            <a:r>
              <a:rPr lang="en-US" altLang="en-US" sz="2800" dirty="0"/>
              <a:t> filter.</a:t>
            </a:r>
          </a:p>
          <a:p>
            <a:pPr>
              <a:spcBef>
                <a:spcPct val="25000"/>
              </a:spcBef>
              <a:spcAft>
                <a:spcPct val="35000"/>
              </a:spcAft>
            </a:pPr>
            <a:r>
              <a:rPr lang="en-US" altLang="en-US" sz="2800" dirty="0"/>
              <a:t>Fine detail in image may also be smoothed. </a:t>
            </a:r>
          </a:p>
          <a:p>
            <a:pPr>
              <a:spcBef>
                <a:spcPct val="25000"/>
              </a:spcBef>
              <a:spcAft>
                <a:spcPct val="35000"/>
              </a:spcAft>
            </a:pPr>
            <a:r>
              <a:rPr lang="en-US" altLang="en-US" sz="2800" dirty="0"/>
              <a:t>Balance between keeping image fine detail and reducing noise.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a:xfrm>
            <a:off x="4638675" y="285750"/>
            <a:ext cx="4505325" cy="609600"/>
          </a:xfrm>
        </p:spPr>
        <p:txBody>
          <a:bodyPr/>
          <a:lstStyle/>
          <a:p>
            <a:r>
              <a:rPr lang="en-US" altLang="en-US" dirty="0"/>
              <a:t>Spatial Domain Methods</a:t>
            </a:r>
          </a:p>
        </p:txBody>
      </p:sp>
      <p:sp>
        <p:nvSpPr>
          <p:cNvPr id="887811" name="Rectangle 3"/>
          <p:cNvSpPr>
            <a:spLocks noGrp="1" noChangeArrowheads="1"/>
          </p:cNvSpPr>
          <p:nvPr>
            <p:ph type="body" idx="1"/>
          </p:nvPr>
        </p:nvSpPr>
        <p:spPr>
          <a:xfrm>
            <a:off x="762000" y="3657600"/>
            <a:ext cx="7848600" cy="3124200"/>
          </a:xfrm>
        </p:spPr>
        <p:txBody>
          <a:bodyPr/>
          <a:lstStyle/>
          <a:p>
            <a:pPr>
              <a:spcBef>
                <a:spcPct val="0"/>
              </a:spcBef>
            </a:pPr>
            <a:r>
              <a:rPr lang="en-US" altLang="en-US" dirty="0"/>
              <a:t>Transformation T</a:t>
            </a:r>
          </a:p>
          <a:p>
            <a:pPr lvl="1">
              <a:spcBef>
                <a:spcPct val="0"/>
              </a:spcBef>
            </a:pPr>
            <a:r>
              <a:rPr lang="en-US" altLang="en-US" dirty="0"/>
              <a:t>point - pixel to pixel</a:t>
            </a:r>
          </a:p>
          <a:p>
            <a:pPr lvl="1">
              <a:spcBef>
                <a:spcPct val="0"/>
              </a:spcBef>
            </a:pPr>
            <a:r>
              <a:rPr lang="en-US" altLang="en-US" dirty="0"/>
              <a:t>area - local area to pixel</a:t>
            </a:r>
          </a:p>
          <a:p>
            <a:pPr lvl="1">
              <a:spcBef>
                <a:spcPct val="0"/>
              </a:spcBef>
            </a:pPr>
            <a:r>
              <a:rPr lang="en-US" altLang="en-US" dirty="0"/>
              <a:t>global - entire image to pixel</a:t>
            </a:r>
          </a:p>
          <a:p>
            <a:pPr>
              <a:spcBef>
                <a:spcPct val="0"/>
              </a:spcBef>
            </a:pPr>
            <a:r>
              <a:rPr lang="en-US" altLang="en-US" dirty="0"/>
              <a:t>Neighborhoods </a:t>
            </a:r>
          </a:p>
          <a:p>
            <a:pPr lvl="1">
              <a:spcBef>
                <a:spcPct val="0"/>
              </a:spcBef>
            </a:pPr>
            <a:r>
              <a:rPr lang="en-US" altLang="en-US" dirty="0"/>
              <a:t>typically rectangular</a:t>
            </a:r>
          </a:p>
          <a:p>
            <a:pPr lvl="1">
              <a:spcBef>
                <a:spcPct val="0"/>
              </a:spcBef>
            </a:pPr>
            <a:r>
              <a:rPr lang="en-US" altLang="en-US" dirty="0"/>
              <a:t>typically an odd size: 3x3, 5x5, etc</a:t>
            </a:r>
          </a:p>
          <a:p>
            <a:pPr lvl="1">
              <a:spcBef>
                <a:spcPct val="0"/>
              </a:spcBef>
            </a:pPr>
            <a:r>
              <a:rPr lang="en-US" altLang="en-US" dirty="0"/>
              <a:t>centered on pixel I(</a:t>
            </a:r>
            <a:r>
              <a:rPr lang="en-US" altLang="en-US" dirty="0" err="1"/>
              <a:t>x,y</a:t>
            </a:r>
            <a:r>
              <a:rPr lang="en-US" altLang="en-US" dirty="0"/>
              <a:t>)</a:t>
            </a:r>
          </a:p>
          <a:p>
            <a:pPr>
              <a:spcBef>
                <a:spcPct val="0"/>
              </a:spcBef>
            </a:pPr>
            <a:r>
              <a:rPr lang="en-US" altLang="en-US" dirty="0"/>
              <a:t>Many IP algorithms rely on this basic notion</a:t>
            </a:r>
          </a:p>
        </p:txBody>
      </p:sp>
      <p:grpSp>
        <p:nvGrpSpPr>
          <p:cNvPr id="20" name="Group 19"/>
          <p:cNvGrpSpPr/>
          <p:nvPr/>
        </p:nvGrpSpPr>
        <p:grpSpPr>
          <a:xfrm>
            <a:off x="762000" y="1157288"/>
            <a:ext cx="7572375" cy="2347912"/>
            <a:chOff x="762000" y="1157288"/>
            <a:chExt cx="7572375" cy="2347912"/>
          </a:xfrm>
        </p:grpSpPr>
        <p:pic>
          <p:nvPicPr>
            <p:cNvPr id="887812" name="Picture 4"/>
            <p:cNvPicPr>
              <a:picLocks noChangeAspect="1" noChangeArrowheads="1"/>
            </p:cNvPicPr>
            <p:nvPr/>
          </p:nvPicPr>
          <p:blipFill>
            <a:blip r:embed="rId2" cstate="print"/>
            <a:srcRect/>
            <a:stretch>
              <a:fillRect/>
            </a:stretch>
          </p:blipFill>
          <p:spPr bwMode="auto">
            <a:xfrm>
              <a:off x="5591175" y="1176338"/>
              <a:ext cx="2743200" cy="1879600"/>
            </a:xfrm>
            <a:prstGeom prst="rect">
              <a:avLst/>
            </a:prstGeom>
            <a:noFill/>
            <a:ln w="19050">
              <a:solidFill>
                <a:srgbClr val="FFFFFF"/>
              </a:solidFill>
              <a:miter lim="800000"/>
              <a:headEnd/>
              <a:tailEnd/>
            </a:ln>
          </p:spPr>
        </p:pic>
        <p:pic>
          <p:nvPicPr>
            <p:cNvPr id="887813" name="Picture 5"/>
            <p:cNvPicPr>
              <a:picLocks noChangeAspect="1" noChangeArrowheads="1"/>
            </p:cNvPicPr>
            <p:nvPr/>
          </p:nvPicPr>
          <p:blipFill>
            <a:blip r:embed="rId3" cstate="print"/>
            <a:srcRect/>
            <a:stretch>
              <a:fillRect/>
            </a:stretch>
          </p:blipFill>
          <p:spPr bwMode="auto">
            <a:xfrm>
              <a:off x="1428750" y="1157288"/>
              <a:ext cx="2743200" cy="1879600"/>
            </a:xfrm>
            <a:prstGeom prst="rect">
              <a:avLst/>
            </a:prstGeom>
            <a:noFill/>
            <a:ln w="19050">
              <a:solidFill>
                <a:srgbClr val="FFFFFF"/>
              </a:solidFill>
              <a:miter lim="800000"/>
              <a:headEnd/>
              <a:tailEnd/>
            </a:ln>
          </p:spPr>
        </p:pic>
        <p:sp>
          <p:nvSpPr>
            <p:cNvPr id="887814" name="Text Box 6"/>
            <p:cNvSpPr txBox="1">
              <a:spLocks noChangeArrowheads="1"/>
            </p:cNvSpPr>
            <p:nvPr/>
          </p:nvSpPr>
          <p:spPr bwMode="auto">
            <a:xfrm>
              <a:off x="4495800" y="2025650"/>
              <a:ext cx="920750" cy="336550"/>
            </a:xfrm>
            <a:prstGeom prst="rect">
              <a:avLst/>
            </a:prstGeom>
            <a:noFill/>
            <a:ln w="12700">
              <a:noFill/>
              <a:miter lim="800000"/>
              <a:headEnd type="none" w="sm" len="sm"/>
              <a:tailEnd type="none" w="sm" len="sm"/>
            </a:ln>
            <a:effectLst/>
          </p:spPr>
          <p:txBody>
            <a:bodyPr wrap="none">
              <a:spAutoFit/>
            </a:bodyPr>
            <a:lstStyle/>
            <a:p>
              <a:r>
                <a:rPr lang="en-US" altLang="en-US" sz="1600" b="1"/>
                <a:t>T(I(x,y))</a:t>
              </a:r>
            </a:p>
          </p:txBody>
        </p:sp>
        <p:sp>
          <p:nvSpPr>
            <p:cNvPr id="887816" name="Rectangle 8"/>
            <p:cNvSpPr>
              <a:spLocks noChangeArrowheads="1"/>
            </p:cNvSpPr>
            <p:nvPr/>
          </p:nvSpPr>
          <p:spPr bwMode="auto">
            <a:xfrm>
              <a:off x="2895600" y="24066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
          <p:nvSpPr>
            <p:cNvPr id="887817" name="Rectangle 9"/>
            <p:cNvSpPr>
              <a:spLocks noChangeArrowheads="1"/>
            </p:cNvSpPr>
            <p:nvPr/>
          </p:nvSpPr>
          <p:spPr bwMode="auto">
            <a:xfrm>
              <a:off x="2819400" y="2330450"/>
              <a:ext cx="228600" cy="228600"/>
            </a:xfrm>
            <a:prstGeom prst="rect">
              <a:avLst/>
            </a:prstGeom>
            <a:noFill/>
            <a:ln w="19050">
              <a:solidFill>
                <a:srgbClr val="D82204"/>
              </a:solidFill>
              <a:miter lim="800000"/>
              <a:headEnd type="none" w="sm" len="sm"/>
              <a:tailEnd type="none" w="sm" len="sm"/>
            </a:ln>
            <a:effectLst/>
          </p:spPr>
          <p:txBody>
            <a:bodyPr wrap="none" anchor="ctr"/>
            <a:lstStyle/>
            <a:p>
              <a:endParaRPr lang="en-US"/>
            </a:p>
          </p:txBody>
        </p:sp>
        <p:cxnSp>
          <p:nvCxnSpPr>
            <p:cNvPr id="887818" name="AutoShape 10"/>
            <p:cNvCxnSpPr>
              <a:cxnSpLocks noChangeShapeType="1"/>
              <a:stCxn id="887817" idx="3"/>
              <a:endCxn id="887814" idx="1"/>
            </p:cNvCxnSpPr>
            <p:nvPr/>
          </p:nvCxnSpPr>
          <p:spPr bwMode="auto">
            <a:xfrm flipV="1">
              <a:off x="3057525" y="2193925"/>
              <a:ext cx="1438275" cy="250825"/>
            </a:xfrm>
            <a:prstGeom prst="curvedConnector3">
              <a:avLst>
                <a:gd name="adj1" fmla="val 49667"/>
              </a:avLst>
            </a:prstGeom>
            <a:noFill/>
            <a:ln w="28575">
              <a:solidFill>
                <a:schemeClr val="folHlink"/>
              </a:solidFill>
              <a:round/>
              <a:headEnd type="none" w="sm" len="sm"/>
              <a:tailEnd type="triangle" w="sm" len="sm"/>
            </a:ln>
            <a:effectLst/>
          </p:spPr>
        </p:cxnSp>
        <p:sp>
          <p:nvSpPr>
            <p:cNvPr id="887819" name="Rectangle 11"/>
            <p:cNvSpPr>
              <a:spLocks noChangeArrowheads="1"/>
            </p:cNvSpPr>
            <p:nvPr/>
          </p:nvSpPr>
          <p:spPr bwMode="auto">
            <a:xfrm>
              <a:off x="7069138" y="2393950"/>
              <a:ext cx="76200" cy="76200"/>
            </a:xfrm>
            <a:prstGeom prst="rect">
              <a:avLst/>
            </a:prstGeom>
            <a:solidFill>
              <a:srgbClr val="D82204"/>
            </a:solidFill>
            <a:ln w="12700">
              <a:solidFill>
                <a:srgbClr val="D82204"/>
              </a:solidFill>
              <a:miter lim="800000"/>
              <a:headEnd type="none" w="sm" len="sm"/>
              <a:tailEnd type="none" w="sm" len="sm"/>
            </a:ln>
            <a:effectLst/>
          </p:spPr>
          <p:txBody>
            <a:bodyPr wrap="none" anchor="ctr"/>
            <a:lstStyle/>
            <a:p>
              <a:endParaRPr lang="en-US"/>
            </a:p>
          </p:txBody>
        </p:sp>
        <p:cxnSp>
          <p:nvCxnSpPr>
            <p:cNvPr id="887820" name="AutoShape 12"/>
            <p:cNvCxnSpPr>
              <a:cxnSpLocks noChangeShapeType="1"/>
              <a:stCxn id="887814" idx="3"/>
              <a:endCxn id="887819" idx="0"/>
            </p:cNvCxnSpPr>
            <p:nvPr/>
          </p:nvCxnSpPr>
          <p:spPr bwMode="auto">
            <a:xfrm>
              <a:off x="5416550" y="2193925"/>
              <a:ext cx="1690688" cy="200025"/>
            </a:xfrm>
            <a:prstGeom prst="curvedConnector2">
              <a:avLst/>
            </a:prstGeom>
            <a:noFill/>
            <a:ln w="28575">
              <a:solidFill>
                <a:schemeClr val="folHlink"/>
              </a:solidFill>
              <a:round/>
              <a:headEnd type="none" w="sm" len="sm"/>
              <a:tailEnd type="triangle" w="sm" len="sm"/>
            </a:ln>
            <a:effectLst/>
          </p:spPr>
        </p:cxnSp>
        <p:sp>
          <p:nvSpPr>
            <p:cNvPr id="887821" name="Text Box 13"/>
            <p:cNvSpPr txBox="1">
              <a:spLocks noChangeArrowheads="1"/>
            </p:cNvSpPr>
            <p:nvPr/>
          </p:nvSpPr>
          <p:spPr bwMode="auto">
            <a:xfrm>
              <a:off x="2895600" y="3168650"/>
              <a:ext cx="66040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2" name="Text Box 14"/>
            <p:cNvSpPr txBox="1">
              <a:spLocks noChangeArrowheads="1"/>
            </p:cNvSpPr>
            <p:nvPr/>
          </p:nvSpPr>
          <p:spPr bwMode="auto">
            <a:xfrm>
              <a:off x="6705600" y="3168650"/>
              <a:ext cx="717550" cy="336550"/>
            </a:xfrm>
            <a:prstGeom prst="rect">
              <a:avLst/>
            </a:prstGeom>
            <a:noFill/>
            <a:ln w="12700">
              <a:noFill/>
              <a:miter lim="800000"/>
              <a:headEnd type="none" w="sm" len="sm"/>
              <a:tailEnd type="none" w="sm" len="sm"/>
            </a:ln>
            <a:effectLst/>
          </p:spPr>
          <p:txBody>
            <a:bodyPr wrap="none">
              <a:spAutoFit/>
            </a:bodyPr>
            <a:lstStyle/>
            <a:p>
              <a:r>
                <a:rPr lang="en-US" altLang="en-US" sz="1600" b="1"/>
                <a:t>I’(x,y)</a:t>
              </a:r>
            </a:p>
          </p:txBody>
        </p:sp>
        <p:sp>
          <p:nvSpPr>
            <p:cNvPr id="887823" name="Line 15"/>
            <p:cNvSpPr>
              <a:spLocks noChangeShapeType="1"/>
            </p:cNvSpPr>
            <p:nvPr/>
          </p:nvSpPr>
          <p:spPr bwMode="auto">
            <a:xfrm flipH="1" flipV="1">
              <a:off x="2940050" y="2497138"/>
              <a:ext cx="184150" cy="671512"/>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4" name="Line 16"/>
            <p:cNvSpPr>
              <a:spLocks noChangeShapeType="1"/>
            </p:cNvSpPr>
            <p:nvPr/>
          </p:nvSpPr>
          <p:spPr bwMode="auto">
            <a:xfrm flipV="1">
              <a:off x="7058025" y="2466975"/>
              <a:ext cx="53975" cy="708025"/>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887825" name="Text Box 17"/>
            <p:cNvSpPr txBox="1">
              <a:spLocks noChangeArrowheads="1"/>
            </p:cNvSpPr>
            <p:nvPr/>
          </p:nvSpPr>
          <p:spPr bwMode="auto">
            <a:xfrm>
              <a:off x="762000" y="3168650"/>
              <a:ext cx="1751013" cy="336550"/>
            </a:xfrm>
            <a:prstGeom prst="rect">
              <a:avLst/>
            </a:prstGeom>
            <a:noFill/>
            <a:ln w="12700">
              <a:noFill/>
              <a:miter lim="800000"/>
              <a:headEnd type="none" w="sm" len="sm"/>
              <a:tailEnd type="none" w="sm" len="sm"/>
            </a:ln>
            <a:effectLst/>
          </p:spPr>
          <p:txBody>
            <a:bodyPr wrap="none">
              <a:spAutoFit/>
            </a:bodyPr>
            <a:lstStyle/>
            <a:p>
              <a:r>
                <a:rPr lang="en-US" altLang="en-US" sz="1600" b="1"/>
                <a:t>neighborhood N</a:t>
              </a:r>
            </a:p>
          </p:txBody>
        </p:sp>
        <p:sp>
          <p:nvSpPr>
            <p:cNvPr id="887826" name="Line 18"/>
            <p:cNvSpPr>
              <a:spLocks noChangeShapeType="1"/>
            </p:cNvSpPr>
            <p:nvPr/>
          </p:nvSpPr>
          <p:spPr bwMode="auto">
            <a:xfrm flipV="1">
              <a:off x="2012950" y="2559050"/>
              <a:ext cx="806450" cy="671513"/>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sp>
        <p:nvSpPr>
          <p:cNvPr id="887827" name="Text Box 19"/>
          <p:cNvSpPr txBox="1">
            <a:spLocks noChangeArrowheads="1"/>
          </p:cNvSpPr>
          <p:nvPr/>
        </p:nvSpPr>
        <p:spPr bwMode="auto">
          <a:xfrm>
            <a:off x="5715000" y="4114800"/>
            <a:ext cx="2425700"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dirty="0">
                <a:solidFill>
                  <a:schemeClr val="bg2"/>
                </a:solidFill>
              </a:rPr>
              <a:t>I’(</a:t>
            </a:r>
            <a:r>
              <a:rPr lang="en-US" altLang="en-US" sz="2400" b="1" dirty="0" err="1">
                <a:solidFill>
                  <a:schemeClr val="bg2"/>
                </a:solidFill>
              </a:rPr>
              <a:t>x,y</a:t>
            </a:r>
            <a:r>
              <a:rPr lang="en-US" altLang="en-US" sz="2400" b="1" dirty="0">
                <a:solidFill>
                  <a:schemeClr val="bg2"/>
                </a:solidFill>
              </a:rPr>
              <a:t>) = T(I(</a:t>
            </a:r>
            <a:r>
              <a:rPr lang="en-US" altLang="en-US" sz="2400" b="1" dirty="0" err="1">
                <a:solidFill>
                  <a:schemeClr val="bg2"/>
                </a:solidFill>
              </a:rPr>
              <a:t>x,y</a:t>
            </a:r>
            <a:r>
              <a:rPr lang="en-US" altLang="en-US" sz="2400" b="1" dirty="0">
                <a:solidFill>
                  <a:schemeClr val="bg2"/>
                </a:solidFill>
              </a:rPr>
              <a:t>))</a:t>
            </a:r>
          </a:p>
        </p:txBody>
      </p:sp>
      <p:sp>
        <p:nvSpPr>
          <p:cNvPr id="887828" name="Text Box 20"/>
          <p:cNvSpPr txBox="1">
            <a:spLocks noChangeArrowheads="1"/>
          </p:cNvSpPr>
          <p:nvPr/>
        </p:nvSpPr>
        <p:spPr bwMode="auto">
          <a:xfrm>
            <a:off x="6396038" y="4800600"/>
            <a:ext cx="1071562" cy="457200"/>
          </a:xfrm>
          <a:prstGeom prst="rect">
            <a:avLst/>
          </a:prstGeom>
          <a:solidFill>
            <a:schemeClr val="folHlink"/>
          </a:solidFill>
          <a:ln w="12700">
            <a:noFill/>
            <a:miter lim="800000"/>
            <a:headEnd type="none" w="sm" len="sm"/>
            <a:tailEnd type="none" w="sm" len="sm"/>
          </a:ln>
          <a:effectLst/>
        </p:spPr>
        <p:txBody>
          <a:bodyPr wrap="none">
            <a:spAutoFit/>
          </a:bodyPr>
          <a:lstStyle/>
          <a:p>
            <a:r>
              <a:rPr lang="en-US" altLang="en-US" sz="2400" b="1">
                <a:solidFill>
                  <a:schemeClr val="bg2"/>
                </a:solidFill>
              </a:rPr>
              <a:t>O=T(I)</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5324475" y="285750"/>
            <a:ext cx="3819525" cy="609600"/>
          </a:xfrm>
        </p:spPr>
        <p:txBody>
          <a:bodyPr/>
          <a:lstStyle/>
          <a:p>
            <a:r>
              <a:rPr lang="en-US" altLang="en-US"/>
              <a:t>Noise  Reduction - 1</a:t>
            </a:r>
          </a:p>
        </p:txBody>
      </p:sp>
      <p:sp>
        <p:nvSpPr>
          <p:cNvPr id="933891" name="Rectangle 3"/>
          <p:cNvSpPr>
            <a:spLocks noGrp="1" noChangeArrowheads="1"/>
          </p:cNvSpPr>
          <p:nvPr>
            <p:ph type="body" idx="1"/>
          </p:nvPr>
        </p:nvSpPr>
        <p:spPr>
          <a:xfrm>
            <a:off x="533400" y="1752600"/>
            <a:ext cx="4267200" cy="2362200"/>
          </a:xfrm>
        </p:spPr>
        <p:txBody>
          <a:bodyPr/>
          <a:lstStyle/>
          <a:p>
            <a:r>
              <a:rPr lang="en-GB" altLang="en-US"/>
              <a:t>Saturn image coarse detail</a:t>
            </a:r>
          </a:p>
          <a:p>
            <a:r>
              <a:rPr lang="en-GB" altLang="en-US"/>
              <a:t>Boat image contains fine detail</a:t>
            </a:r>
          </a:p>
          <a:p>
            <a:r>
              <a:rPr lang="en-GB" altLang="en-US"/>
              <a:t>Noise reduced but fine detail also smoothed</a:t>
            </a:r>
            <a:endParaRPr lang="en-US" altLang="en-US"/>
          </a:p>
        </p:txBody>
      </p:sp>
      <p:pic>
        <p:nvPicPr>
          <p:cNvPr id="933892" name="Picture 4" descr="boatnoise"/>
          <p:cNvPicPr>
            <a:picLocks noChangeAspect="1" noChangeArrowheads="1"/>
          </p:cNvPicPr>
          <p:nvPr/>
        </p:nvPicPr>
        <p:blipFill>
          <a:blip r:embed="rId2" cstate="print"/>
          <a:srcRect l="11081" t="9213" r="11790" b="9552"/>
          <a:stretch>
            <a:fillRect/>
          </a:stretch>
        </p:blipFill>
        <p:spPr bwMode="auto">
          <a:xfrm>
            <a:off x="5181600" y="990600"/>
            <a:ext cx="2814638" cy="2819400"/>
          </a:xfrm>
          <a:prstGeom prst="rect">
            <a:avLst/>
          </a:prstGeom>
          <a:noFill/>
          <a:ln w="19050">
            <a:solidFill>
              <a:schemeClr val="folHlink"/>
            </a:solidFill>
            <a:miter lim="800000"/>
            <a:headEnd/>
            <a:tailEnd/>
          </a:ln>
          <a:effectLst/>
        </p:spPr>
      </p:pic>
      <p:pic>
        <p:nvPicPr>
          <p:cNvPr id="933893" name="Picture 5" descr="boatsmo"/>
          <p:cNvPicPr>
            <a:picLocks noChangeAspect="1" noChangeArrowheads="1"/>
          </p:cNvPicPr>
          <p:nvPr/>
        </p:nvPicPr>
        <p:blipFill>
          <a:blip r:embed="rId3" cstate="print"/>
          <a:srcRect l="11446" t="9232" r="12187" b="10013"/>
          <a:stretch>
            <a:fillRect/>
          </a:stretch>
        </p:blipFill>
        <p:spPr bwMode="auto">
          <a:xfrm>
            <a:off x="5181600" y="3962400"/>
            <a:ext cx="2801938" cy="2819400"/>
          </a:xfrm>
          <a:prstGeom prst="rect">
            <a:avLst/>
          </a:prstGeom>
          <a:noFill/>
          <a:ln w="19050">
            <a:solidFill>
              <a:schemeClr val="folHlink"/>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a:xfrm>
            <a:off x="6400800" y="285750"/>
            <a:ext cx="2676525" cy="609600"/>
          </a:xfrm>
        </p:spPr>
        <p:txBody>
          <a:bodyPr/>
          <a:lstStyle/>
          <a:p>
            <a:r>
              <a:rPr lang="en-US" altLang="en-US"/>
              <a:t>hmmmmm…..</a:t>
            </a:r>
          </a:p>
        </p:txBody>
      </p:sp>
      <p:pic>
        <p:nvPicPr>
          <p:cNvPr id="935947" name="Picture 11"/>
          <p:cNvPicPr>
            <a:picLocks noChangeAspect="1" noChangeArrowheads="1"/>
          </p:cNvPicPr>
          <p:nvPr/>
        </p:nvPicPr>
        <p:blipFill>
          <a:blip r:embed="rId2" cstate="print"/>
          <a:srcRect/>
          <a:stretch>
            <a:fillRect/>
          </a:stretch>
        </p:blipFill>
        <p:spPr bwMode="auto">
          <a:xfrm>
            <a:off x="381000" y="1295400"/>
            <a:ext cx="3579813" cy="2451100"/>
          </a:xfrm>
          <a:prstGeom prst="rect">
            <a:avLst/>
          </a:prstGeom>
          <a:noFill/>
          <a:ln w="28575">
            <a:solidFill>
              <a:schemeClr val="folHlink"/>
            </a:solidFill>
            <a:miter lim="800000"/>
            <a:headEnd/>
            <a:tailEnd/>
          </a:ln>
        </p:spPr>
      </p:pic>
      <p:pic>
        <p:nvPicPr>
          <p:cNvPr id="935948" name="Picture 12"/>
          <p:cNvPicPr>
            <a:picLocks noChangeAspect="1" noChangeArrowheads="1"/>
          </p:cNvPicPr>
          <p:nvPr/>
        </p:nvPicPr>
        <p:blipFill>
          <a:blip r:embed="rId3" cstate="print"/>
          <a:srcRect/>
          <a:stretch>
            <a:fillRect/>
          </a:stretch>
        </p:blipFill>
        <p:spPr bwMode="auto">
          <a:xfrm>
            <a:off x="4714875" y="1295400"/>
            <a:ext cx="3581400" cy="2451100"/>
          </a:xfrm>
          <a:prstGeom prst="rect">
            <a:avLst/>
          </a:prstGeom>
          <a:noFill/>
          <a:ln w="28575">
            <a:solidFill>
              <a:schemeClr val="folHlink"/>
            </a:solidFill>
            <a:miter lim="800000"/>
            <a:headEnd/>
            <a:tailEnd/>
          </a:ln>
        </p:spPr>
      </p:pic>
      <p:pic>
        <p:nvPicPr>
          <p:cNvPr id="935949" name="Picture 13"/>
          <p:cNvPicPr>
            <a:picLocks noChangeAspect="1" noChangeArrowheads="1"/>
          </p:cNvPicPr>
          <p:nvPr/>
        </p:nvPicPr>
        <p:blipFill>
          <a:blip r:embed="rId4" cstate="print">
            <a:lum contrast="6000"/>
          </a:blip>
          <a:srcRect/>
          <a:stretch>
            <a:fillRect/>
          </a:stretch>
        </p:blipFill>
        <p:spPr bwMode="auto">
          <a:xfrm>
            <a:off x="2819400" y="4038600"/>
            <a:ext cx="3733800" cy="2555875"/>
          </a:xfrm>
          <a:prstGeom prst="rect">
            <a:avLst/>
          </a:prstGeom>
          <a:noFill/>
          <a:ln w="28575">
            <a:solidFill>
              <a:schemeClr val="folHlink"/>
            </a:solidFill>
            <a:miter lim="800000"/>
            <a:headEnd/>
            <a:tailEnd/>
          </a:ln>
        </p:spPr>
      </p:pic>
      <p:sp>
        <p:nvSpPr>
          <p:cNvPr id="935950" name="Text Box 14"/>
          <p:cNvSpPr txBox="1">
            <a:spLocks noChangeArrowheads="1"/>
          </p:cNvSpPr>
          <p:nvPr/>
        </p:nvSpPr>
        <p:spPr bwMode="auto">
          <a:xfrm>
            <a:off x="1905000" y="914400"/>
            <a:ext cx="749300" cy="336550"/>
          </a:xfrm>
          <a:prstGeom prst="rect">
            <a:avLst/>
          </a:prstGeom>
          <a:noFill/>
          <a:ln w="12700">
            <a:noFill/>
            <a:miter lim="800000"/>
            <a:headEnd type="none" w="sm" len="sm"/>
            <a:tailEnd type="none" w="sm" len="sm"/>
          </a:ln>
          <a:effectLst/>
        </p:spPr>
        <p:txBody>
          <a:bodyPr wrap="none">
            <a:spAutoFit/>
          </a:bodyPr>
          <a:lstStyle/>
          <a:p>
            <a:r>
              <a:rPr lang="en-US" altLang="en-US" sz="1600"/>
              <a:t>Image</a:t>
            </a:r>
          </a:p>
        </p:txBody>
      </p:sp>
      <p:sp>
        <p:nvSpPr>
          <p:cNvPr id="935951" name="Text Box 15"/>
          <p:cNvSpPr txBox="1">
            <a:spLocks noChangeArrowheads="1"/>
          </p:cNvSpPr>
          <p:nvPr/>
        </p:nvSpPr>
        <p:spPr bwMode="auto">
          <a:xfrm>
            <a:off x="6172200" y="914400"/>
            <a:ext cx="1460500" cy="336550"/>
          </a:xfrm>
          <a:prstGeom prst="rect">
            <a:avLst/>
          </a:prstGeom>
          <a:noFill/>
          <a:ln w="12700">
            <a:noFill/>
            <a:miter lim="800000"/>
            <a:headEnd type="none" w="sm" len="sm"/>
            <a:tailEnd type="none" w="sm" len="sm"/>
          </a:ln>
          <a:effectLst/>
        </p:spPr>
        <p:txBody>
          <a:bodyPr wrap="none">
            <a:spAutoFit/>
          </a:bodyPr>
          <a:lstStyle/>
          <a:p>
            <a:r>
              <a:rPr lang="en-US" altLang="en-US" sz="1600"/>
              <a:t>Blurred Image</a:t>
            </a:r>
          </a:p>
        </p:txBody>
      </p:sp>
      <p:sp>
        <p:nvSpPr>
          <p:cNvPr id="935952" name="Text Box 16"/>
          <p:cNvSpPr txBox="1">
            <a:spLocks noChangeArrowheads="1"/>
          </p:cNvSpPr>
          <p:nvPr/>
        </p:nvSpPr>
        <p:spPr bwMode="auto">
          <a:xfrm>
            <a:off x="4092575" y="1981200"/>
            <a:ext cx="4889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
        <p:nvSpPr>
          <p:cNvPr id="935954" name="Text Box 18"/>
          <p:cNvSpPr txBox="1">
            <a:spLocks noChangeArrowheads="1"/>
          </p:cNvSpPr>
          <p:nvPr/>
        </p:nvSpPr>
        <p:spPr bwMode="auto">
          <a:xfrm>
            <a:off x="8283575" y="1981200"/>
            <a:ext cx="717550" cy="1189038"/>
          </a:xfrm>
          <a:prstGeom prst="rect">
            <a:avLst/>
          </a:prstGeom>
          <a:noFill/>
          <a:ln w="12700">
            <a:noFill/>
            <a:miter lim="800000"/>
            <a:headEnd type="none" w="sm" len="sm"/>
            <a:tailEnd type="none" w="sm" len="sm"/>
          </a:ln>
          <a:effectLst/>
        </p:spPr>
        <p:txBody>
          <a:bodyPr wrap="none">
            <a:spAutoFit/>
          </a:bodyPr>
          <a:lstStyle/>
          <a:p>
            <a:r>
              <a:rPr lang="en-US" altLang="en-US" sz="7200"/>
              <a:t>=</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3124200" y="285750"/>
            <a:ext cx="5943600" cy="609600"/>
          </a:xfrm>
        </p:spPr>
        <p:txBody>
          <a:bodyPr/>
          <a:lstStyle/>
          <a:p>
            <a:r>
              <a:rPr lang="en-US" altLang="en-US" dirty="0"/>
              <a:t>Noise Reduction - 2: Median Filter</a:t>
            </a:r>
          </a:p>
        </p:txBody>
      </p:sp>
      <p:sp>
        <p:nvSpPr>
          <p:cNvPr id="934915" name="Rectangle 3"/>
          <p:cNvSpPr>
            <a:spLocks noGrp="1" noChangeArrowheads="1"/>
          </p:cNvSpPr>
          <p:nvPr>
            <p:ph type="body" idx="1"/>
          </p:nvPr>
        </p:nvSpPr>
        <p:spPr>
          <a:xfrm>
            <a:off x="533400" y="1447800"/>
            <a:ext cx="7848600" cy="2362200"/>
          </a:xfrm>
        </p:spPr>
        <p:txBody>
          <a:bodyPr/>
          <a:lstStyle/>
          <a:p>
            <a:r>
              <a:rPr lang="en-US" altLang="en-US" dirty="0"/>
              <a:t>Nonlinear Filter</a:t>
            </a:r>
          </a:p>
          <a:p>
            <a:r>
              <a:rPr lang="en-US" altLang="en-US" dirty="0"/>
              <a:t>Compute median of points in neighborhood</a:t>
            </a:r>
          </a:p>
          <a:p>
            <a:r>
              <a:rPr lang="en-US" altLang="en-US" dirty="0"/>
              <a:t>Has a tendency to blur detail less than averaging</a:t>
            </a:r>
          </a:p>
          <a:p>
            <a:r>
              <a:rPr lang="en-US" altLang="en-US" dirty="0"/>
              <a:t>Works very well for ‘shot’ or ‘salt and pepper’ noise</a:t>
            </a:r>
          </a:p>
        </p:txBody>
      </p:sp>
      <p:grpSp>
        <p:nvGrpSpPr>
          <p:cNvPr id="13" name="Group 12"/>
          <p:cNvGrpSpPr/>
          <p:nvPr/>
        </p:nvGrpSpPr>
        <p:grpSpPr>
          <a:xfrm>
            <a:off x="381000" y="3429000"/>
            <a:ext cx="8534400" cy="3309938"/>
            <a:chOff x="381000" y="3429000"/>
            <a:chExt cx="8534400" cy="3309938"/>
          </a:xfrm>
        </p:grpSpPr>
        <p:pic>
          <p:nvPicPr>
            <p:cNvPr id="934918" name="Picture 6" descr="boatsmo"/>
            <p:cNvPicPr>
              <a:picLocks noChangeAspect="1" noChangeArrowheads="1"/>
            </p:cNvPicPr>
            <p:nvPr/>
          </p:nvPicPr>
          <p:blipFill>
            <a:blip r:embed="rId3" cstate="print"/>
            <a:srcRect l="11307" t="9438" r="12198" b="9436"/>
            <a:stretch>
              <a:fillRect/>
            </a:stretch>
          </p:blipFill>
          <p:spPr bwMode="auto">
            <a:xfrm>
              <a:off x="3211513" y="3529013"/>
              <a:ext cx="2741612" cy="2643187"/>
            </a:xfrm>
            <a:prstGeom prst="rect">
              <a:avLst/>
            </a:prstGeom>
            <a:noFill/>
            <a:ln w="28575">
              <a:solidFill>
                <a:schemeClr val="folHlink"/>
              </a:solidFill>
              <a:miter lim="800000"/>
              <a:headEnd/>
              <a:tailEnd/>
            </a:ln>
            <a:effectLst/>
          </p:spPr>
        </p:pic>
        <p:pic>
          <p:nvPicPr>
            <p:cNvPr id="934919" name="Picture 7" descr="boatmed2"/>
            <p:cNvPicPr>
              <a:picLocks noChangeAspect="1" noChangeArrowheads="1"/>
            </p:cNvPicPr>
            <p:nvPr/>
          </p:nvPicPr>
          <p:blipFill>
            <a:blip r:embed="rId4" cstate="print"/>
            <a:srcRect l="11307" t="9381" r="11903" b="9766"/>
            <a:stretch>
              <a:fillRect/>
            </a:stretch>
          </p:blipFill>
          <p:spPr bwMode="auto">
            <a:xfrm>
              <a:off x="6132513" y="3524250"/>
              <a:ext cx="2782887" cy="2663825"/>
            </a:xfrm>
            <a:prstGeom prst="rect">
              <a:avLst/>
            </a:prstGeom>
            <a:noFill/>
            <a:ln w="28575">
              <a:solidFill>
                <a:schemeClr val="folHlink"/>
              </a:solidFill>
              <a:miter lim="800000"/>
              <a:headEnd/>
              <a:tailEnd/>
            </a:ln>
            <a:effectLst/>
          </p:spPr>
        </p:pic>
        <p:sp>
          <p:nvSpPr>
            <p:cNvPr id="934921" name="Line 9"/>
            <p:cNvSpPr>
              <a:spLocks noChangeShapeType="1"/>
            </p:cNvSpPr>
            <p:nvPr/>
          </p:nvSpPr>
          <p:spPr bwMode="auto">
            <a:xfrm>
              <a:off x="4591050"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2" name="Line 10"/>
            <p:cNvSpPr>
              <a:spLocks noChangeShapeType="1"/>
            </p:cNvSpPr>
            <p:nvPr/>
          </p:nvSpPr>
          <p:spPr bwMode="auto">
            <a:xfrm>
              <a:off x="7534275" y="3429000"/>
              <a:ext cx="0" cy="2819400"/>
            </a:xfrm>
            <a:prstGeom prst="line">
              <a:avLst/>
            </a:prstGeom>
            <a:noFill/>
            <a:ln w="19050">
              <a:solidFill>
                <a:srgbClr val="27C536"/>
              </a:solidFill>
              <a:round/>
              <a:headEnd/>
              <a:tailEnd/>
            </a:ln>
            <a:effectLst/>
          </p:spPr>
          <p:txBody>
            <a:bodyPr wrap="none" anchor="ctr"/>
            <a:lstStyle/>
            <a:p>
              <a:endParaRPr lang="en-US"/>
            </a:p>
          </p:txBody>
        </p:sp>
        <p:sp>
          <p:nvSpPr>
            <p:cNvPr id="934923" name="Text Box 11"/>
            <p:cNvSpPr txBox="1">
              <a:spLocks noChangeArrowheads="1"/>
            </p:cNvSpPr>
            <p:nvPr/>
          </p:nvSpPr>
          <p:spPr bwMode="auto">
            <a:xfrm>
              <a:off x="1258888" y="6281738"/>
              <a:ext cx="1236662" cy="457200"/>
            </a:xfrm>
            <a:prstGeom prst="rect">
              <a:avLst/>
            </a:prstGeom>
            <a:noFill/>
            <a:ln w="28575">
              <a:noFill/>
              <a:miter lim="800000"/>
              <a:headEnd/>
              <a:tailEnd/>
            </a:ln>
            <a:effectLst/>
          </p:spPr>
          <p:txBody>
            <a:bodyPr wrap="none" anchor="ctr">
              <a:spAutoFit/>
            </a:bodyPr>
            <a:lstStyle/>
            <a:p>
              <a:pPr algn="ctr"/>
              <a:r>
                <a:rPr lang="en-GB" altLang="en-US" sz="2400"/>
                <a:t>Original</a:t>
              </a:r>
            </a:p>
          </p:txBody>
        </p:sp>
        <p:sp>
          <p:nvSpPr>
            <p:cNvPr id="934924" name="Text Box 12"/>
            <p:cNvSpPr txBox="1">
              <a:spLocks noChangeArrowheads="1"/>
            </p:cNvSpPr>
            <p:nvPr/>
          </p:nvSpPr>
          <p:spPr bwMode="auto">
            <a:xfrm>
              <a:off x="3875088" y="6281738"/>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4925" name="Text Box 13"/>
            <p:cNvSpPr txBox="1">
              <a:spLocks noChangeArrowheads="1"/>
            </p:cNvSpPr>
            <p:nvPr/>
          </p:nvSpPr>
          <p:spPr bwMode="auto">
            <a:xfrm>
              <a:off x="6856413" y="6281738"/>
              <a:ext cx="1185862"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pic>
          <p:nvPicPr>
            <p:cNvPr id="934928" name="Picture 16" descr="boat256"/>
            <p:cNvPicPr>
              <a:picLocks noChangeAspect="1" noChangeArrowheads="1"/>
            </p:cNvPicPr>
            <p:nvPr/>
          </p:nvPicPr>
          <p:blipFill>
            <a:blip r:embed="rId5" cstate="print"/>
            <a:srcRect l="11104" t="9337" r="11723" b="10043"/>
            <a:stretch>
              <a:fillRect/>
            </a:stretch>
          </p:blipFill>
          <p:spPr bwMode="auto">
            <a:xfrm>
              <a:off x="381000" y="3522663"/>
              <a:ext cx="2665413" cy="2649537"/>
            </a:xfrm>
            <a:prstGeom prst="rect">
              <a:avLst/>
            </a:prstGeom>
            <a:noFill/>
            <a:ln w="28575">
              <a:solidFill>
                <a:schemeClr val="folHlink"/>
              </a:solidFill>
              <a:miter lim="800000"/>
              <a:headEnd/>
              <a:tailEnd/>
            </a:ln>
            <a:effectLst/>
          </p:spPr>
        </p:pic>
        <p:sp>
          <p:nvSpPr>
            <p:cNvPr id="934920" name="Line 8"/>
            <p:cNvSpPr>
              <a:spLocks noChangeShapeType="1"/>
            </p:cNvSpPr>
            <p:nvPr/>
          </p:nvSpPr>
          <p:spPr bwMode="auto">
            <a:xfrm>
              <a:off x="1724025" y="3429000"/>
              <a:ext cx="0" cy="2819400"/>
            </a:xfrm>
            <a:prstGeom prst="line">
              <a:avLst/>
            </a:prstGeom>
            <a:noFill/>
            <a:ln w="19050">
              <a:solidFill>
                <a:srgbClr val="0066FF"/>
              </a:solidFill>
              <a:round/>
              <a:headEnd/>
              <a:tailEnd/>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5476875" y="285750"/>
            <a:ext cx="3590925" cy="609600"/>
          </a:xfrm>
        </p:spPr>
        <p:txBody>
          <a:bodyPr/>
          <a:lstStyle/>
          <a:p>
            <a:r>
              <a:rPr lang="en-US" altLang="en-US"/>
              <a:t>Noise Reduction - 2</a:t>
            </a:r>
          </a:p>
        </p:txBody>
      </p:sp>
      <p:grpSp>
        <p:nvGrpSpPr>
          <p:cNvPr id="9" name="Group 8"/>
          <p:cNvGrpSpPr/>
          <p:nvPr/>
        </p:nvGrpSpPr>
        <p:grpSpPr>
          <a:xfrm>
            <a:off x="914400" y="1143000"/>
            <a:ext cx="7620000" cy="3868738"/>
            <a:chOff x="914400" y="1143000"/>
            <a:chExt cx="7620000" cy="3868738"/>
          </a:xfrm>
        </p:grpSpPr>
        <p:pic>
          <p:nvPicPr>
            <p:cNvPr id="937988" name="Picture 4" descr="boatsmo1"/>
            <p:cNvPicPr>
              <a:picLocks noChangeAspect="1" noChangeArrowheads="1"/>
            </p:cNvPicPr>
            <p:nvPr/>
          </p:nvPicPr>
          <p:blipFill>
            <a:blip r:embed="rId2" cstate="print"/>
            <a:srcRect l="4321" t="2322" r="4906" b="4651"/>
            <a:stretch>
              <a:fillRect/>
            </a:stretch>
          </p:blipFill>
          <p:spPr bwMode="auto">
            <a:xfrm>
              <a:off x="914400" y="1600200"/>
              <a:ext cx="3581400" cy="3411538"/>
            </a:xfrm>
            <a:prstGeom prst="rect">
              <a:avLst/>
            </a:prstGeom>
            <a:noFill/>
            <a:ln w="9525">
              <a:noFill/>
              <a:miter lim="800000"/>
              <a:headEnd/>
              <a:tailEnd/>
            </a:ln>
            <a:effectLst/>
          </p:spPr>
        </p:pic>
        <p:pic>
          <p:nvPicPr>
            <p:cNvPr id="937989" name="Picture 5" descr="boatmed1"/>
            <p:cNvPicPr>
              <a:picLocks noChangeAspect="1" noChangeArrowheads="1"/>
            </p:cNvPicPr>
            <p:nvPr/>
          </p:nvPicPr>
          <p:blipFill>
            <a:blip r:embed="rId3" cstate="print"/>
            <a:srcRect l="4347" t="2379" r="4346" b="4761"/>
            <a:stretch>
              <a:fillRect/>
            </a:stretch>
          </p:blipFill>
          <p:spPr bwMode="auto">
            <a:xfrm>
              <a:off x="4876800" y="1600200"/>
              <a:ext cx="3657600" cy="3397250"/>
            </a:xfrm>
            <a:prstGeom prst="rect">
              <a:avLst/>
            </a:prstGeom>
            <a:noFill/>
            <a:ln w="9525">
              <a:noFill/>
              <a:miter lim="800000"/>
              <a:headEnd/>
              <a:tailEnd/>
            </a:ln>
            <a:effectLst/>
          </p:spPr>
        </p:pic>
        <p:sp>
          <p:nvSpPr>
            <p:cNvPr id="937990" name="Text Box 6"/>
            <p:cNvSpPr txBox="1">
              <a:spLocks noChangeArrowheads="1"/>
            </p:cNvSpPr>
            <p:nvPr/>
          </p:nvSpPr>
          <p:spPr bwMode="auto">
            <a:xfrm>
              <a:off x="1998663" y="1143000"/>
              <a:ext cx="1490662" cy="457200"/>
            </a:xfrm>
            <a:prstGeom prst="rect">
              <a:avLst/>
            </a:prstGeom>
            <a:noFill/>
            <a:ln w="28575">
              <a:noFill/>
              <a:miter lim="800000"/>
              <a:headEnd/>
              <a:tailEnd/>
            </a:ln>
            <a:effectLst/>
          </p:spPr>
          <p:txBody>
            <a:bodyPr wrap="none" anchor="ctr">
              <a:spAutoFit/>
            </a:bodyPr>
            <a:lstStyle/>
            <a:p>
              <a:pPr algn="ctr"/>
              <a:r>
                <a:rPr lang="en-GB" altLang="en-US" sz="2400"/>
                <a:t>Low-pass</a:t>
              </a:r>
            </a:p>
          </p:txBody>
        </p:sp>
        <p:sp>
          <p:nvSpPr>
            <p:cNvPr id="937991" name="Text Box 7"/>
            <p:cNvSpPr txBox="1">
              <a:spLocks noChangeArrowheads="1"/>
            </p:cNvSpPr>
            <p:nvPr/>
          </p:nvSpPr>
          <p:spPr bwMode="auto">
            <a:xfrm>
              <a:off x="6242050" y="1143000"/>
              <a:ext cx="1185863" cy="457200"/>
            </a:xfrm>
            <a:prstGeom prst="rect">
              <a:avLst/>
            </a:prstGeom>
            <a:noFill/>
            <a:ln w="28575">
              <a:noFill/>
              <a:miter lim="800000"/>
              <a:headEnd/>
              <a:tailEnd/>
            </a:ln>
            <a:effectLst/>
          </p:spPr>
          <p:txBody>
            <a:bodyPr wrap="none" anchor="ctr">
              <a:spAutoFit/>
            </a:bodyPr>
            <a:lstStyle/>
            <a:p>
              <a:pPr algn="ctr"/>
              <a:r>
                <a:rPr lang="en-GB" altLang="en-US" sz="2400"/>
                <a:t>Median</a:t>
              </a:r>
            </a:p>
          </p:txBody>
        </p:sp>
        <p:sp>
          <p:nvSpPr>
            <p:cNvPr id="937992" name="Line 8"/>
            <p:cNvSpPr>
              <a:spLocks noChangeShapeType="1"/>
            </p:cNvSpPr>
            <p:nvPr/>
          </p:nvSpPr>
          <p:spPr bwMode="auto">
            <a:xfrm>
              <a:off x="2590800" y="2209800"/>
              <a:ext cx="3962400" cy="0"/>
            </a:xfrm>
            <a:prstGeom prst="line">
              <a:avLst/>
            </a:prstGeom>
            <a:noFill/>
            <a:ln w="19050">
              <a:solidFill>
                <a:schemeClr val="folHlink"/>
              </a:solidFill>
              <a:round/>
              <a:headEnd type="triangle" w="med" len="med"/>
              <a:tailEnd type="triangle" w="med" len="med"/>
            </a:ln>
            <a:effectLst/>
          </p:spPr>
          <p:txBody>
            <a:bodyPr wrap="none" anchor="ctr"/>
            <a:lstStyle/>
            <a:p>
              <a:endParaRPr lang="en-US"/>
            </a:p>
          </p:txBody>
        </p:sp>
      </p:grpSp>
      <p:sp>
        <p:nvSpPr>
          <p:cNvPr id="937993" name="Text Box 9"/>
          <p:cNvSpPr txBox="1">
            <a:spLocks noChangeArrowheads="1"/>
          </p:cNvSpPr>
          <p:nvPr/>
        </p:nvSpPr>
        <p:spPr bwMode="auto">
          <a:xfrm>
            <a:off x="1181100" y="5105400"/>
            <a:ext cx="7359650" cy="946150"/>
          </a:xfrm>
          <a:prstGeom prst="rect">
            <a:avLst/>
          </a:prstGeom>
          <a:noFill/>
          <a:ln w="28575">
            <a:noFill/>
            <a:miter lim="800000"/>
            <a:headEnd/>
            <a:tailEnd/>
          </a:ln>
          <a:effectLst/>
        </p:spPr>
        <p:txBody>
          <a:bodyPr wrap="none" anchor="ctr">
            <a:spAutoFit/>
          </a:bodyPr>
          <a:lstStyle/>
          <a:p>
            <a:pPr>
              <a:buFontTx/>
              <a:buChar char="•"/>
            </a:pPr>
            <a:r>
              <a:rPr lang="en-GB" altLang="en-US" sz="2800" dirty="0"/>
              <a:t>Low-pass: fine detail smoothed by averaging</a:t>
            </a:r>
          </a:p>
          <a:p>
            <a:pPr>
              <a:buFontTx/>
              <a:buChar char="•"/>
            </a:pPr>
            <a:r>
              <a:rPr lang="en-GB" altLang="en-US" sz="2800" dirty="0"/>
              <a:t>Median: fine detail passed by filter</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a:xfrm>
            <a:off x="4114800" y="285750"/>
            <a:ext cx="4953000" cy="609600"/>
          </a:xfrm>
        </p:spPr>
        <p:txBody>
          <a:bodyPr/>
          <a:lstStyle/>
          <a:p>
            <a:r>
              <a:rPr lang="en-US" altLang="en-US"/>
              <a:t>Edge Preserving Smoothing</a:t>
            </a:r>
          </a:p>
        </p:txBody>
      </p:sp>
      <p:sp>
        <p:nvSpPr>
          <p:cNvPr id="952323" name="Rectangle 3"/>
          <p:cNvSpPr>
            <a:spLocks noGrp="1" noChangeArrowheads="1"/>
          </p:cNvSpPr>
          <p:nvPr>
            <p:ph type="body" idx="1"/>
          </p:nvPr>
        </p:nvSpPr>
        <p:spPr>
          <a:xfrm>
            <a:off x="1066800" y="2286000"/>
            <a:ext cx="7543800" cy="2362200"/>
          </a:xfrm>
        </p:spPr>
        <p:txBody>
          <a:bodyPr/>
          <a:lstStyle/>
          <a:p>
            <a:r>
              <a:rPr lang="en-US" altLang="en-US" dirty="0"/>
              <a:t>Smooth (average, blur) an image without disturbing</a:t>
            </a:r>
          </a:p>
          <a:p>
            <a:pPr lvl="1"/>
            <a:r>
              <a:rPr lang="en-US" altLang="en-US" dirty="0"/>
              <a:t>Sharpness or</a:t>
            </a:r>
          </a:p>
          <a:p>
            <a:pPr lvl="1"/>
            <a:r>
              <a:rPr lang="en-US" altLang="en-US" dirty="0"/>
              <a:t>position</a:t>
            </a:r>
          </a:p>
          <a:p>
            <a:pPr lvl="1">
              <a:buFont typeface="Zapf Dingbats" charset="2"/>
              <a:buNone/>
            </a:pPr>
            <a:r>
              <a:rPr lang="en-US" altLang="en-US" dirty="0"/>
              <a:t>Of the edges</a:t>
            </a:r>
          </a:p>
          <a:p>
            <a:r>
              <a:rPr lang="en-US" altLang="en-US" dirty="0" err="1"/>
              <a:t>Nagoa-Maysuyama</a:t>
            </a:r>
            <a:r>
              <a:rPr lang="en-US" altLang="en-US" dirty="0"/>
              <a:t> Filter</a:t>
            </a:r>
          </a:p>
          <a:p>
            <a:r>
              <a:rPr lang="en-US" altLang="en-US" dirty="0" err="1"/>
              <a:t>Kuwahara</a:t>
            </a:r>
            <a:r>
              <a:rPr lang="en-US" altLang="en-US" dirty="0"/>
              <a:t> Filter</a:t>
            </a:r>
          </a:p>
          <a:p>
            <a:r>
              <a:rPr lang="en-US" altLang="en-US" dirty="0"/>
              <a:t>Anisotropic Diffusion Filtering (</a:t>
            </a:r>
            <a:r>
              <a:rPr lang="en-US" altLang="en-US" dirty="0" err="1"/>
              <a:t>Perona</a:t>
            </a:r>
            <a:r>
              <a:rPr lang="en-US" altLang="en-US" dirty="0"/>
              <a:t> &amp; </a:t>
            </a:r>
            <a:r>
              <a:rPr lang="en-US" altLang="en-US" dirty="0" err="1"/>
              <a:t>Malik</a:t>
            </a:r>
            <a:r>
              <a:rPr lang="en-US" altLang="en-US" dirty="0"/>
              <a:t>, .....)</a:t>
            </a:r>
          </a:p>
          <a:p>
            <a:r>
              <a:rPr lang="en-US" altLang="en-US" dirty="0"/>
              <a:t>Spatially variant smoothing</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4638675" y="285750"/>
            <a:ext cx="4505325" cy="609600"/>
          </a:xfrm>
        </p:spPr>
        <p:txBody>
          <a:bodyPr/>
          <a:lstStyle/>
          <a:p>
            <a:r>
              <a:rPr lang="en-US" altLang="en-US"/>
              <a:t>Nagao-Matsuyama Filter</a:t>
            </a:r>
          </a:p>
        </p:txBody>
      </p:sp>
      <p:sp>
        <p:nvSpPr>
          <p:cNvPr id="954371" name="Rectangle 3"/>
          <p:cNvSpPr>
            <a:spLocks noGrp="1" noChangeArrowheads="1"/>
          </p:cNvSpPr>
          <p:nvPr>
            <p:ph type="body" idx="1"/>
          </p:nvPr>
        </p:nvSpPr>
        <p:spPr>
          <a:xfrm>
            <a:off x="381000" y="1295400"/>
            <a:ext cx="8382000" cy="2057400"/>
          </a:xfrm>
        </p:spPr>
        <p:txBody>
          <a:bodyPr/>
          <a:lstStyle/>
          <a:p>
            <a:r>
              <a:rPr lang="en-US" altLang="en-US" dirty="0"/>
              <a:t>Calculate the variance within nine </a:t>
            </a:r>
            <a:r>
              <a:rPr lang="en-US" altLang="en-US" dirty="0" err="1"/>
              <a:t>subwindows</a:t>
            </a:r>
            <a:r>
              <a:rPr lang="en-US" altLang="en-US" dirty="0"/>
              <a:t> of a 5x5 moving window</a:t>
            </a:r>
          </a:p>
          <a:p>
            <a:r>
              <a:rPr lang="en-US" altLang="en-US" dirty="0"/>
              <a:t>Output value is the mean of the </a:t>
            </a:r>
            <a:r>
              <a:rPr lang="en-US" altLang="en-US" dirty="0" err="1"/>
              <a:t>subwindow</a:t>
            </a:r>
            <a:r>
              <a:rPr lang="en-US" altLang="en-US" dirty="0"/>
              <a:t> with the lowest variance</a:t>
            </a:r>
          </a:p>
          <a:p>
            <a:r>
              <a:rPr lang="en-US" altLang="en-US" dirty="0"/>
              <a:t>Nine </a:t>
            </a:r>
            <a:r>
              <a:rPr lang="en-US" altLang="en-US" dirty="0" err="1"/>
              <a:t>subwindows</a:t>
            </a:r>
            <a:r>
              <a:rPr lang="en-US" altLang="en-US" dirty="0"/>
              <a:t> used:</a:t>
            </a:r>
          </a:p>
        </p:txBody>
      </p:sp>
      <p:pic>
        <p:nvPicPr>
          <p:cNvPr id="954372" name="Picture 4"/>
          <p:cNvPicPr>
            <a:picLocks noChangeAspect="1" noChangeArrowheads="1"/>
          </p:cNvPicPr>
          <p:nvPr/>
        </p:nvPicPr>
        <p:blipFill>
          <a:blip r:embed="rId2" cstate="print"/>
          <a:srcRect/>
          <a:stretch>
            <a:fillRect/>
          </a:stretch>
        </p:blipFill>
        <p:spPr bwMode="auto">
          <a:xfrm>
            <a:off x="2514600" y="3581400"/>
            <a:ext cx="4267200" cy="286861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p:txBody>
          <a:bodyPr/>
          <a:lstStyle/>
          <a:p>
            <a:r>
              <a:rPr lang="en-US" altLang="en-US"/>
              <a:t>Kuwahara Filter</a:t>
            </a:r>
          </a:p>
        </p:txBody>
      </p:sp>
      <p:sp>
        <p:nvSpPr>
          <p:cNvPr id="955395" name="Rectangle 3"/>
          <p:cNvSpPr>
            <a:spLocks noGrp="1" noChangeArrowheads="1"/>
          </p:cNvSpPr>
          <p:nvPr>
            <p:ph type="body" idx="1"/>
          </p:nvPr>
        </p:nvSpPr>
        <p:spPr>
          <a:xfrm>
            <a:off x="228600" y="1219200"/>
            <a:ext cx="8763000" cy="2362200"/>
          </a:xfrm>
        </p:spPr>
        <p:txBody>
          <a:bodyPr/>
          <a:lstStyle/>
          <a:p>
            <a:r>
              <a:rPr lang="en-US" altLang="en-US" dirty="0"/>
              <a:t>Principle:</a:t>
            </a:r>
          </a:p>
          <a:p>
            <a:pPr lvl="1"/>
            <a:r>
              <a:rPr lang="en-US" altLang="en-US" dirty="0"/>
              <a:t>divide filter mask into four regions (a, b, c, d). </a:t>
            </a:r>
          </a:p>
          <a:p>
            <a:pPr lvl="1"/>
            <a:r>
              <a:rPr lang="en-US" altLang="en-US" dirty="0"/>
              <a:t>In each compute the mean brightness and the variance </a:t>
            </a:r>
          </a:p>
          <a:p>
            <a:pPr lvl="1"/>
            <a:r>
              <a:rPr lang="en-US" altLang="en-US" dirty="0"/>
              <a:t>The output value of the center pixel (</a:t>
            </a:r>
            <a:r>
              <a:rPr lang="en-US" altLang="en-US" dirty="0" err="1"/>
              <a:t>abcd</a:t>
            </a:r>
            <a:r>
              <a:rPr lang="en-US" altLang="en-US" dirty="0"/>
              <a:t>) in the window is the mean value of that region that has the smallest variance.</a:t>
            </a:r>
          </a:p>
        </p:txBody>
      </p:sp>
      <p:grpSp>
        <p:nvGrpSpPr>
          <p:cNvPr id="7" name="Group 6"/>
          <p:cNvGrpSpPr/>
          <p:nvPr/>
        </p:nvGrpSpPr>
        <p:grpSpPr>
          <a:xfrm>
            <a:off x="139700" y="3822700"/>
            <a:ext cx="8953500" cy="2976563"/>
            <a:chOff x="139700" y="3822700"/>
            <a:chExt cx="8953500" cy="2976563"/>
          </a:xfrm>
        </p:grpSpPr>
        <p:pic>
          <p:nvPicPr>
            <p:cNvPr id="955396" name="Picture 4"/>
            <p:cNvPicPr>
              <a:picLocks noChangeAspect="1" noChangeArrowheads="1"/>
            </p:cNvPicPr>
            <p:nvPr/>
          </p:nvPicPr>
          <p:blipFill>
            <a:blip r:embed="rId2" cstate="print"/>
            <a:srcRect/>
            <a:stretch>
              <a:fillRect/>
            </a:stretch>
          </p:blipFill>
          <p:spPr bwMode="auto">
            <a:xfrm>
              <a:off x="3505200" y="4419600"/>
              <a:ext cx="2260600" cy="1219200"/>
            </a:xfrm>
            <a:prstGeom prst="rect">
              <a:avLst/>
            </a:prstGeom>
            <a:solidFill>
              <a:schemeClr val="folHlink"/>
            </a:solidFill>
            <a:ln w="12700">
              <a:noFill/>
              <a:miter lim="800000"/>
              <a:headEnd type="none" w="sm" len="sm"/>
              <a:tailEnd type="none" w="sm" len="sm"/>
            </a:ln>
            <a:effectLst/>
          </p:spPr>
        </p:pic>
        <p:pic>
          <p:nvPicPr>
            <p:cNvPr id="955397" name="Picture 5"/>
            <p:cNvPicPr>
              <a:picLocks noChangeAspect="1" noChangeArrowheads="1"/>
            </p:cNvPicPr>
            <p:nvPr/>
          </p:nvPicPr>
          <p:blipFill>
            <a:blip r:embed="rId3" cstate="print"/>
            <a:srcRect/>
            <a:stretch>
              <a:fillRect/>
            </a:stretch>
          </p:blipFill>
          <p:spPr bwMode="auto">
            <a:xfrm>
              <a:off x="139700" y="3822700"/>
              <a:ext cx="3106738" cy="2913063"/>
            </a:xfrm>
            <a:prstGeom prst="rect">
              <a:avLst/>
            </a:prstGeom>
            <a:noFill/>
          </p:spPr>
        </p:pic>
        <p:pic>
          <p:nvPicPr>
            <p:cNvPr id="955398" name="Picture 6"/>
            <p:cNvPicPr>
              <a:picLocks noChangeAspect="1" noChangeArrowheads="1"/>
            </p:cNvPicPr>
            <p:nvPr/>
          </p:nvPicPr>
          <p:blipFill>
            <a:blip r:embed="rId4" cstate="print"/>
            <a:srcRect/>
            <a:stretch>
              <a:fillRect/>
            </a:stretch>
          </p:blipFill>
          <p:spPr bwMode="auto">
            <a:xfrm>
              <a:off x="5962650" y="3865563"/>
              <a:ext cx="3130550" cy="2933700"/>
            </a:xfrm>
            <a:prstGeom prst="rect">
              <a:avLst/>
            </a:prstGeom>
            <a:noFill/>
          </p:spPr>
        </p:pic>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ChangeArrowheads="1"/>
          </p:cNvSpPr>
          <p:nvPr>
            <p:ph type="title"/>
          </p:nvPr>
        </p:nvSpPr>
        <p:spPr>
          <a:xfrm>
            <a:off x="4714875" y="285750"/>
            <a:ext cx="4429125" cy="609600"/>
          </a:xfrm>
        </p:spPr>
        <p:txBody>
          <a:bodyPr/>
          <a:lstStyle/>
          <a:p>
            <a:r>
              <a:rPr lang="en-US" altLang="en-US"/>
              <a:t>Kuwahara Filter Example</a:t>
            </a:r>
          </a:p>
        </p:txBody>
      </p:sp>
      <p:pic>
        <p:nvPicPr>
          <p:cNvPr id="956420" name="Picture 4"/>
          <p:cNvPicPr>
            <a:picLocks noChangeAspect="1" noChangeArrowheads="1"/>
          </p:cNvPicPr>
          <p:nvPr/>
        </p:nvPicPr>
        <p:blipFill>
          <a:blip r:embed="rId2" cstate="print"/>
          <a:srcRect/>
          <a:stretch>
            <a:fillRect/>
          </a:stretch>
        </p:blipFill>
        <p:spPr bwMode="auto">
          <a:xfrm>
            <a:off x="914400" y="1066800"/>
            <a:ext cx="2667000" cy="2667000"/>
          </a:xfrm>
          <a:prstGeom prst="rect">
            <a:avLst/>
          </a:prstGeom>
          <a:noFill/>
          <a:ln w="19050">
            <a:solidFill>
              <a:srgbClr val="424680"/>
            </a:solidFill>
            <a:miter lim="800000"/>
            <a:headEnd/>
            <a:tailEnd/>
          </a:ln>
        </p:spPr>
      </p:pic>
      <p:pic>
        <p:nvPicPr>
          <p:cNvPr id="956421" name="Picture 5"/>
          <p:cNvPicPr>
            <a:picLocks noChangeAspect="1" noChangeArrowheads="1"/>
          </p:cNvPicPr>
          <p:nvPr/>
        </p:nvPicPr>
        <p:blipFill>
          <a:blip r:embed="rId3" cstate="print"/>
          <a:srcRect/>
          <a:stretch>
            <a:fillRect/>
          </a:stretch>
        </p:blipFill>
        <p:spPr bwMode="auto">
          <a:xfrm>
            <a:off x="5715000" y="1066800"/>
            <a:ext cx="2667000" cy="2667000"/>
          </a:xfrm>
          <a:prstGeom prst="rect">
            <a:avLst/>
          </a:prstGeom>
          <a:noFill/>
          <a:ln w="19050">
            <a:solidFill>
              <a:srgbClr val="424680"/>
            </a:solidFill>
            <a:miter lim="800000"/>
            <a:headEnd/>
            <a:tailEnd/>
          </a:ln>
        </p:spPr>
      </p:pic>
      <p:pic>
        <p:nvPicPr>
          <p:cNvPr id="956422" name="Picture 6"/>
          <p:cNvPicPr>
            <a:picLocks noChangeAspect="1" noChangeArrowheads="1"/>
          </p:cNvPicPr>
          <p:nvPr/>
        </p:nvPicPr>
        <p:blipFill>
          <a:blip r:embed="rId4" cstate="print"/>
          <a:srcRect/>
          <a:stretch>
            <a:fillRect/>
          </a:stretch>
        </p:blipFill>
        <p:spPr bwMode="auto">
          <a:xfrm>
            <a:off x="901700" y="3886200"/>
            <a:ext cx="2667000" cy="2667000"/>
          </a:xfrm>
          <a:prstGeom prst="rect">
            <a:avLst/>
          </a:prstGeom>
          <a:noFill/>
          <a:ln w="19050">
            <a:solidFill>
              <a:srgbClr val="424680"/>
            </a:solidFill>
            <a:miter lim="800000"/>
            <a:headEnd/>
            <a:tailEnd/>
          </a:ln>
        </p:spPr>
      </p:pic>
      <p:pic>
        <p:nvPicPr>
          <p:cNvPr id="956423" name="Picture 7"/>
          <p:cNvPicPr>
            <a:picLocks noChangeAspect="1" noChangeArrowheads="1"/>
          </p:cNvPicPr>
          <p:nvPr/>
        </p:nvPicPr>
        <p:blipFill>
          <a:blip r:embed="rId5" cstate="print"/>
          <a:srcRect/>
          <a:stretch>
            <a:fillRect/>
          </a:stretch>
        </p:blipFill>
        <p:spPr bwMode="auto">
          <a:xfrm>
            <a:off x="5715000" y="3886200"/>
            <a:ext cx="2667000" cy="2667000"/>
          </a:xfrm>
          <a:prstGeom prst="rect">
            <a:avLst/>
          </a:prstGeom>
          <a:noFill/>
          <a:ln w="19050">
            <a:solidFill>
              <a:srgbClr val="424680"/>
            </a:solidFill>
            <a:miter lim="800000"/>
            <a:headEnd/>
            <a:tailEnd/>
          </a:ln>
        </p:spPr>
      </p:pic>
      <p:sp>
        <p:nvSpPr>
          <p:cNvPr id="956424" name="Text Box 8"/>
          <p:cNvSpPr txBox="1">
            <a:spLocks noChangeArrowheads="1"/>
          </p:cNvSpPr>
          <p:nvPr/>
        </p:nvSpPr>
        <p:spPr bwMode="auto">
          <a:xfrm>
            <a:off x="3565525" y="1560513"/>
            <a:ext cx="971550" cy="366712"/>
          </a:xfrm>
          <a:prstGeom prst="rect">
            <a:avLst/>
          </a:prstGeom>
          <a:noFill/>
          <a:ln w="12700">
            <a:noFill/>
            <a:miter lim="800000"/>
            <a:headEnd type="none" w="sm" len="sm"/>
            <a:tailEnd type="none" w="sm" len="sm"/>
          </a:ln>
          <a:effectLst/>
        </p:spPr>
        <p:txBody>
          <a:bodyPr wrap="none">
            <a:spAutoFit/>
          </a:bodyPr>
          <a:lstStyle/>
          <a:p>
            <a:r>
              <a:rPr lang="en-US" altLang="en-US" sz="1800"/>
              <a:t>Original</a:t>
            </a:r>
          </a:p>
        </p:txBody>
      </p:sp>
      <p:sp>
        <p:nvSpPr>
          <p:cNvPr id="956425" name="Text Box 9"/>
          <p:cNvSpPr txBox="1">
            <a:spLocks noChangeArrowheads="1"/>
          </p:cNvSpPr>
          <p:nvPr/>
        </p:nvSpPr>
        <p:spPr bwMode="auto">
          <a:xfrm>
            <a:off x="4419600" y="2514600"/>
            <a:ext cx="13398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 iteration)</a:t>
            </a:r>
          </a:p>
        </p:txBody>
      </p:sp>
      <p:sp>
        <p:nvSpPr>
          <p:cNvPr id="956426" name="Text Box 10"/>
          <p:cNvSpPr txBox="1">
            <a:spLocks noChangeArrowheads="1"/>
          </p:cNvSpPr>
          <p:nvPr/>
        </p:nvSpPr>
        <p:spPr bwMode="auto">
          <a:xfrm>
            <a:off x="3460750" y="4038600"/>
            <a:ext cx="1581150" cy="641350"/>
          </a:xfrm>
          <a:prstGeom prst="rect">
            <a:avLst/>
          </a:prstGeom>
          <a:noFill/>
          <a:ln w="12700">
            <a:noFill/>
            <a:miter lim="800000"/>
            <a:headEnd type="none" w="sm" len="sm"/>
            <a:tailEnd type="none" w="sm" len="sm"/>
          </a:ln>
          <a:effectLst/>
        </p:spPr>
        <p:txBody>
          <a:bodyPr wrap="none">
            <a:spAutoFit/>
          </a:bodyPr>
          <a:lstStyle/>
          <a:p>
            <a:pPr algn="ctr"/>
            <a:r>
              <a:rPr lang="en-US" altLang="en-US" sz="1800"/>
              <a:t>Median</a:t>
            </a:r>
          </a:p>
          <a:p>
            <a:pPr algn="ctr"/>
            <a:r>
              <a:rPr lang="en-US" altLang="en-US" sz="1800"/>
              <a:t>(10 iterations)</a:t>
            </a:r>
          </a:p>
        </p:txBody>
      </p:sp>
      <p:sp>
        <p:nvSpPr>
          <p:cNvPr id="956427" name="Text Box 11"/>
          <p:cNvSpPr txBox="1">
            <a:spLocks noChangeArrowheads="1"/>
          </p:cNvSpPr>
          <p:nvPr/>
        </p:nvSpPr>
        <p:spPr bwMode="auto">
          <a:xfrm>
            <a:off x="4457700" y="5562600"/>
            <a:ext cx="1212850" cy="366713"/>
          </a:xfrm>
          <a:prstGeom prst="rect">
            <a:avLst/>
          </a:prstGeom>
          <a:noFill/>
          <a:ln w="12700">
            <a:noFill/>
            <a:miter lim="800000"/>
            <a:headEnd type="none" w="sm" len="sm"/>
            <a:tailEnd type="none" w="sm" len="sm"/>
          </a:ln>
          <a:effectLst/>
        </p:spPr>
        <p:txBody>
          <a:bodyPr wrap="none">
            <a:spAutoFit/>
          </a:bodyPr>
          <a:lstStyle/>
          <a:p>
            <a:pPr algn="ctr"/>
            <a:r>
              <a:rPr lang="en-US" altLang="en-US" sz="1800"/>
              <a:t>Kuwahara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3689350" y="285750"/>
            <a:ext cx="5410200" cy="609600"/>
          </a:xfrm>
        </p:spPr>
        <p:txBody>
          <a:bodyPr/>
          <a:lstStyle/>
          <a:p>
            <a:r>
              <a:rPr lang="en-US" altLang="en-US"/>
              <a:t>Anisotropic Diffusion Filtering</a:t>
            </a:r>
          </a:p>
        </p:txBody>
      </p:sp>
      <p:pic>
        <p:nvPicPr>
          <p:cNvPr id="963588" name="Picture 4"/>
          <p:cNvPicPr>
            <a:picLocks noChangeAspect="1" noChangeArrowheads="1"/>
          </p:cNvPicPr>
          <p:nvPr/>
        </p:nvPicPr>
        <p:blipFill>
          <a:blip r:embed="rId2" cstate="print"/>
          <a:srcRect/>
          <a:stretch>
            <a:fillRect/>
          </a:stretch>
        </p:blipFill>
        <p:spPr bwMode="auto">
          <a:xfrm>
            <a:off x="882650" y="957263"/>
            <a:ext cx="7721600" cy="5435600"/>
          </a:xfrm>
          <a:prstGeom prst="rect">
            <a:avLst/>
          </a:prstGeom>
          <a:noFill/>
          <a:ln w="9525">
            <a:noFill/>
            <a:miter lim="800000"/>
            <a:headEnd/>
            <a:tailEnd/>
          </a:ln>
          <a:effectLst/>
        </p:spPr>
      </p:pic>
      <p:sp>
        <p:nvSpPr>
          <p:cNvPr id="963589" name="Text Box 5"/>
          <p:cNvSpPr txBox="1">
            <a:spLocks noChangeArrowheads="1"/>
          </p:cNvSpPr>
          <p:nvPr/>
        </p:nvSpPr>
        <p:spPr bwMode="auto">
          <a:xfrm>
            <a:off x="441325" y="6630988"/>
            <a:ext cx="7153275" cy="274637"/>
          </a:xfrm>
          <a:prstGeom prst="rect">
            <a:avLst/>
          </a:prstGeom>
          <a:noFill/>
          <a:ln w="12700">
            <a:noFill/>
            <a:miter lim="800000"/>
            <a:headEnd type="none" w="sm" len="sm"/>
            <a:tailEnd type="none" w="sm" len="sm"/>
          </a:ln>
          <a:effectLst/>
        </p:spPr>
        <p:txBody>
          <a:bodyPr wrap="none">
            <a:spAutoFit/>
          </a:bodyPr>
          <a:lstStyle/>
          <a:p>
            <a:r>
              <a:rPr lang="en-US" altLang="en-US" sz="1200"/>
              <a:t>Note: Original Perona-Malik diffusion process is NOT anisotropic, although they erroneously said it was.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ltLang="en-US"/>
              <a:t>Example: Perona-Malik</a:t>
            </a:r>
          </a:p>
        </p:txBody>
      </p:sp>
      <p:sp>
        <p:nvSpPr>
          <p:cNvPr id="964611" name="Rectangle 3"/>
          <p:cNvSpPr>
            <a:spLocks noGrp="1" noChangeArrowheads="1"/>
          </p:cNvSpPr>
          <p:nvPr>
            <p:ph type="body" idx="1"/>
          </p:nvPr>
        </p:nvSpPr>
        <p:spPr>
          <a:xfrm>
            <a:off x="685800" y="4343400"/>
            <a:ext cx="8458200" cy="2514600"/>
          </a:xfrm>
        </p:spPr>
        <p:txBody>
          <a:bodyPr/>
          <a:lstStyle/>
          <a:p>
            <a:r>
              <a:rPr lang="en-US" altLang="en-US" dirty="0"/>
              <a:t>In general:</a:t>
            </a:r>
          </a:p>
          <a:p>
            <a:pPr lvl="1"/>
            <a:r>
              <a:rPr lang="en-US" altLang="en-US" dirty="0"/>
              <a:t>Anisotropic diffusion estimates an image from a noisy image</a:t>
            </a:r>
          </a:p>
          <a:p>
            <a:pPr lvl="1"/>
            <a:r>
              <a:rPr lang="en-US" altLang="en-US" dirty="0"/>
              <a:t>Useful for restoration, etc.</a:t>
            </a:r>
          </a:p>
          <a:p>
            <a:pPr lvl="1"/>
            <a:r>
              <a:rPr lang="en-US" altLang="en-US" dirty="0"/>
              <a:t>Only shown smoothing examples</a:t>
            </a:r>
          </a:p>
          <a:p>
            <a:pPr lvl="1"/>
            <a:r>
              <a:rPr lang="en-US" altLang="en-US" dirty="0"/>
              <a:t>Read the literature</a:t>
            </a:r>
          </a:p>
        </p:txBody>
      </p:sp>
      <p:pic>
        <p:nvPicPr>
          <p:cNvPr id="964612" name="Picture 4"/>
          <p:cNvPicPr>
            <a:picLocks noChangeAspect="1" noChangeArrowheads="1"/>
          </p:cNvPicPr>
          <p:nvPr/>
        </p:nvPicPr>
        <p:blipFill>
          <a:blip r:embed="rId3" cstate="print"/>
          <a:srcRect/>
          <a:stretch>
            <a:fillRect/>
          </a:stretch>
        </p:blipFill>
        <p:spPr bwMode="auto">
          <a:xfrm>
            <a:off x="457200" y="1524000"/>
            <a:ext cx="4064000" cy="2540000"/>
          </a:xfrm>
          <a:prstGeom prst="rect">
            <a:avLst/>
          </a:prstGeom>
          <a:noFill/>
          <a:ln w="9525">
            <a:noFill/>
            <a:miter lim="800000"/>
            <a:headEnd/>
            <a:tailEnd/>
          </a:ln>
          <a:effectLst/>
        </p:spPr>
      </p:pic>
      <p:pic>
        <p:nvPicPr>
          <p:cNvPr id="964613" name="Picture 5"/>
          <p:cNvPicPr>
            <a:picLocks noChangeAspect="1" noChangeArrowheads="1"/>
          </p:cNvPicPr>
          <p:nvPr/>
        </p:nvPicPr>
        <p:blipFill>
          <a:blip r:embed="rId4" cstate="print"/>
          <a:srcRect/>
          <a:stretch>
            <a:fillRect/>
          </a:stretch>
        </p:blipFill>
        <p:spPr bwMode="auto">
          <a:xfrm>
            <a:off x="4572000" y="1524000"/>
            <a:ext cx="4064000" cy="2540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3352800" y="285750"/>
            <a:ext cx="5867400" cy="609600"/>
          </a:xfrm>
        </p:spPr>
        <p:txBody>
          <a:bodyPr/>
          <a:lstStyle/>
          <a:p>
            <a:r>
              <a:rPr lang="en-US" altLang="en-US" dirty="0"/>
              <a:t>Point Transforms: General Idea</a:t>
            </a:r>
          </a:p>
        </p:txBody>
      </p:sp>
      <p:sp>
        <p:nvSpPr>
          <p:cNvPr id="905219" name="Rectangle 3"/>
          <p:cNvSpPr>
            <a:spLocks noGrp="1" noChangeArrowheads="1"/>
          </p:cNvSpPr>
          <p:nvPr>
            <p:ph type="body" idx="1"/>
          </p:nvPr>
        </p:nvSpPr>
        <p:spPr>
          <a:xfrm>
            <a:off x="1143000" y="1447800"/>
            <a:ext cx="1600200" cy="609600"/>
          </a:xfrm>
          <a:solidFill>
            <a:schemeClr val="folHlink"/>
          </a:solidFill>
        </p:spPr>
        <p:txBody>
          <a:bodyPr/>
          <a:lstStyle/>
          <a:p>
            <a:pPr>
              <a:buFont typeface="Zapf Dingbats" charset="2"/>
              <a:buNone/>
            </a:pPr>
            <a:r>
              <a:rPr lang="en-US" altLang="en-US" sz="2800" b="1" dirty="0">
                <a:solidFill>
                  <a:schemeClr val="bg2"/>
                </a:solidFill>
              </a:rPr>
              <a:t>O = T(I)</a:t>
            </a:r>
          </a:p>
        </p:txBody>
      </p:sp>
      <p:sp>
        <p:nvSpPr>
          <p:cNvPr id="905233" name="Text Box 17"/>
          <p:cNvSpPr txBox="1">
            <a:spLocks noChangeArrowheads="1"/>
          </p:cNvSpPr>
          <p:nvPr/>
        </p:nvSpPr>
        <p:spPr bwMode="auto">
          <a:xfrm>
            <a:off x="609600" y="2209800"/>
            <a:ext cx="3048000" cy="1552575"/>
          </a:xfrm>
          <a:prstGeom prst="rect">
            <a:avLst/>
          </a:prstGeom>
          <a:noFill/>
          <a:ln w="9525">
            <a:noFill/>
            <a:miter lim="800000"/>
            <a:headEnd/>
            <a:tailEnd/>
          </a:ln>
          <a:effectLst/>
        </p:spPr>
        <p:txBody>
          <a:bodyPr>
            <a:spAutoFit/>
          </a:bodyPr>
          <a:lstStyle/>
          <a:p>
            <a:r>
              <a:rPr lang="en-GB" altLang="en-US" sz="2400" dirty="0"/>
              <a:t>Input pixel value, I, mapped to output pixel value, O, via transfer function T.</a:t>
            </a:r>
          </a:p>
        </p:txBody>
      </p:sp>
      <p:grpSp>
        <p:nvGrpSpPr>
          <p:cNvPr id="20" name="Group 19"/>
          <p:cNvGrpSpPr/>
          <p:nvPr/>
        </p:nvGrpSpPr>
        <p:grpSpPr>
          <a:xfrm>
            <a:off x="3810000" y="1600200"/>
            <a:ext cx="4594225" cy="4573588"/>
            <a:chOff x="3810000" y="1600200"/>
            <a:chExt cx="4594225" cy="4573588"/>
          </a:xfrm>
        </p:grpSpPr>
        <p:grpSp>
          <p:nvGrpSpPr>
            <p:cNvPr id="905220" name="Group 4"/>
            <p:cNvGrpSpPr>
              <a:grpSpLocks/>
            </p:cNvGrpSpPr>
            <p:nvPr/>
          </p:nvGrpSpPr>
          <p:grpSpPr bwMode="auto">
            <a:xfrm>
              <a:off x="3810000" y="2743200"/>
              <a:ext cx="4594225" cy="3430588"/>
              <a:chOff x="1876" y="1331"/>
              <a:chExt cx="2894" cy="2161"/>
            </a:xfrm>
          </p:grpSpPr>
          <p:sp>
            <p:nvSpPr>
              <p:cNvPr id="905221" name="Line 5"/>
              <p:cNvSpPr>
                <a:spLocks noChangeShapeType="1"/>
              </p:cNvSpPr>
              <p:nvPr/>
            </p:nvSpPr>
            <p:spPr bwMode="auto">
              <a:xfrm flipV="1">
                <a:off x="2676" y="1456"/>
                <a:ext cx="0" cy="1451"/>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2" name="Line 6"/>
              <p:cNvSpPr>
                <a:spLocks noChangeShapeType="1"/>
              </p:cNvSpPr>
              <p:nvPr/>
            </p:nvSpPr>
            <p:spPr bwMode="auto">
              <a:xfrm rot="5400000" flipV="1">
                <a:off x="3658" y="1925"/>
                <a:ext cx="0" cy="1964"/>
              </a:xfrm>
              <a:prstGeom prst="line">
                <a:avLst/>
              </a:prstGeom>
              <a:noFill/>
              <a:ln w="38100">
                <a:solidFill>
                  <a:schemeClr val="tx1"/>
                </a:solidFill>
                <a:round/>
                <a:headEnd/>
                <a:tailEnd type="triangle" w="med" len="med"/>
              </a:ln>
              <a:effectLst/>
            </p:spPr>
            <p:txBody>
              <a:bodyPr wrap="none" anchor="ctr"/>
              <a:lstStyle/>
              <a:p>
                <a:endParaRPr lang="en-US"/>
              </a:p>
            </p:txBody>
          </p:sp>
          <p:sp>
            <p:nvSpPr>
              <p:cNvPr id="905223" name="Freeform 7"/>
              <p:cNvSpPr>
                <a:spLocks/>
              </p:cNvSpPr>
              <p:nvPr/>
            </p:nvSpPr>
            <p:spPr bwMode="auto">
              <a:xfrm>
                <a:off x="2676" y="1623"/>
                <a:ext cx="1745" cy="1284"/>
              </a:xfrm>
              <a:custGeom>
                <a:avLst/>
                <a:gdLst/>
                <a:ahLst/>
                <a:cxnLst>
                  <a:cxn ang="0">
                    <a:pos x="0" y="1296"/>
                  </a:cxn>
                  <a:cxn ang="0">
                    <a:pos x="96" y="768"/>
                  </a:cxn>
                  <a:cxn ang="0">
                    <a:pos x="576" y="480"/>
                  </a:cxn>
                  <a:cxn ang="0">
                    <a:pos x="768" y="96"/>
                  </a:cxn>
                  <a:cxn ang="0">
                    <a:pos x="1296" y="0"/>
                  </a:cxn>
                </a:cxnLst>
                <a:rect l="0" t="0" r="r" b="b"/>
                <a:pathLst>
                  <a:path w="1296" h="1296">
                    <a:moveTo>
                      <a:pt x="0" y="1296"/>
                    </a:moveTo>
                    <a:cubicBezTo>
                      <a:pt x="0" y="1100"/>
                      <a:pt x="0" y="904"/>
                      <a:pt x="96" y="768"/>
                    </a:cubicBezTo>
                    <a:cubicBezTo>
                      <a:pt x="192" y="632"/>
                      <a:pt x="464" y="592"/>
                      <a:pt x="576" y="480"/>
                    </a:cubicBezTo>
                    <a:cubicBezTo>
                      <a:pt x="688" y="368"/>
                      <a:pt x="648" y="176"/>
                      <a:pt x="768" y="96"/>
                    </a:cubicBezTo>
                    <a:cubicBezTo>
                      <a:pt x="888" y="16"/>
                      <a:pt x="1092" y="8"/>
                      <a:pt x="1296" y="0"/>
                    </a:cubicBezTo>
                  </a:path>
                </a:pathLst>
              </a:custGeom>
              <a:noFill/>
              <a:ln w="38100" cmpd="sng">
                <a:solidFill>
                  <a:schemeClr val="accent2"/>
                </a:solidFill>
                <a:round/>
                <a:headEnd/>
                <a:tailEnd/>
              </a:ln>
              <a:effectLst/>
            </p:spPr>
            <p:txBody>
              <a:bodyPr wrap="none" anchor="ctr"/>
              <a:lstStyle/>
              <a:p>
                <a:endParaRPr lang="en-US"/>
              </a:p>
            </p:txBody>
          </p:sp>
          <p:sp>
            <p:nvSpPr>
              <p:cNvPr id="905224" name="Text Box 8"/>
              <p:cNvSpPr txBox="1">
                <a:spLocks noChangeArrowheads="1"/>
              </p:cNvSpPr>
              <p:nvPr/>
            </p:nvSpPr>
            <p:spPr bwMode="auto">
              <a:xfrm>
                <a:off x="2443" y="2981"/>
                <a:ext cx="223" cy="288"/>
              </a:xfrm>
              <a:prstGeom prst="rect">
                <a:avLst/>
              </a:prstGeom>
              <a:noFill/>
              <a:ln w="9525">
                <a:noFill/>
                <a:miter lim="800000"/>
                <a:headEnd/>
                <a:tailEnd/>
              </a:ln>
              <a:effectLst/>
            </p:spPr>
            <p:txBody>
              <a:bodyPr wrap="none">
                <a:spAutoFit/>
              </a:bodyPr>
              <a:lstStyle/>
              <a:p>
                <a:r>
                  <a:rPr lang="en-GB" altLang="en-US" sz="2400"/>
                  <a:t>0</a:t>
                </a:r>
              </a:p>
            </p:txBody>
          </p:sp>
          <p:sp>
            <p:nvSpPr>
              <p:cNvPr id="905225" name="Text Box 9"/>
              <p:cNvSpPr txBox="1">
                <a:spLocks noChangeArrowheads="1"/>
              </p:cNvSpPr>
              <p:nvPr/>
            </p:nvSpPr>
            <p:spPr bwMode="auto">
              <a:xfrm>
                <a:off x="4333" y="3036"/>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6" name="Text Box 10"/>
              <p:cNvSpPr txBox="1">
                <a:spLocks noChangeArrowheads="1"/>
              </p:cNvSpPr>
              <p:nvPr/>
            </p:nvSpPr>
            <p:spPr bwMode="auto">
              <a:xfrm>
                <a:off x="1876" y="1331"/>
                <a:ext cx="437" cy="288"/>
              </a:xfrm>
              <a:prstGeom prst="rect">
                <a:avLst/>
              </a:prstGeom>
              <a:noFill/>
              <a:ln w="9525">
                <a:noFill/>
                <a:miter lim="800000"/>
                <a:headEnd/>
                <a:tailEnd/>
              </a:ln>
              <a:effectLst/>
            </p:spPr>
            <p:txBody>
              <a:bodyPr wrap="none">
                <a:spAutoFit/>
              </a:bodyPr>
              <a:lstStyle/>
              <a:p>
                <a:r>
                  <a:rPr lang="en-GB" altLang="en-US" sz="2400"/>
                  <a:t>255</a:t>
                </a:r>
              </a:p>
            </p:txBody>
          </p:sp>
          <p:sp>
            <p:nvSpPr>
              <p:cNvPr id="905227" name="Text Box 11"/>
              <p:cNvSpPr txBox="1">
                <a:spLocks noChangeArrowheads="1"/>
              </p:cNvSpPr>
              <p:nvPr/>
            </p:nvSpPr>
            <p:spPr bwMode="auto">
              <a:xfrm>
                <a:off x="3170" y="3204"/>
                <a:ext cx="692" cy="288"/>
              </a:xfrm>
              <a:prstGeom prst="rect">
                <a:avLst/>
              </a:prstGeom>
              <a:noFill/>
              <a:ln w="9525">
                <a:noFill/>
                <a:miter lim="800000"/>
                <a:headEnd/>
                <a:tailEnd/>
              </a:ln>
              <a:effectLst/>
            </p:spPr>
            <p:txBody>
              <a:bodyPr wrap="none">
                <a:spAutoFit/>
              </a:bodyPr>
              <a:lstStyle/>
              <a:p>
                <a:r>
                  <a:rPr lang="en-GB" altLang="en-US" sz="2400"/>
                  <a:t>INPUT</a:t>
                </a:r>
              </a:p>
            </p:txBody>
          </p:sp>
          <p:sp>
            <p:nvSpPr>
              <p:cNvPr id="905228" name="Text Box 12"/>
              <p:cNvSpPr txBox="1">
                <a:spLocks noChangeArrowheads="1"/>
              </p:cNvSpPr>
              <p:nvPr/>
            </p:nvSpPr>
            <p:spPr bwMode="auto">
              <a:xfrm rot="-5400000">
                <a:off x="1598" y="2143"/>
                <a:ext cx="905" cy="288"/>
              </a:xfrm>
              <a:prstGeom prst="rect">
                <a:avLst/>
              </a:prstGeom>
              <a:noFill/>
              <a:ln w="9525">
                <a:noFill/>
                <a:miter lim="800000"/>
                <a:headEnd/>
                <a:tailEnd/>
              </a:ln>
              <a:effectLst/>
            </p:spPr>
            <p:txBody>
              <a:bodyPr wrap="none">
                <a:spAutoFit/>
              </a:bodyPr>
              <a:lstStyle/>
              <a:p>
                <a:r>
                  <a:rPr lang="en-GB" altLang="en-US" sz="2400"/>
                  <a:t>OUTPUT</a:t>
                </a:r>
              </a:p>
            </p:txBody>
          </p:sp>
          <p:sp>
            <p:nvSpPr>
              <p:cNvPr id="905229" name="Line 13"/>
              <p:cNvSpPr>
                <a:spLocks noChangeShapeType="1"/>
              </p:cNvSpPr>
              <p:nvPr/>
            </p:nvSpPr>
            <p:spPr bwMode="auto">
              <a:xfrm flipV="1">
                <a:off x="3621" y="1791"/>
                <a:ext cx="0" cy="1116"/>
              </a:xfrm>
              <a:prstGeom prst="line">
                <a:avLst/>
              </a:prstGeom>
              <a:noFill/>
              <a:ln w="28575">
                <a:solidFill>
                  <a:schemeClr val="tx1"/>
                </a:solidFill>
                <a:prstDash val="dash"/>
                <a:round/>
                <a:headEnd/>
                <a:tailEnd/>
              </a:ln>
              <a:effectLst/>
            </p:spPr>
            <p:txBody>
              <a:bodyPr wrap="none" anchor="ctr"/>
              <a:lstStyle/>
              <a:p>
                <a:endParaRPr lang="en-US"/>
              </a:p>
            </p:txBody>
          </p:sp>
          <p:sp>
            <p:nvSpPr>
              <p:cNvPr id="905230" name="Line 14"/>
              <p:cNvSpPr>
                <a:spLocks noChangeShapeType="1"/>
              </p:cNvSpPr>
              <p:nvPr/>
            </p:nvSpPr>
            <p:spPr bwMode="auto">
              <a:xfrm flipH="1">
                <a:off x="2676" y="1791"/>
                <a:ext cx="945" cy="0"/>
              </a:xfrm>
              <a:prstGeom prst="line">
                <a:avLst/>
              </a:prstGeom>
              <a:noFill/>
              <a:ln w="28575">
                <a:solidFill>
                  <a:schemeClr val="tx1"/>
                </a:solidFill>
                <a:prstDash val="dash"/>
                <a:round/>
                <a:headEnd/>
                <a:tailEnd/>
              </a:ln>
              <a:effectLst/>
            </p:spPr>
            <p:txBody>
              <a:bodyPr wrap="none" anchor="ctr"/>
              <a:lstStyle/>
              <a:p>
                <a:endParaRPr lang="en-US"/>
              </a:p>
            </p:txBody>
          </p:sp>
          <p:sp>
            <p:nvSpPr>
              <p:cNvPr id="905231" name="Rectangle 15"/>
              <p:cNvSpPr>
                <a:spLocks noChangeArrowheads="1"/>
              </p:cNvSpPr>
              <p:nvPr/>
            </p:nvSpPr>
            <p:spPr bwMode="auto">
              <a:xfrm>
                <a:off x="3504" y="2976"/>
                <a:ext cx="240" cy="24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905232" name="Rectangle 16"/>
              <p:cNvSpPr>
                <a:spLocks noChangeArrowheads="1"/>
              </p:cNvSpPr>
              <p:nvPr/>
            </p:nvSpPr>
            <p:spPr bwMode="auto">
              <a:xfrm>
                <a:off x="2352" y="1680"/>
                <a:ext cx="240" cy="240"/>
              </a:xfrm>
              <a:prstGeom prst="rect">
                <a:avLst/>
              </a:prstGeom>
              <a:solidFill>
                <a:srgbClr val="DDDDDD"/>
              </a:solidFill>
              <a:ln w="9525">
                <a:solidFill>
                  <a:schemeClr val="tx1"/>
                </a:solidFill>
                <a:miter lim="800000"/>
                <a:headEnd/>
                <a:tailEnd/>
              </a:ln>
              <a:effectLst/>
            </p:spPr>
            <p:txBody>
              <a:bodyPr wrap="none" anchor="ctr"/>
              <a:lstStyle/>
              <a:p>
                <a:endParaRPr lang="en-US"/>
              </a:p>
            </p:txBody>
          </p:sp>
        </p:grpSp>
        <p:sp>
          <p:nvSpPr>
            <p:cNvPr id="905234" name="Text Box 18"/>
            <p:cNvSpPr txBox="1">
              <a:spLocks noChangeArrowheads="1"/>
            </p:cNvSpPr>
            <p:nvPr/>
          </p:nvSpPr>
          <p:spPr bwMode="auto">
            <a:xfrm>
              <a:off x="6553200" y="1600200"/>
              <a:ext cx="1624013" cy="822325"/>
            </a:xfrm>
            <a:prstGeom prst="rect">
              <a:avLst/>
            </a:prstGeom>
            <a:noFill/>
            <a:ln w="9525">
              <a:noFill/>
              <a:miter lim="800000"/>
              <a:headEnd/>
              <a:tailEnd/>
            </a:ln>
            <a:effectLst/>
          </p:spPr>
          <p:txBody>
            <a:bodyPr wrap="none">
              <a:spAutoFit/>
            </a:bodyPr>
            <a:lstStyle/>
            <a:p>
              <a:r>
                <a:rPr lang="en-GB" altLang="en-US" sz="2400" dirty="0"/>
                <a:t>Transfer</a:t>
              </a:r>
            </a:p>
            <a:p>
              <a:r>
                <a:rPr lang="en-GB" altLang="en-US" sz="2400" dirty="0"/>
                <a:t>Function T</a:t>
              </a:r>
            </a:p>
          </p:txBody>
        </p:sp>
        <p:sp>
          <p:nvSpPr>
            <p:cNvPr id="905236" name="Line 20"/>
            <p:cNvSpPr>
              <a:spLocks noChangeShapeType="1"/>
            </p:cNvSpPr>
            <p:nvPr/>
          </p:nvSpPr>
          <p:spPr bwMode="auto">
            <a:xfrm flipH="1">
              <a:off x="6934200" y="2362200"/>
              <a:ext cx="304800" cy="914400"/>
            </a:xfrm>
            <a:prstGeom prst="line">
              <a:avLst/>
            </a:prstGeom>
            <a:noFill/>
            <a:ln w="28575">
              <a:solidFill>
                <a:schemeClr val="tx1"/>
              </a:solidFill>
              <a:round/>
              <a:headEnd/>
              <a:tailEnd type="triangle" w="med" len="med"/>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a:xfrm>
            <a:off x="3581400" y="285750"/>
            <a:ext cx="5486400" cy="609600"/>
          </a:xfrm>
        </p:spPr>
        <p:txBody>
          <a:bodyPr/>
          <a:lstStyle/>
          <a:p>
            <a:r>
              <a:rPr lang="en-US" altLang="en-US" dirty="0"/>
              <a:t>Observations on Enhancement</a:t>
            </a:r>
          </a:p>
        </p:txBody>
      </p:sp>
      <p:sp>
        <p:nvSpPr>
          <p:cNvPr id="939011" name="Rectangle 3"/>
          <p:cNvSpPr>
            <a:spLocks noGrp="1" noChangeArrowheads="1"/>
          </p:cNvSpPr>
          <p:nvPr>
            <p:ph type="body" idx="1"/>
          </p:nvPr>
        </p:nvSpPr>
        <p:spPr>
          <a:xfrm>
            <a:off x="228600" y="1219200"/>
            <a:ext cx="8915400" cy="2362200"/>
          </a:xfrm>
        </p:spPr>
        <p:txBody>
          <a:bodyPr/>
          <a:lstStyle/>
          <a:p>
            <a:r>
              <a:rPr lang="en-US" altLang="en-US" dirty="0"/>
              <a:t>Set of general techniques</a:t>
            </a:r>
          </a:p>
          <a:p>
            <a:r>
              <a:rPr lang="en-US" altLang="en-US" dirty="0"/>
              <a:t>Varied goals:</a:t>
            </a:r>
          </a:p>
          <a:p>
            <a:pPr lvl="1"/>
            <a:r>
              <a:rPr lang="en-US" altLang="en-US" dirty="0"/>
              <a:t>enhance perceptual aspects of an image for human observation</a:t>
            </a:r>
          </a:p>
          <a:p>
            <a:pPr lvl="1"/>
            <a:r>
              <a:rPr lang="en-US" altLang="en-US" dirty="0"/>
              <a:t>preprocessing to aid a vision system achieve its goal</a:t>
            </a:r>
          </a:p>
          <a:p>
            <a:r>
              <a:rPr lang="en-US" altLang="en-US" dirty="0"/>
              <a:t>Techniques tend to be simple, ad-hoc, and qualitative</a:t>
            </a:r>
          </a:p>
          <a:p>
            <a:r>
              <a:rPr lang="en-US" altLang="en-US" dirty="0"/>
              <a:t>Not universally applicable</a:t>
            </a:r>
          </a:p>
          <a:p>
            <a:pPr lvl="1"/>
            <a:r>
              <a:rPr lang="en-US" altLang="en-US" dirty="0"/>
              <a:t>results depend on image characteristics</a:t>
            </a:r>
          </a:p>
          <a:p>
            <a:pPr lvl="1"/>
            <a:r>
              <a:rPr lang="en-US" altLang="en-US" dirty="0"/>
              <a:t>determined by interactive experimentation</a:t>
            </a:r>
          </a:p>
          <a:p>
            <a:r>
              <a:rPr lang="en-US" altLang="en-US" dirty="0"/>
              <a:t>Can be embedded in larger vision system</a:t>
            </a:r>
          </a:p>
          <a:p>
            <a:pPr lvl="1"/>
            <a:r>
              <a:rPr lang="en-US" altLang="en-US" dirty="0"/>
              <a:t>selection must be done carefully</a:t>
            </a:r>
          </a:p>
          <a:p>
            <a:pPr lvl="1"/>
            <a:r>
              <a:rPr lang="en-US" altLang="en-US" dirty="0"/>
              <a:t>some techniques introduce artifacts into the image data</a:t>
            </a:r>
          </a:p>
          <a:p>
            <a:r>
              <a:rPr lang="en-US" altLang="en-US" dirty="0"/>
              <a:t>Developing specialized techniques for specific applications can be tedious and frustrating.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7153275" y="285750"/>
            <a:ext cx="1914525" cy="609600"/>
          </a:xfrm>
        </p:spPr>
        <p:txBody>
          <a:bodyPr/>
          <a:lstStyle/>
          <a:p>
            <a:r>
              <a:rPr lang="en-US" altLang="en-US"/>
              <a:t>Summary</a:t>
            </a:r>
          </a:p>
        </p:txBody>
      </p:sp>
      <p:sp>
        <p:nvSpPr>
          <p:cNvPr id="940036" name="Rectangle 4"/>
          <p:cNvSpPr>
            <a:spLocks noChangeArrowheads="1"/>
          </p:cNvSpPr>
          <p:nvPr/>
        </p:nvSpPr>
        <p:spPr bwMode="auto">
          <a:xfrm>
            <a:off x="5334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Summary</a:t>
            </a:r>
          </a:p>
        </p:txBody>
      </p:sp>
      <p:sp>
        <p:nvSpPr>
          <p:cNvPr id="940037" name="Rectangle 5"/>
          <p:cNvSpPr>
            <a:spLocks noChangeArrowheads="1"/>
          </p:cNvSpPr>
          <p:nvPr/>
        </p:nvSpPr>
        <p:spPr bwMode="auto">
          <a:xfrm>
            <a:off x="533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What is noise?</a:t>
            </a:r>
          </a:p>
          <a:p>
            <a:pPr marL="742950" lvl="1" indent="-285750">
              <a:spcBef>
                <a:spcPct val="20000"/>
              </a:spcBef>
              <a:buClr>
                <a:schemeClr val="tx2"/>
              </a:buClr>
              <a:buSzPct val="70000"/>
              <a:buFont typeface="Zapf Dingbats" charset="2"/>
              <a:buChar char="l"/>
            </a:pPr>
            <a:r>
              <a:rPr lang="en-GB" altLang="en-US" sz="2400">
                <a:solidFill>
                  <a:srgbClr val="C0C0C0"/>
                </a:solidFill>
              </a:rPr>
              <a:t>Gaussian distribution</a:t>
            </a:r>
          </a:p>
          <a:p>
            <a:pPr marL="342900" indent="-342900">
              <a:spcBef>
                <a:spcPct val="20000"/>
              </a:spcBef>
              <a:buClr>
                <a:srgbClr val="0066FF"/>
              </a:buClr>
              <a:buSzPct val="75000"/>
              <a:buFont typeface="Zapf Dingbats" charset="2"/>
              <a:buChar char="n"/>
            </a:pPr>
            <a:r>
              <a:rPr lang="en-GB" altLang="en-US" sz="2400">
                <a:solidFill>
                  <a:srgbClr val="C0C0C0"/>
                </a:solidFill>
              </a:rPr>
              <a:t>Noise reduction</a:t>
            </a:r>
          </a:p>
          <a:p>
            <a:pPr marL="742950" lvl="1" indent="-285750">
              <a:spcBef>
                <a:spcPct val="20000"/>
              </a:spcBef>
              <a:buClr>
                <a:schemeClr val="tx2"/>
              </a:buClr>
              <a:buSzPct val="70000"/>
              <a:buFont typeface="Zapf Dingbats" charset="2"/>
              <a:buChar char="l"/>
            </a:pPr>
            <a:r>
              <a:rPr lang="en-GB" altLang="en-US" sz="2400">
                <a:solidFill>
                  <a:srgbClr val="C0C0C0"/>
                </a:solidFill>
              </a:rPr>
              <a:t>first principles</a:t>
            </a:r>
          </a:p>
          <a:p>
            <a:pPr marL="342900" indent="-342900">
              <a:spcBef>
                <a:spcPct val="20000"/>
              </a:spcBef>
              <a:buClr>
                <a:srgbClr val="0066FF"/>
              </a:buClr>
              <a:buSzPct val="75000"/>
              <a:buFont typeface="Zapf Dingbats" charset="2"/>
              <a:buChar char="n"/>
            </a:pPr>
            <a:r>
              <a:rPr lang="en-GB" altLang="en-US" sz="2400">
                <a:solidFill>
                  <a:srgbClr val="C0C0C0"/>
                </a:solidFill>
              </a:rPr>
              <a:t>Neighbourhood</a:t>
            </a:r>
          </a:p>
          <a:p>
            <a:pPr marL="742950" lvl="1" indent="-285750">
              <a:spcBef>
                <a:spcPct val="20000"/>
              </a:spcBef>
              <a:buClr>
                <a:schemeClr val="tx2"/>
              </a:buClr>
              <a:buSzPct val="70000"/>
              <a:buFont typeface="Zapf Dingbats" charset="2"/>
              <a:buChar char="l"/>
            </a:pPr>
            <a:r>
              <a:rPr lang="en-GB" altLang="en-US" sz="2400">
                <a:solidFill>
                  <a:srgbClr val="C0C0C0"/>
                </a:solidFill>
              </a:rPr>
              <a:t>low-pass</a:t>
            </a:r>
          </a:p>
          <a:p>
            <a:pPr marL="742950" lvl="1" indent="-285750">
              <a:spcBef>
                <a:spcPct val="20000"/>
              </a:spcBef>
              <a:buClr>
                <a:schemeClr val="tx2"/>
              </a:buClr>
              <a:buSzPct val="70000"/>
              <a:buFont typeface="Zapf Dingbats" charset="2"/>
              <a:buChar char="l"/>
            </a:pPr>
            <a:r>
              <a:rPr lang="en-GB" altLang="en-US" sz="2400">
                <a:solidFill>
                  <a:srgbClr val="C0C0C0"/>
                </a:solidFill>
              </a:rPr>
              <a:t>median</a:t>
            </a:r>
          </a:p>
        </p:txBody>
      </p:sp>
      <p:sp>
        <p:nvSpPr>
          <p:cNvPr id="940038" name="Rectangle 6"/>
          <p:cNvSpPr>
            <a:spLocks noChangeArrowheads="1"/>
          </p:cNvSpPr>
          <p:nvPr/>
        </p:nvSpPr>
        <p:spPr bwMode="auto">
          <a:xfrm>
            <a:off x="4724400" y="2438400"/>
            <a:ext cx="38100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GB" altLang="en-US" sz="2400">
                <a:solidFill>
                  <a:srgbClr val="C0C0C0"/>
                </a:solidFill>
              </a:rPr>
              <a:t>Averaging pixels corrupted by noise cancels out the noise.</a:t>
            </a:r>
          </a:p>
          <a:p>
            <a:pPr marL="342900" indent="-342900">
              <a:spcBef>
                <a:spcPct val="20000"/>
              </a:spcBef>
              <a:buClr>
                <a:srgbClr val="0066FF"/>
              </a:buClr>
              <a:buSzPct val="75000"/>
              <a:buFont typeface="Zapf Dingbats" charset="2"/>
              <a:buChar char="n"/>
            </a:pPr>
            <a:r>
              <a:rPr lang="en-GB" altLang="en-US" sz="2400">
                <a:solidFill>
                  <a:srgbClr val="C0C0C0"/>
                </a:solidFill>
              </a:rPr>
              <a:t>Low-pass can blur image.</a:t>
            </a:r>
          </a:p>
          <a:p>
            <a:pPr marL="342900" indent="-342900">
              <a:spcBef>
                <a:spcPct val="20000"/>
              </a:spcBef>
              <a:buClr>
                <a:srgbClr val="0066FF"/>
              </a:buClr>
              <a:buSzPct val="75000"/>
              <a:buFont typeface="Zapf Dingbats" charset="2"/>
              <a:buChar char="n"/>
            </a:pPr>
            <a:r>
              <a:rPr lang="en-GB" altLang="en-US" sz="2400">
                <a:solidFill>
                  <a:srgbClr val="C0C0C0"/>
                </a:solidFill>
              </a:rPr>
              <a:t>Median may retain fine image detail that may be smoothed by averaging.</a:t>
            </a:r>
          </a:p>
        </p:txBody>
      </p:sp>
      <p:sp>
        <p:nvSpPr>
          <p:cNvPr id="940039" name="Rectangle 7"/>
          <p:cNvSpPr>
            <a:spLocks noChangeArrowheads="1"/>
          </p:cNvSpPr>
          <p:nvPr/>
        </p:nvSpPr>
        <p:spPr bwMode="auto">
          <a:xfrm>
            <a:off x="4495800" y="1066800"/>
            <a:ext cx="3886200" cy="1143000"/>
          </a:xfrm>
          <a:prstGeom prst="rect">
            <a:avLst/>
          </a:prstGeom>
          <a:noFill/>
          <a:ln w="9525">
            <a:noFill/>
            <a:miter lim="800000"/>
            <a:headEnd/>
            <a:tailEnd/>
          </a:ln>
          <a:effectLst/>
        </p:spPr>
        <p:txBody>
          <a:bodyPr anchor="ctr"/>
          <a:lstStyle/>
          <a:p>
            <a:pPr algn="ctr"/>
            <a:r>
              <a:rPr lang="en-GB" altLang="en-US" sz="2800" b="1">
                <a:solidFill>
                  <a:srgbClr val="B2B2B2"/>
                </a:solidFill>
              </a:rPr>
              <a:t>Conclusion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ltLang="en-US"/>
              <a:t>Grayscale Transforms</a:t>
            </a:r>
          </a:p>
        </p:txBody>
      </p:sp>
      <p:sp>
        <p:nvSpPr>
          <p:cNvPr id="889859" name="Rectangle 3"/>
          <p:cNvSpPr>
            <a:spLocks noGrp="1" noChangeArrowheads="1"/>
          </p:cNvSpPr>
          <p:nvPr>
            <p:ph type="body" idx="1"/>
          </p:nvPr>
        </p:nvSpPr>
        <p:spPr>
          <a:xfrm>
            <a:off x="685800" y="1524000"/>
            <a:ext cx="5410200" cy="533400"/>
          </a:xfrm>
        </p:spPr>
        <p:txBody>
          <a:bodyPr/>
          <a:lstStyle/>
          <a:p>
            <a:r>
              <a:rPr lang="en-US" altLang="en-US"/>
              <a:t>Photoshop ‘adjust curve’ command</a:t>
            </a:r>
          </a:p>
        </p:txBody>
      </p:sp>
      <p:pic>
        <p:nvPicPr>
          <p:cNvPr id="889860" name="Picture 4"/>
          <p:cNvPicPr>
            <a:picLocks noChangeAspect="1" noChangeArrowheads="1"/>
          </p:cNvPicPr>
          <p:nvPr/>
        </p:nvPicPr>
        <p:blipFill>
          <a:blip r:embed="rId2" cstate="print"/>
          <a:srcRect l="534" t="418" r="487" b="888"/>
          <a:stretch>
            <a:fillRect/>
          </a:stretch>
        </p:blipFill>
        <p:spPr bwMode="auto">
          <a:xfrm>
            <a:off x="3048000" y="2514600"/>
            <a:ext cx="3527425" cy="2995613"/>
          </a:xfrm>
          <a:prstGeom prst="rect">
            <a:avLst/>
          </a:prstGeom>
          <a:noFill/>
        </p:spPr>
      </p:pic>
      <p:sp>
        <p:nvSpPr>
          <p:cNvPr id="889861" name="Text Box 5"/>
          <p:cNvSpPr txBox="1">
            <a:spLocks noChangeArrowheads="1"/>
          </p:cNvSpPr>
          <p:nvPr/>
        </p:nvSpPr>
        <p:spPr bwMode="auto">
          <a:xfrm>
            <a:off x="3032125" y="5851525"/>
            <a:ext cx="2276475" cy="336550"/>
          </a:xfrm>
          <a:prstGeom prst="rect">
            <a:avLst/>
          </a:prstGeom>
          <a:noFill/>
          <a:ln w="12700">
            <a:noFill/>
            <a:miter lim="800000"/>
            <a:headEnd type="none" w="sm" len="sm"/>
            <a:tailEnd type="none" w="sm" len="sm"/>
          </a:ln>
          <a:effectLst/>
        </p:spPr>
        <p:txBody>
          <a:bodyPr wrap="none">
            <a:spAutoFit/>
          </a:bodyPr>
          <a:lstStyle/>
          <a:p>
            <a:r>
              <a:rPr lang="en-US" altLang="en-US" sz="1600" b="1"/>
              <a:t>Input gray value I(x,y)</a:t>
            </a:r>
          </a:p>
        </p:txBody>
      </p:sp>
      <p:sp>
        <p:nvSpPr>
          <p:cNvPr id="889862" name="Line 6"/>
          <p:cNvSpPr>
            <a:spLocks noChangeShapeType="1"/>
          </p:cNvSpPr>
          <p:nvPr/>
        </p:nvSpPr>
        <p:spPr bwMode="auto">
          <a:xfrm flipH="1" flipV="1">
            <a:off x="4267200" y="4648200"/>
            <a:ext cx="685800" cy="1219200"/>
          </a:xfrm>
          <a:prstGeom prst="line">
            <a:avLst/>
          </a:prstGeom>
          <a:noFill/>
          <a:ln w="28575">
            <a:solidFill>
              <a:schemeClr val="folHlink"/>
            </a:solidFill>
            <a:round/>
            <a:headEnd type="none" w="sm" len="sm"/>
            <a:tailEnd type="triangle" w="sm" len="sm"/>
          </a:ln>
          <a:effectLst/>
        </p:spPr>
        <p:txBody>
          <a:bodyPr wrap="none" anchor="ctr"/>
          <a:lstStyle/>
          <a:p>
            <a:endParaRPr lang="en-US"/>
          </a:p>
        </p:txBody>
      </p:sp>
      <p:sp>
        <p:nvSpPr>
          <p:cNvPr id="889863" name="Text Box 7"/>
          <p:cNvSpPr txBox="1">
            <a:spLocks noChangeArrowheads="1"/>
          </p:cNvSpPr>
          <p:nvPr/>
        </p:nvSpPr>
        <p:spPr bwMode="auto">
          <a:xfrm>
            <a:off x="457200" y="3733800"/>
            <a:ext cx="2503488" cy="336550"/>
          </a:xfrm>
          <a:prstGeom prst="rect">
            <a:avLst/>
          </a:prstGeom>
          <a:noFill/>
          <a:ln w="12700">
            <a:noFill/>
            <a:miter lim="800000"/>
            <a:headEnd type="none" w="sm" len="sm"/>
            <a:tailEnd type="none" w="sm" len="sm"/>
          </a:ln>
          <a:effectLst/>
        </p:spPr>
        <p:txBody>
          <a:bodyPr wrap="none">
            <a:spAutoFit/>
          </a:bodyPr>
          <a:lstStyle/>
          <a:p>
            <a:r>
              <a:rPr lang="en-US" altLang="en-US" sz="1600" b="1"/>
              <a:t>Output gray value I’(x,y)</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3810000" y="285750"/>
            <a:ext cx="5257800" cy="609600"/>
          </a:xfrm>
        </p:spPr>
        <p:txBody>
          <a:bodyPr/>
          <a:lstStyle/>
          <a:p>
            <a:r>
              <a:rPr lang="en-US" altLang="en-US" dirty="0"/>
              <a:t>Point Transforms: Brightness</a:t>
            </a:r>
          </a:p>
        </p:txBody>
      </p:sp>
      <p:pic>
        <p:nvPicPr>
          <p:cNvPr id="906244" name="Picture 4"/>
          <p:cNvPicPr>
            <a:picLocks noChangeAspect="1" noChangeArrowheads="1"/>
          </p:cNvPicPr>
          <p:nvPr/>
        </p:nvPicPr>
        <p:blipFill>
          <a:blip r:embed="rId2" cstate="print"/>
          <a:srcRect l="4948" t="3061" r="6929" b="3571"/>
          <a:stretch>
            <a:fillRect/>
          </a:stretch>
        </p:blipFill>
        <p:spPr bwMode="auto">
          <a:xfrm>
            <a:off x="1295400" y="1219200"/>
            <a:ext cx="6781800" cy="4648200"/>
          </a:xfrm>
          <a:prstGeom prst="rect">
            <a:avLst/>
          </a:prstGeom>
          <a:noFill/>
          <a:ln w="38100">
            <a:solidFill>
              <a:schemeClr val="folHlink"/>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ntitled 2">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AlHome:Applications:Microsoft Office 98:Templates:Presentation Designs:Tatami</Template>
  <TotalTime>11718</TotalTime>
  <Pages>10</Pages>
  <Words>3075</Words>
  <Application>Microsoft Macintosh PowerPoint</Application>
  <PresentationFormat>Overhead</PresentationFormat>
  <Paragraphs>645</Paragraphs>
  <Slides>71</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untitled 2</vt:lpstr>
      <vt:lpstr>Equation</vt:lpstr>
      <vt:lpstr>Image</vt:lpstr>
      <vt:lpstr>Introduction</vt:lpstr>
      <vt:lpstr>What are Image Features?</vt:lpstr>
      <vt:lpstr>More Color Woes</vt:lpstr>
      <vt:lpstr>Topics</vt:lpstr>
      <vt:lpstr>Image Enhancement</vt:lpstr>
      <vt:lpstr>Spatial Domain Methods</vt:lpstr>
      <vt:lpstr>Point Transforms: General Idea</vt:lpstr>
      <vt:lpstr>Grayscale Transforms</vt:lpstr>
      <vt:lpstr>Point Transforms: Brightness</vt:lpstr>
      <vt:lpstr>Point Transforms:Thresholding</vt:lpstr>
      <vt:lpstr>Point Transforms: Linear Stretch</vt:lpstr>
      <vt:lpstr>Linear Scaling</vt:lpstr>
      <vt:lpstr>Linear Scaling</vt:lpstr>
      <vt:lpstr>Scaling Discrete Images</vt:lpstr>
      <vt:lpstr>Non-Linear Scaling: Power Law</vt:lpstr>
      <vt:lpstr>Square Root Transfer: g=.5</vt:lpstr>
      <vt:lpstr>g=3.0</vt:lpstr>
      <vt:lpstr>Examples</vt:lpstr>
      <vt:lpstr>Point Transforms:Thresholding</vt:lpstr>
      <vt:lpstr>Threshold Selection</vt:lpstr>
      <vt:lpstr>Histograms</vt:lpstr>
      <vt:lpstr>Image Histogram</vt:lpstr>
      <vt:lpstr>Probability Interpretation</vt:lpstr>
      <vt:lpstr>Cumulative Density Function</vt:lpstr>
      <vt:lpstr>Examples</vt:lpstr>
      <vt:lpstr>Color Histograms</vt:lpstr>
      <vt:lpstr>Histogram Equalization</vt:lpstr>
      <vt:lpstr>Histogram Equalization</vt:lpstr>
      <vt:lpstr>Desired Histogram</vt:lpstr>
      <vt:lpstr>Brute Force </vt:lpstr>
      <vt:lpstr>Histogram Equalization</vt:lpstr>
      <vt:lpstr>Example</vt:lpstr>
      <vt:lpstr>Example</vt:lpstr>
      <vt:lpstr>Comparison</vt:lpstr>
      <vt:lpstr>Why?</vt:lpstr>
      <vt:lpstr>Why? continued</vt:lpstr>
      <vt:lpstr>Why? continued</vt:lpstr>
      <vt:lpstr>Histogram Equalization Algorithm</vt:lpstr>
      <vt:lpstr>Observations</vt:lpstr>
      <vt:lpstr>Noise Reduction</vt:lpstr>
      <vt:lpstr>Noise</vt:lpstr>
      <vt:lpstr>Sources of Noise</vt:lpstr>
      <vt:lpstr>Noise Model</vt:lpstr>
      <vt:lpstr>Effect of s</vt:lpstr>
      <vt:lpstr>Two Dimensional Gaussian</vt:lpstr>
      <vt:lpstr>Noise</vt:lpstr>
      <vt:lpstr>Noise Reduction - 1</vt:lpstr>
      <vt:lpstr>Noise Reduction - 1</vt:lpstr>
      <vt:lpstr>Neighborhood Operations</vt:lpstr>
      <vt:lpstr>2D Analog of 1D Convolution</vt:lpstr>
      <vt:lpstr>2D Blurring Kernel</vt:lpstr>
      <vt:lpstr>Convolution</vt:lpstr>
      <vt:lpstr>Example</vt:lpstr>
      <vt:lpstr>Border Problem</vt:lpstr>
      <vt:lpstr>Convolution Size</vt:lpstr>
      <vt:lpstr>Convolution</vt:lpstr>
      <vt:lpstr>Properties of Convolution</vt:lpstr>
      <vt:lpstr>Noise Reduction - 1</vt:lpstr>
      <vt:lpstr>Noise  Reduction - 1</vt:lpstr>
      <vt:lpstr>Noise  Reduction - 1</vt:lpstr>
      <vt:lpstr>hmmmmm…..</vt:lpstr>
      <vt:lpstr>Noise Reduction - 2: Median Filter</vt:lpstr>
      <vt:lpstr>Noise Reduction - 2</vt:lpstr>
      <vt:lpstr>Edge Preserving Smoothing</vt:lpstr>
      <vt:lpstr>Nagao-Matsuyama Filter</vt:lpstr>
      <vt:lpstr>Kuwahara Filter</vt:lpstr>
      <vt:lpstr>Kuwahara Filter Example</vt:lpstr>
      <vt:lpstr>Anisotropic Diffusion Filtering</vt:lpstr>
      <vt:lpstr>Example: Perona-Malik</vt:lpstr>
      <vt:lpstr>Observations on Enhancement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APGD Meeting Fort Benning, GA November 19-20, 1997</dc:title>
  <dc:subject/>
  <dc:creator>Allen Hanson</dc:creator>
  <cp:keywords/>
  <dc:description/>
  <cp:lastModifiedBy>Zhigang Zhu</cp:lastModifiedBy>
  <cp:revision>631</cp:revision>
  <cp:lastPrinted>2002-10-09T19:53:29Z</cp:lastPrinted>
  <dcterms:created xsi:type="dcterms:W3CDTF">1998-01-29T23:04:51Z</dcterms:created>
  <dcterms:modified xsi:type="dcterms:W3CDTF">2013-02-13T02:43:31Z</dcterms:modified>
</cp:coreProperties>
</file>