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341" r:id="rId2"/>
    <p:sldId id="425" r:id="rId3"/>
    <p:sldId id="436" r:id="rId4"/>
    <p:sldId id="342" r:id="rId5"/>
    <p:sldId id="429" r:id="rId6"/>
    <p:sldId id="343" r:id="rId7"/>
    <p:sldId id="344" r:id="rId8"/>
    <p:sldId id="415" r:id="rId9"/>
    <p:sldId id="345" r:id="rId10"/>
    <p:sldId id="347" r:id="rId11"/>
    <p:sldId id="346" r:id="rId12"/>
    <p:sldId id="348" r:id="rId13"/>
    <p:sldId id="435" r:id="rId14"/>
    <p:sldId id="349" r:id="rId15"/>
    <p:sldId id="424" r:id="rId16"/>
    <p:sldId id="350" r:id="rId17"/>
    <p:sldId id="382" r:id="rId18"/>
    <p:sldId id="351" r:id="rId19"/>
    <p:sldId id="423" r:id="rId20"/>
    <p:sldId id="352" r:id="rId21"/>
    <p:sldId id="353" r:id="rId22"/>
    <p:sldId id="354" r:id="rId23"/>
    <p:sldId id="355" r:id="rId24"/>
    <p:sldId id="356" r:id="rId25"/>
    <p:sldId id="357" r:id="rId26"/>
    <p:sldId id="358" r:id="rId27"/>
    <p:sldId id="431" r:id="rId28"/>
    <p:sldId id="359" r:id="rId29"/>
    <p:sldId id="364" r:id="rId30"/>
    <p:sldId id="375" r:id="rId31"/>
    <p:sldId id="376" r:id="rId32"/>
    <p:sldId id="432" r:id="rId33"/>
    <p:sldId id="378" r:id="rId34"/>
    <p:sldId id="379" r:id="rId35"/>
    <p:sldId id="380" r:id="rId36"/>
    <p:sldId id="426" r:id="rId37"/>
    <p:sldId id="427" r:id="rId38"/>
    <p:sldId id="428" r:id="rId39"/>
    <p:sldId id="433" r:id="rId40"/>
    <p:sldId id="384" r:id="rId41"/>
    <p:sldId id="385" r:id="rId42"/>
    <p:sldId id="386" r:id="rId43"/>
    <p:sldId id="387" r:id="rId44"/>
    <p:sldId id="388" r:id="rId45"/>
    <p:sldId id="389" r:id="rId46"/>
    <p:sldId id="390" r:id="rId47"/>
    <p:sldId id="392" r:id="rId48"/>
    <p:sldId id="393" r:id="rId49"/>
    <p:sldId id="394" r:id="rId50"/>
    <p:sldId id="395" r:id="rId51"/>
    <p:sldId id="396" r:id="rId52"/>
    <p:sldId id="397" r:id="rId53"/>
    <p:sldId id="401" r:id="rId54"/>
    <p:sldId id="398" r:id="rId55"/>
    <p:sldId id="399" r:id="rId56"/>
    <p:sldId id="412" r:id="rId57"/>
    <p:sldId id="400" r:id="rId58"/>
    <p:sldId id="434" r:id="rId59"/>
    <p:sldId id="402" r:id="rId60"/>
    <p:sldId id="403" r:id="rId61"/>
    <p:sldId id="404" r:id="rId62"/>
    <p:sldId id="405" r:id="rId63"/>
    <p:sldId id="406" r:id="rId64"/>
    <p:sldId id="407" r:id="rId65"/>
    <p:sldId id="408" r:id="rId66"/>
    <p:sldId id="409" r:id="rId67"/>
    <p:sldId id="410" r:id="rId68"/>
    <p:sldId id="411" r:id="rId69"/>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8042" autoAdjust="0"/>
  </p:normalViewPr>
  <p:slideViewPr>
    <p:cSldViewPr>
      <p:cViewPr varScale="1">
        <p:scale>
          <a:sx n="122" d="100"/>
          <a:sy n="122" d="100"/>
        </p:scale>
        <p:origin x="-432" y="-90"/>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F78504C1-E922-49C8-9A5F-92DF42BE1311}"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836BFFC-4B94-4934-BA81-875BA2A1999D}"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628775" y="560388"/>
            <a:ext cx="3724275" cy="279400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628775" y="560388"/>
            <a:ext cx="3724275" cy="27940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628775" y="560388"/>
            <a:ext cx="3724275" cy="279400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628775" y="560388"/>
            <a:ext cx="3724275" cy="279400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628775" y="560388"/>
            <a:ext cx="3724275" cy="279400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628775" y="560388"/>
            <a:ext cx="3724275" cy="279400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628775" y="560388"/>
            <a:ext cx="3724275" cy="279400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628775" y="560388"/>
            <a:ext cx="3724275" cy="2794000"/>
          </a:xfrm>
          <a:ln/>
        </p:spPr>
      </p:sp>
      <p:sp>
        <p:nvSpPr>
          <p:cNvPr id="754691" name="Rectangle 3"/>
          <p:cNvSpPr>
            <a:spLocks noGrp="1" noChangeArrowheads="1"/>
          </p:cNvSpPr>
          <p:nvPr>
            <p:ph type="body" idx="1"/>
          </p:nvPr>
        </p:nvSpPr>
        <p:spPr>
          <a:xfrm>
            <a:off x="812800" y="3520440"/>
            <a:ext cx="5852160" cy="232029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628775" y="560388"/>
            <a:ext cx="3724275" cy="279400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628775" y="560388"/>
            <a:ext cx="3724275" cy="279400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628775" y="560388"/>
            <a:ext cx="3724275" cy="279400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628775" y="560388"/>
            <a:ext cx="3724275" cy="279400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628775" y="560388"/>
            <a:ext cx="3724275" cy="279400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628775" y="560388"/>
            <a:ext cx="3724275" cy="279400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628775" y="560388"/>
            <a:ext cx="3724275" cy="2794000"/>
          </a:xfrm>
          <a:ln/>
        </p:spPr>
      </p:sp>
      <p:sp>
        <p:nvSpPr>
          <p:cNvPr id="764931" name="Rectangle 3"/>
          <p:cNvSpPr>
            <a:spLocks noGrp="1" noChangeArrowheads="1"/>
          </p:cNvSpPr>
          <p:nvPr>
            <p:ph type="body" idx="1"/>
          </p:nvPr>
        </p:nvSpPr>
        <p:spPr>
          <a:xfrm>
            <a:off x="812800" y="3520440"/>
            <a:ext cx="5852160" cy="232029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828800" y="6440805"/>
            <a:ext cx="3793952" cy="1882710"/>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300" b="0" dirty="0">
                <a:latin typeface="Symbol" pitchFamily="18" charset="2"/>
              </a:rPr>
              <a:t>F</a:t>
            </a:r>
            <a:r>
              <a:rPr lang="en-US" sz="1300" b="0" dirty="0">
                <a:latin typeface="Helvetica" pitchFamily="34" charset="0"/>
              </a:rPr>
              <a:t> =  power of light source </a:t>
            </a:r>
          </a:p>
          <a:p>
            <a:r>
              <a:rPr lang="en-US" sz="1300" b="0" dirty="0" err="1">
                <a:latin typeface="Helvetica" pitchFamily="34" charset="0"/>
              </a:rPr>
              <a:t>i</a:t>
            </a:r>
            <a:r>
              <a:rPr lang="en-US" sz="1300" b="0" dirty="0">
                <a:latin typeface="Helvetica" pitchFamily="34" charset="0"/>
              </a:rPr>
              <a:t>  =  incident angle of light ray </a:t>
            </a:r>
          </a:p>
          <a:p>
            <a:r>
              <a:rPr lang="en-US" sz="1300" b="0" dirty="0">
                <a:latin typeface="Helvetica" pitchFamily="34" charset="0"/>
              </a:rPr>
              <a:t>e  =  </a:t>
            </a:r>
            <a:r>
              <a:rPr lang="en-US" sz="1300" b="0" dirty="0" err="1">
                <a:latin typeface="Helvetica" pitchFamily="34" charset="0"/>
              </a:rPr>
              <a:t>emittance</a:t>
            </a:r>
            <a:r>
              <a:rPr lang="en-US" sz="1300" b="0" dirty="0">
                <a:latin typeface="Helvetica" pitchFamily="34" charset="0"/>
              </a:rPr>
              <a:t> angle of light ray </a:t>
            </a:r>
          </a:p>
          <a:p>
            <a:r>
              <a:rPr lang="en-US" sz="1300" b="0" dirty="0">
                <a:latin typeface="Symbol" pitchFamily="18" charset="2"/>
              </a:rPr>
              <a:t>a</a:t>
            </a:r>
            <a:r>
              <a:rPr lang="en-US" sz="1300" b="0" dirty="0">
                <a:latin typeface="Helvetica" pitchFamily="34" charset="0"/>
              </a:rPr>
              <a:t>  =  angle between emitted ray and optical axis </a:t>
            </a:r>
          </a:p>
          <a:p>
            <a:r>
              <a:rPr lang="en-US" sz="1300" b="0" dirty="0" err="1">
                <a:latin typeface="Helvetica" pitchFamily="34" charset="0"/>
              </a:rPr>
              <a:t>dA</a:t>
            </a:r>
            <a:r>
              <a:rPr lang="en-US" sz="1700" b="0" baseline="-14000" dirty="0" err="1">
                <a:latin typeface="Helvetica" pitchFamily="34" charset="0"/>
              </a:rPr>
              <a:t>s</a:t>
            </a:r>
            <a:r>
              <a:rPr lang="en-US" sz="1300" b="0" dirty="0">
                <a:latin typeface="Helvetica" pitchFamily="34" charset="0"/>
              </a:rPr>
              <a:t> = area of surface patch </a:t>
            </a:r>
          </a:p>
          <a:p>
            <a:r>
              <a:rPr lang="en-US" sz="1300" b="0" dirty="0" err="1">
                <a:latin typeface="Helvetica" pitchFamily="34" charset="0"/>
              </a:rPr>
              <a:t>dA</a:t>
            </a:r>
            <a:r>
              <a:rPr lang="en-US" sz="1700" b="0" baseline="-14000" dirty="0" err="1">
                <a:latin typeface="Helvetica" pitchFamily="34" charset="0"/>
              </a:rPr>
              <a:t>i</a:t>
            </a:r>
            <a:r>
              <a:rPr lang="en-US" sz="1300" b="0" dirty="0">
                <a:latin typeface="Helvetica" pitchFamily="34" charset="0"/>
              </a:rPr>
              <a:t> = image area of projected surface patch </a:t>
            </a:r>
          </a:p>
          <a:p>
            <a:r>
              <a:rPr lang="en-US" sz="1300" b="0" dirty="0">
                <a:latin typeface="Helvetica" pitchFamily="34" charset="0"/>
              </a:rPr>
              <a:t>z  =  distance to surface patch along optical axis </a:t>
            </a:r>
          </a:p>
          <a:p>
            <a:r>
              <a:rPr lang="en-US" sz="1300" b="0" dirty="0">
                <a:latin typeface="Helvetica" pitchFamily="34" charset="0"/>
              </a:rPr>
              <a:t>f  =  focal length of </a:t>
            </a:r>
            <a:r>
              <a:rPr lang="en-US" sz="1300" b="0" dirty="0" err="1">
                <a:latin typeface="Helvetica" pitchFamily="34" charset="0"/>
              </a:rPr>
              <a:t>lense</a:t>
            </a:r>
            <a:r>
              <a:rPr lang="en-US" sz="1300" b="0" dirty="0">
                <a:latin typeface="Helvetica" pitchFamily="34" charset="0"/>
              </a:rPr>
              <a:t> </a:t>
            </a:r>
          </a:p>
          <a:p>
            <a:r>
              <a:rPr lang="en-US" sz="1300" b="0" dirty="0">
                <a:latin typeface="Helvetica" pitchFamily="34" charset="0"/>
              </a:rPr>
              <a:t>d =  diameter of lens</a:t>
            </a:r>
          </a:p>
        </p:txBody>
      </p:sp>
      <p:sp>
        <p:nvSpPr>
          <p:cNvPr id="764933" name="Text Box 5"/>
          <p:cNvSpPr txBox="1">
            <a:spLocks noChangeArrowheads="1"/>
          </p:cNvSpPr>
          <p:nvPr/>
        </p:nvSpPr>
        <p:spPr bwMode="auto">
          <a:xfrm>
            <a:off x="3176694" y="6080760"/>
            <a:ext cx="974269" cy="328438"/>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500" i="1" u="sng" dirty="0"/>
              <a:t>Notation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628775" y="560388"/>
            <a:ext cx="3724275" cy="279400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628775" y="560388"/>
            <a:ext cx="3724275" cy="2794000"/>
          </a:xfrm>
          <a:ln/>
        </p:spPr>
      </p:sp>
      <p:sp>
        <p:nvSpPr>
          <p:cNvPr id="777219" name="Rectangle 3"/>
          <p:cNvSpPr>
            <a:spLocks noGrp="1" noChangeArrowheads="1"/>
          </p:cNvSpPr>
          <p:nvPr>
            <p:ph type="body" idx="1"/>
          </p:nvPr>
        </p:nvSpPr>
        <p:spPr/>
        <p:txBody>
          <a:bodyPr/>
          <a:lstStyle/>
          <a:p>
            <a:r>
              <a:rPr lang="en-US" dirty="0"/>
              <a:t>The slide shows a three-dimensional plot of </a:t>
            </a:r>
            <a:r>
              <a:rPr lang="en-US" dirty="0" err="1"/>
              <a:t>cos</a:t>
            </a:r>
            <a:r>
              <a:rPr lang="en-US" dirty="0"/>
              <a:t> </a:t>
            </a:r>
            <a:r>
              <a:rPr lang="en-US" sz="1500" baseline="20000" dirty="0"/>
              <a:t>4</a:t>
            </a:r>
            <a:r>
              <a:rPr lang="en-US" dirty="0"/>
              <a:t> </a:t>
            </a:r>
            <a:r>
              <a:rPr lang="en-US" dirty="0">
                <a:latin typeface="Symbol" pitchFamily="18" charset="2"/>
              </a:rPr>
              <a:t>a</a:t>
            </a:r>
            <a:r>
              <a:rPr lang="en-US" dirty="0"/>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dirty="0"/>
              <a:t>Most optical systems cut off a good portion of the lens with an aperture so that only the central portion of the lens is used.  For small values of </a:t>
            </a:r>
            <a:r>
              <a:rPr lang="en-US" dirty="0">
                <a:latin typeface="Symbol" pitchFamily="18" charset="2"/>
              </a:rPr>
              <a:t>a</a:t>
            </a:r>
            <a:r>
              <a:rPr lang="en-US" dirty="0"/>
              <a:t> , the light distribution is fairly constant.  Electronic sensors can be calibrated for the falloff.</a:t>
            </a:r>
          </a:p>
          <a:p>
            <a:r>
              <a:rPr lang="en-US" dirty="0"/>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628775" y="560388"/>
            <a:ext cx="3724275" cy="279400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628775" y="560388"/>
            <a:ext cx="3724275" cy="279400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628775" y="560388"/>
            <a:ext cx="3724275" cy="279400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628775" y="560388"/>
            <a:ext cx="3724275" cy="279400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628775" y="560388"/>
            <a:ext cx="3724275" cy="279400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628775" y="560388"/>
            <a:ext cx="3724275" cy="279400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628775" y="560388"/>
            <a:ext cx="3724275" cy="279400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628775" y="560388"/>
            <a:ext cx="3724275" cy="279400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628775" y="560388"/>
            <a:ext cx="3724275" cy="279400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628775" y="560388"/>
            <a:ext cx="3724275" cy="279400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628775" y="560388"/>
            <a:ext cx="3724275" cy="279400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628775" y="560388"/>
            <a:ext cx="3724275" cy="279400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628775" y="560388"/>
            <a:ext cx="3724275" cy="279400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628775" y="560388"/>
            <a:ext cx="3724275" cy="279400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628775" y="560388"/>
            <a:ext cx="3724275" cy="279400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628775" y="560388"/>
            <a:ext cx="3724275" cy="27940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628775" y="560388"/>
            <a:ext cx="3724275" cy="279400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628775" y="560388"/>
            <a:ext cx="3724275" cy="279400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628775" y="560388"/>
            <a:ext cx="3724275" cy="279400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628775" y="560388"/>
            <a:ext cx="3724275" cy="279400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628775" y="560388"/>
            <a:ext cx="3724275" cy="279400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628775" y="560388"/>
            <a:ext cx="3724275" cy="279400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628775" y="560388"/>
            <a:ext cx="3724275" cy="279400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628775" y="560388"/>
            <a:ext cx="3724275" cy="279400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628775" y="560388"/>
            <a:ext cx="3724275" cy="279400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628775" y="560388"/>
            <a:ext cx="3724275" cy="279400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628775" y="560388"/>
            <a:ext cx="3724275" cy="279400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628775" y="560388"/>
            <a:ext cx="3724275" cy="27940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628775" y="560388"/>
            <a:ext cx="3724275" cy="279400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628775" y="560388"/>
            <a:ext cx="3724275" cy="279400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628775" y="560388"/>
            <a:ext cx="3724275" cy="279400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628775" y="560388"/>
            <a:ext cx="3724275" cy="279400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628775" y="560388"/>
            <a:ext cx="3724275" cy="279400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628775" y="560388"/>
            <a:ext cx="3724275" cy="279400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628775" y="560388"/>
            <a:ext cx="3724275" cy="279400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628775" y="560388"/>
            <a:ext cx="3724275" cy="279400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628775" y="560388"/>
            <a:ext cx="3724275" cy="279400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628775" y="560388"/>
            <a:ext cx="3724275" cy="279400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628775" y="560388"/>
            <a:ext cx="3724275" cy="27940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628775" y="560388"/>
            <a:ext cx="3724275" cy="2794000"/>
          </a:xfrm>
          <a:ln/>
        </p:spPr>
      </p:sp>
      <p:sp>
        <p:nvSpPr>
          <p:cNvPr id="747523" name="Rectangle 1027"/>
          <p:cNvSpPr>
            <a:spLocks noGrp="1" noChangeArrowheads="1"/>
          </p:cNvSpPr>
          <p:nvPr>
            <p:ph type="body" idx="1"/>
          </p:nvPr>
        </p:nvSpPr>
        <p:spPr>
          <a:xfrm>
            <a:off x="812800" y="3520440"/>
            <a:ext cx="6014720" cy="56007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628775" y="560388"/>
            <a:ext cx="3724275" cy="279400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628775" y="560388"/>
            <a:ext cx="3724275" cy="279400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ikita@cs.ccny.cun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SIHwheel.html" TargetMode="External"/><Relationship Id="rId3" Type="http://schemas.openxmlformats.org/officeDocument/2006/relationships/hyperlink" Target="http://www.morecrayons.com/palettes/webSmart/" TargetMode="External"/><Relationship Id="rId7" Type="http://schemas.openxmlformats.org/officeDocument/2006/relationships/image" Target="../media/image19.jpeg"/><Relationship Id="rId2" Type="http://schemas.openxmlformats.org/officeDocument/2006/relationships/hyperlink" Target="1_2%20Color%20representation.htm" TargetMode="External"/><Relationship Id="rId1" Type="http://schemas.openxmlformats.org/officeDocument/2006/relationships/slideLayout" Target="../slideLayouts/slideLayout2.xml"/><Relationship Id="rId6" Type="http://schemas.openxmlformats.org/officeDocument/2006/relationships/hyperlink" Target="moreCrayons%20-%20color%20cube.htm" TargetMode="External"/><Relationship Id="rId5" Type="http://schemas.openxmlformats.org/officeDocument/2006/relationships/hyperlink" Target="http://www-viz.tamu.edu/faculty/parke/ends489f00/notes/sec1_4.html" TargetMode="External"/><Relationship Id="rId4" Type="http://schemas.openxmlformats.org/officeDocument/2006/relationships/hyperlink" Target="http://r0k.us/graphics/SIHwheel.html" TargetMode="External"/><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hyperlink" Target="Bayer%20Pattern/RGB.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iliconimaging.com/RGB%20Bayer.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photo.net/photo/edscott/vis00010.ht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4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5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5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p:oleObj spid="_x0000_s191504" r:id="rId4" imgW="1286256" imgH="1030224" progId="">
              <p:embed/>
            </p:oleObj>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639501" y="1420813"/>
            <a:ext cx="2125903"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smtClean="0">
                <a:solidFill>
                  <a:srgbClr val="0066FF"/>
                </a:solidFill>
              </a:rPr>
              <a:t>Spring 2012</a:t>
            </a: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o</a:t>
              </a:r>
              <a:endParaRPr lang="en-US">
                <a:latin typeface="Times" pitchFamily="18" charset="0"/>
              </a:endParaRP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a:latin typeface="Helvetica" pitchFamily="34" charset="0"/>
              </a:rPr>
              <a:t>Rays entering parallel on one side converge at focal point.</a:t>
            </a:r>
          </a:p>
          <a:p>
            <a:r>
              <a:rPr lang="en-US">
                <a:latin typeface="Helvetica" pitchFamily="34" charset="0"/>
              </a:rPr>
              <a:t>Rays diverging from the focal point become 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dirty="0" smtClean="0"/>
              <a:t>Install </a:t>
            </a:r>
            <a:r>
              <a:rPr lang="en-US" dirty="0" err="1" smtClean="0"/>
              <a:t>Matlab</a:t>
            </a:r>
            <a:endParaRPr lang="en-US" dirty="0"/>
          </a:p>
        </p:txBody>
      </p:sp>
      <p:sp>
        <p:nvSpPr>
          <p:cNvPr id="826371" name="Rectangle 3"/>
          <p:cNvSpPr>
            <a:spLocks noGrp="1" noChangeArrowheads="1"/>
          </p:cNvSpPr>
          <p:nvPr>
            <p:ph type="body" idx="1"/>
          </p:nvPr>
        </p:nvSpPr>
        <p:spPr>
          <a:xfrm>
            <a:off x="990600" y="1447800"/>
            <a:ext cx="7391400" cy="4876800"/>
          </a:xfrm>
          <a:noFill/>
          <a:ln/>
        </p:spPr>
        <p:txBody>
          <a:bodyPr/>
          <a:lstStyle/>
          <a:p>
            <a:pPr>
              <a:buNone/>
            </a:pPr>
            <a:r>
              <a:rPr lang="en-US" dirty="0" smtClean="0">
                <a:solidFill>
                  <a:srgbClr val="DDDDDD"/>
                </a:solidFill>
              </a:rPr>
              <a:t>You want to contact both Di Yao and Nick:</a:t>
            </a:r>
          </a:p>
          <a:p>
            <a:pPr>
              <a:buNone/>
            </a:pPr>
            <a:r>
              <a:rPr lang="en-US" dirty="0" smtClean="0">
                <a:solidFill>
                  <a:srgbClr val="DDDDDD"/>
                </a:solidFill>
              </a:rPr>
              <a:t>	yao@cs.ccny.cuny.edu</a:t>
            </a:r>
          </a:p>
          <a:p>
            <a:pPr>
              <a:buNone/>
            </a:pPr>
            <a:r>
              <a:rPr lang="en-US" dirty="0" smtClean="0">
                <a:solidFill>
                  <a:srgbClr val="DDDDDD"/>
                </a:solidFill>
              </a:rPr>
              <a:t>	</a:t>
            </a:r>
            <a:r>
              <a:rPr lang="en-US" dirty="0" smtClean="0">
                <a:solidFill>
                  <a:srgbClr val="DDDDDD"/>
                </a:solidFill>
                <a:hlinkClick r:id="rId2"/>
              </a:rPr>
              <a:t>nikita@cs.ccny.cuny.edu</a:t>
            </a:r>
            <a:endParaRPr lang="en-US" dirty="0" smtClean="0">
              <a:solidFill>
                <a:srgbClr val="DDDDDD"/>
              </a:solidFill>
            </a:endParaRPr>
          </a:p>
          <a:p>
            <a:pPr>
              <a:buNone/>
            </a:pPr>
            <a:r>
              <a:rPr lang="en-US" smtClean="0">
                <a:solidFill>
                  <a:srgbClr val="DDDDDD"/>
                </a:solidFill>
              </a:rPr>
              <a:t>You </a:t>
            </a:r>
            <a:r>
              <a:rPr lang="en-US" dirty="0" smtClean="0">
                <a:solidFill>
                  <a:srgbClr val="DDDDDD"/>
                </a:solidFill>
              </a:rPr>
              <a:t>will need to let them know </a:t>
            </a:r>
          </a:p>
          <a:p>
            <a:pPr>
              <a:buNone/>
            </a:pPr>
            <a:r>
              <a:rPr lang="en-US" dirty="0" smtClean="0">
                <a:solidFill>
                  <a:srgbClr val="DDDDDD"/>
                </a:solidFill>
              </a:rPr>
              <a:t>	the Operating System, and  </a:t>
            </a:r>
            <a:r>
              <a:rPr lang="en-US" dirty="0" smtClean="0"/>
              <a:t>Login ID(NAME) for your computer</a:t>
            </a:r>
            <a:endParaRPr lang="en-US" dirty="0" smtClean="0">
              <a:solidFill>
                <a:srgbClr val="DDDDDD"/>
              </a:solidFill>
            </a:endParaRPr>
          </a:p>
          <a:p>
            <a:pPr>
              <a:buNone/>
            </a:pPr>
            <a:r>
              <a:rPr lang="en-US" dirty="0" smtClean="0">
                <a:solidFill>
                  <a:srgbClr val="DDDDDD"/>
                </a:solidFill>
              </a:rPr>
              <a:t>	your computers primary network MAC address. </a:t>
            </a:r>
          </a:p>
          <a:p>
            <a:pPr>
              <a:buNone/>
            </a:pPr>
            <a:r>
              <a:rPr lang="en-US" dirty="0" smtClean="0"/>
              <a:t>	your current Bursar’s Receipt as proof of your current enrollment,</a:t>
            </a:r>
            <a:br>
              <a:rPr lang="en-US" dirty="0" smtClean="0"/>
            </a:br>
            <a:r>
              <a:rPr lang="en-US" dirty="0" smtClean="0"/>
              <a:t>and your Student ID card</a:t>
            </a:r>
          </a:p>
          <a:p>
            <a:pPr>
              <a:buNone/>
            </a:pPr>
            <a:endParaRPr lang="en-US" dirty="0" smtClean="0">
              <a:solidFill>
                <a:srgbClr val="DDDDDD"/>
              </a:solidFill>
            </a:endParaRPr>
          </a:p>
          <a:p>
            <a:pPr>
              <a:buNone/>
            </a:pPr>
            <a:r>
              <a:rPr lang="en-US" dirty="0" err="1" smtClean="0">
                <a:solidFill>
                  <a:srgbClr val="DDDDDD"/>
                </a:solidFill>
              </a:rPr>
              <a:t>Matlab</a:t>
            </a:r>
            <a:r>
              <a:rPr lang="en-US" dirty="0" smtClean="0">
                <a:solidFill>
                  <a:srgbClr val="DDDDDD"/>
                </a:solidFill>
              </a:rPr>
              <a:t> will be tied that machine only. </a:t>
            </a:r>
          </a:p>
          <a:p>
            <a:pPr>
              <a:buNone/>
            </a:pPr>
            <a:endParaRPr lang="en-US" dirty="0" smtClean="0">
              <a:solidFill>
                <a:srgbClr val="DDDDD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dirty="0"/>
              <a:t>Given point P(X,Y,Z) in the 3D world</a:t>
            </a:r>
          </a:p>
          <a:p>
            <a:r>
              <a:rPr lang="en-US" dirty="0"/>
              <a:t>The two equations:</a:t>
            </a:r>
          </a:p>
          <a:p>
            <a:endParaRPr lang="en-US" dirty="0"/>
          </a:p>
          <a:p>
            <a:endParaRPr lang="en-US" dirty="0"/>
          </a:p>
          <a:p>
            <a:endParaRPr lang="en-US" dirty="0"/>
          </a:p>
          <a:p>
            <a:r>
              <a:rPr lang="en-US" dirty="0"/>
              <a:t>transform world coordinates (X,Y,Z) </a:t>
            </a:r>
          </a:p>
          <a:p>
            <a:pPr>
              <a:buFont typeface="Zapf Dingbats" charset="2"/>
              <a:buNone/>
            </a:pPr>
            <a:r>
              <a:rPr lang="en-US" dirty="0"/>
              <a:t>                                        into image coordinates (</a:t>
            </a:r>
            <a:r>
              <a:rPr lang="en-US" dirty="0" err="1"/>
              <a:t>x,y</a:t>
            </a:r>
            <a:r>
              <a:rPr lang="en-US" dirty="0"/>
              <a:t>)</a:t>
            </a:r>
          </a:p>
          <a:p>
            <a:r>
              <a:rPr lang="en-US" dirty="0"/>
              <a:t>Question:</a:t>
            </a:r>
          </a:p>
          <a:p>
            <a:pPr lvl="1"/>
            <a:r>
              <a:rPr lang="en-US" dirty="0"/>
              <a:t>What is the equation if we select the origin of both coordinate systems at the nodal point?</a:t>
            </a:r>
          </a:p>
          <a:p>
            <a:pPr>
              <a:buFont typeface="Zapf Dingbats" charset="2"/>
              <a:buNone/>
            </a:pPr>
            <a:endParaRPr lang="en-US" dirty="0"/>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dirty="0"/>
              <a:t>Image irradiance is proportional to:</a:t>
            </a:r>
          </a:p>
          <a:p>
            <a:pPr lvl="1">
              <a:lnSpc>
                <a:spcPct val="90000"/>
              </a:lnSpc>
            </a:pPr>
            <a:r>
              <a:rPr lang="en-US" sz="3000" dirty="0"/>
              <a:t>Scene radiance Ls</a:t>
            </a:r>
          </a:p>
          <a:p>
            <a:pPr lvl="1">
              <a:lnSpc>
                <a:spcPct val="90000"/>
              </a:lnSpc>
            </a:pPr>
            <a:r>
              <a:rPr lang="en-US" sz="3000" dirty="0"/>
              <a:t>Focal length of lens f</a:t>
            </a:r>
          </a:p>
          <a:p>
            <a:pPr lvl="1">
              <a:lnSpc>
                <a:spcPct val="90000"/>
              </a:lnSpc>
            </a:pPr>
            <a:r>
              <a:rPr lang="en-US" sz="3000" dirty="0"/>
              <a:t>Diameter of lens d</a:t>
            </a:r>
          </a:p>
          <a:p>
            <a:pPr lvl="2">
              <a:lnSpc>
                <a:spcPct val="90000"/>
              </a:lnSpc>
            </a:pPr>
            <a:r>
              <a:rPr lang="en-US" sz="1800" dirty="0"/>
              <a:t>f/d is often called the </a:t>
            </a:r>
            <a:r>
              <a:rPr lang="en-US" sz="1800" b="1" dirty="0"/>
              <a:t>f-number</a:t>
            </a:r>
            <a:r>
              <a:rPr lang="en-US" sz="1800" dirty="0"/>
              <a:t> of the lens</a:t>
            </a:r>
          </a:p>
          <a:p>
            <a:pPr lvl="1">
              <a:lnSpc>
                <a:spcPct val="90000"/>
              </a:lnSpc>
            </a:pPr>
            <a:r>
              <a:rPr lang="en-US" sz="3000" dirty="0"/>
              <a:t>Off-axis angle </a:t>
            </a:r>
            <a:r>
              <a:rPr lang="en-US" sz="3000" dirty="0">
                <a:latin typeface="Symbol" pitchFamily="18" charset="2"/>
              </a:rPr>
              <a:t>a</a:t>
            </a:r>
            <a:endParaRPr lang="en-US" sz="3000" dirty="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dirty="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a:t>Color Cube and Color Wheel</a:t>
            </a:r>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r>
              <a:rPr lang="en-US" sz="2000"/>
              <a:t>For </a:t>
            </a:r>
            <a:r>
              <a:rPr lang="en-US" sz="2000">
                <a:hlinkClick r:id="rId2" action="ppaction://hlinkfile"/>
              </a:rPr>
              <a:t>color spaces</a:t>
            </a:r>
            <a:r>
              <a:rPr lang="en-US" sz="2000"/>
              <a:t>, please read</a:t>
            </a:r>
          </a:p>
          <a:p>
            <a:pPr lvl="1" algn="just"/>
            <a:r>
              <a:rPr lang="en-US" sz="2000"/>
              <a:t>Color Cube </a:t>
            </a:r>
            <a:r>
              <a:rPr lang="en-US" sz="2000">
                <a:hlinkClick r:id="rId3"/>
              </a:rPr>
              <a:t>http://www.morecrayons.com/palettes/webSmart/</a:t>
            </a:r>
            <a:endParaRPr lang="en-US" sz="2000"/>
          </a:p>
          <a:p>
            <a:pPr lvl="1" algn="just"/>
            <a:r>
              <a:rPr lang="en-US" sz="2000"/>
              <a:t>Color Wheel </a:t>
            </a:r>
            <a:r>
              <a:rPr lang="en-US" sz="2000">
                <a:hlinkClick r:id="rId4"/>
              </a:rPr>
              <a:t>http://r0k.us/graphics/SIHwheel.html</a:t>
            </a:r>
            <a:endParaRPr lang="en-US" sz="2000"/>
          </a:p>
          <a:p>
            <a:pPr lvl="1"/>
            <a:r>
              <a:rPr lang="en-US" sz="2000">
                <a:hlinkClick r:id="rId5"/>
              </a:rPr>
              <a:t>http://www-viz.tamu.edu/faculty/parke/ends489f00/notes/sec1_4.html</a:t>
            </a:r>
            <a:endParaRPr lang="en-US" sz="2000"/>
          </a:p>
          <a:p>
            <a:pPr lvl="1"/>
            <a:endParaRPr lang="en-US" sz="2000"/>
          </a:p>
        </p:txBody>
      </p:sp>
      <p:pic>
        <p:nvPicPr>
          <p:cNvPr id="827398" name="Picture 6" descr="colorcube">
            <a:hlinkClick r:id="rId6"/>
          </p:cNvPr>
          <p:cNvPicPr>
            <a:picLocks noChangeAspect="1" noChangeArrowheads="1"/>
          </p:cNvPicPr>
          <p:nvPr/>
        </p:nvPicPr>
        <p:blipFill>
          <a:blip r:embed="rId7" cstate="print"/>
          <a:srcRect/>
          <a:stretch>
            <a:fillRect/>
          </a:stretch>
        </p:blipFill>
        <p:spPr bwMode="auto">
          <a:xfrm>
            <a:off x="1524000" y="1981200"/>
            <a:ext cx="2246313" cy="2590800"/>
          </a:xfrm>
          <a:prstGeom prst="rect">
            <a:avLst/>
          </a:prstGeom>
          <a:noFill/>
        </p:spPr>
      </p:pic>
      <p:pic>
        <p:nvPicPr>
          <p:cNvPr id="827399" name="Picture 7" descr="sihWheel7">
            <a:hlinkClick r:id="rId8"/>
          </p:cNvPr>
          <p:cNvPicPr>
            <a:picLocks noChangeAspect="1" noChangeArrowheads="1"/>
          </p:cNvPicPr>
          <p:nvPr/>
        </p:nvPicPr>
        <p:blipFill>
          <a:blip r:embed="rId9"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a:t>Three CCD-chips cameras</a:t>
            </a:r>
          </a:p>
          <a:p>
            <a:pPr lvl="1"/>
            <a:r>
              <a:rPr lang="en-US" sz="2400"/>
              <a:t>R, G, B separately, AND digital signals  instead analog video</a:t>
            </a:r>
          </a:p>
          <a:p>
            <a:pPr lvl="1"/>
            <a:endParaRPr lang="en-US" sz="2400"/>
          </a:p>
          <a:p>
            <a:r>
              <a:rPr lang="en-US"/>
              <a:t>One CCD Cameras</a:t>
            </a:r>
          </a:p>
          <a:p>
            <a:pPr lvl="1" algn="just"/>
            <a:r>
              <a:rPr lang="en-US" sz="2400">
                <a:latin typeface="Verdana" pitchFamily="34" charset="0"/>
                <a:cs typeface="Arial" charset="0"/>
                <a:hlinkClick r:id="rId3" action="ppaction://hlinkfile"/>
              </a:rPr>
              <a:t>Bayer color filter array </a:t>
            </a:r>
            <a:endParaRPr lang="en-US" sz="2400">
              <a:latin typeface="Verdana" pitchFamily="34" charset="0"/>
              <a:cs typeface="Arial" charset="0"/>
            </a:endParaRPr>
          </a:p>
          <a:p>
            <a:pPr lvl="1" algn="just"/>
            <a:endParaRPr lang="en-US" sz="2400">
              <a:latin typeface="Verdana" pitchFamily="34" charset="0"/>
              <a:cs typeface="Arial" charset="0"/>
            </a:endParaRPr>
          </a:p>
          <a:p>
            <a:pPr lvl="1" algn="just"/>
            <a:r>
              <a:rPr lang="en-US" sz="2000">
                <a:latin typeface="Verdana" pitchFamily="34" charset="0"/>
                <a:cs typeface="Arial" charset="0"/>
                <a:hlinkClick r:id="rId4"/>
              </a:rPr>
              <a:t>http://www.siliconimaging.com/RGB%20Bayer.htm</a:t>
            </a:r>
            <a:endParaRPr lang="en-US" sz="2000">
              <a:latin typeface="Verdana" pitchFamily="34" charset="0"/>
              <a:cs typeface="Arial" charset="0"/>
            </a:endParaRPr>
          </a:p>
          <a:p>
            <a:pPr lvl="1" algn="just"/>
            <a:endParaRPr lang="en-US" sz="2400">
              <a:latin typeface="Verdana" pitchFamily="34" charset="0"/>
              <a:cs typeface="Arial" charset="0"/>
            </a:endParaRPr>
          </a:p>
          <a:p>
            <a:endParaRPr lang="en-US"/>
          </a:p>
          <a:p>
            <a:pPr lvl="1" algn="just"/>
            <a:endParaRPr 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4876800"/>
            <a:ext cx="8839200" cy="1676400"/>
          </a:xfrm>
        </p:spPr>
        <p:txBody>
          <a:bodyPr/>
          <a:lstStyle/>
          <a:p>
            <a:pPr>
              <a:lnSpc>
                <a:spcPct val="90000"/>
              </a:lnSpc>
            </a:pPr>
            <a:r>
              <a:rPr lang="en-US"/>
              <a:t>Visit a cool site with Interactive Java tutorial:</a:t>
            </a:r>
          </a:p>
          <a:p>
            <a:pPr lvl="1">
              <a:lnSpc>
                <a:spcPct val="90000"/>
              </a:lnSpc>
            </a:pPr>
            <a:r>
              <a:rPr lang="en-US" b="1">
                <a:hlinkClick r:id="rId3"/>
              </a:rPr>
              <a:t>Human Vision and Color Perception</a:t>
            </a:r>
            <a:endParaRPr lang="en-US" b="1"/>
          </a:p>
          <a:p>
            <a:pPr>
              <a:lnSpc>
                <a:spcPct val="90000"/>
              </a:lnSpc>
            </a:pPr>
            <a:r>
              <a:rPr lang="en-US">
                <a:cs typeface="Arial" charset="0"/>
              </a:rPr>
              <a:t>Another site about human color perception:</a:t>
            </a:r>
          </a:p>
          <a:p>
            <a:pPr lvl="1">
              <a:lnSpc>
                <a:spcPct val="90000"/>
              </a:lnSpc>
            </a:pPr>
            <a:r>
              <a:rPr lang="en-US" b="1">
                <a:hlinkClick r:id="rId4"/>
              </a:rPr>
              <a:t>Color Vision</a:t>
            </a:r>
            <a:endParaRPr lang="en-US">
              <a:cs typeface="Arial" charset="0"/>
            </a:endParaRPr>
          </a:p>
          <a:p>
            <a:pPr lvl="1">
              <a:lnSpc>
                <a:spcPct val="90000"/>
              </a:lnSpc>
            </a:pPr>
            <a:endParaRPr lang="en-US"/>
          </a:p>
        </p:txBody>
      </p:sp>
      <p:pic>
        <p:nvPicPr>
          <p:cNvPr id="832516" name="Picture 4" descr="eye350"/>
          <p:cNvPicPr>
            <a:picLocks noChangeAspect="1" noChangeArrowheads="1"/>
          </p:cNvPicPr>
          <p:nvPr/>
        </p:nvPicPr>
        <p:blipFill>
          <a:blip r:embed="rId5"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6"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7"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a:solidFill>
                  <a:schemeClr val="accent1"/>
                </a:solidFill>
              </a:rPr>
              <a:t>IF: the size of the smallest structure to be preserved is d</a:t>
            </a:r>
          </a:p>
          <a:p>
            <a:r>
              <a:rPr lang="en-US">
                <a:solidFill>
                  <a:schemeClr val="accent1"/>
                </a:solidFill>
              </a:rPr>
              <a:t>THEN: the sampling interval must be smaller than d/2</a:t>
            </a:r>
            <a:endParaRPr lang="en-US"/>
          </a:p>
          <a:p>
            <a:endParaRPr lang="en-US"/>
          </a:p>
          <a:p>
            <a:r>
              <a:rPr lang="en-US"/>
              <a:t>Can be shown to be true mathematically</a:t>
            </a:r>
          </a:p>
          <a:p>
            <a:r>
              <a:rPr lang="en-US"/>
              <a:t>Repetitive structure has a certain frequency</a:t>
            </a:r>
          </a:p>
          <a:p>
            <a:pPr lvl="1"/>
            <a:r>
              <a:rPr lang="en-US"/>
              <a:t>To preserve structure must sample at twice the frequency</a:t>
            </a:r>
          </a:p>
          <a:p>
            <a:pPr lvl="1"/>
            <a:r>
              <a:rPr lang="en-US"/>
              <a:t>Holds for images, audio CDs, digital television….</a:t>
            </a:r>
          </a:p>
          <a:p>
            <a:r>
              <a:rPr lang="en-US"/>
              <a:t>Leads naturally to Fourier Analysis (optional)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699125" y="3694113"/>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a:t>Pixel value I(I,j)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a:t>Pick any pixel in the image and assign it a label</a:t>
            </a:r>
          </a:p>
          <a:p>
            <a:r>
              <a:rPr lang="en-US"/>
              <a:t>Assign same label to any neighbor pixel with the same value of the image function</a:t>
            </a:r>
          </a:p>
          <a:p>
            <a:r>
              <a:rPr lang="en-US"/>
              <a:t>Continue labeling neighbors until no neighbors can be assigned this label</a:t>
            </a:r>
          </a:p>
          <a:p>
            <a:r>
              <a:rPr lang="en-US"/>
              <a:t>Choose another label and another pixel not already labeled and continue</a:t>
            </a:r>
          </a:p>
          <a:p>
            <a:r>
              <a:rPr lang="en-US"/>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66713"/>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 Due </a:t>
            </a:r>
            <a:r>
              <a:rPr lang="en-US" sz="2000" b="0" dirty="0" smtClean="0">
                <a:solidFill>
                  <a:srgbClr val="C0C0C0"/>
                </a:solidFill>
              </a:rPr>
              <a:t>Feb 23 </a:t>
            </a:r>
            <a:r>
              <a:rPr lang="en-US" sz="2000" b="0" dirty="0">
                <a:solidFill>
                  <a:srgbClr val="C0C0C0"/>
                </a:solidFill>
              </a:rPr>
              <a:t>before class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2337</TotalTime>
  <Pages>10</Pages>
  <Words>9144</Words>
  <Application>Microsoft Office PowerPoint</Application>
  <PresentationFormat>Overhead</PresentationFormat>
  <Paragraphs>747</Paragraphs>
  <Slides>68</Slides>
  <Notes>62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68</vt:i4>
      </vt:variant>
    </vt:vector>
  </HeadingPairs>
  <TitlesOfParts>
    <vt:vector size="69" baseType="lpstr">
      <vt:lpstr>cs570_Blue_template</vt:lpstr>
      <vt:lpstr>Image Formation</vt:lpstr>
      <vt:lpstr>Install Matlab</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Example</vt:lpstr>
      <vt:lpstr>Neighbor</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Zhu</cp:lastModifiedBy>
  <cp:revision>237</cp:revision>
  <cp:lastPrinted>1998-04-28T16:32:46Z</cp:lastPrinted>
  <dcterms:created xsi:type="dcterms:W3CDTF">2001-08-25T03:00:53Z</dcterms:created>
  <dcterms:modified xsi:type="dcterms:W3CDTF">2012-02-07T21:33:44Z</dcterms:modified>
</cp:coreProperties>
</file>