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41" r:id="rId2"/>
    <p:sldId id="412" r:id="rId3"/>
    <p:sldId id="420" r:id="rId4"/>
    <p:sldId id="421" r:id="rId5"/>
    <p:sldId id="440" r:id="rId6"/>
    <p:sldId id="422" r:id="rId7"/>
    <p:sldId id="423" r:id="rId8"/>
    <p:sldId id="533" r:id="rId9"/>
    <p:sldId id="430" r:id="rId10"/>
    <p:sldId id="434" r:id="rId11"/>
    <p:sldId id="433" r:id="rId12"/>
    <p:sldId id="437" r:id="rId13"/>
    <p:sldId id="441" r:id="rId14"/>
    <p:sldId id="442" r:id="rId15"/>
    <p:sldId id="436" r:id="rId16"/>
    <p:sldId id="432" r:id="rId17"/>
    <p:sldId id="438" r:id="rId18"/>
    <p:sldId id="443" r:id="rId19"/>
    <p:sldId id="444" r:id="rId20"/>
    <p:sldId id="439" r:id="rId21"/>
    <p:sldId id="450" r:id="rId22"/>
    <p:sldId id="445" r:id="rId23"/>
    <p:sldId id="446" r:id="rId24"/>
    <p:sldId id="447" r:id="rId25"/>
    <p:sldId id="448" r:id="rId26"/>
    <p:sldId id="449" r:id="rId27"/>
    <p:sldId id="424" r:id="rId28"/>
    <p:sldId id="425" r:id="rId29"/>
    <p:sldId id="453" r:id="rId30"/>
    <p:sldId id="426" r:id="rId31"/>
    <p:sldId id="451" r:id="rId32"/>
    <p:sldId id="452" r:id="rId33"/>
    <p:sldId id="454" r:id="rId34"/>
    <p:sldId id="455" r:id="rId35"/>
    <p:sldId id="427" r:id="rId36"/>
    <p:sldId id="456" r:id="rId37"/>
    <p:sldId id="465" r:id="rId38"/>
    <p:sldId id="466" r:id="rId39"/>
    <p:sldId id="534" r:id="rId40"/>
    <p:sldId id="498" r:id="rId41"/>
    <p:sldId id="501" r:id="rId42"/>
    <p:sldId id="502" r:id="rId43"/>
    <p:sldId id="535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530" r:id="rId61"/>
    <p:sldId id="531" r:id="rId62"/>
    <p:sldId id="532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506" r:id="rId73"/>
    <p:sldId id="523" r:id="rId74"/>
    <p:sldId id="507" r:id="rId75"/>
    <p:sldId id="508" r:id="rId76"/>
    <p:sldId id="509" r:id="rId77"/>
    <p:sldId id="510" r:id="rId78"/>
    <p:sldId id="524" r:id="rId79"/>
    <p:sldId id="511" r:id="rId80"/>
    <p:sldId id="512" r:id="rId81"/>
    <p:sldId id="513" r:id="rId82"/>
    <p:sldId id="514" r:id="rId83"/>
    <p:sldId id="526" r:id="rId84"/>
    <p:sldId id="515" r:id="rId85"/>
    <p:sldId id="516" r:id="rId86"/>
    <p:sldId id="517" r:id="rId87"/>
    <p:sldId id="518" r:id="rId88"/>
    <p:sldId id="519" r:id="rId89"/>
    <p:sldId id="520" r:id="rId90"/>
    <p:sldId id="522" r:id="rId91"/>
    <p:sldId id="525" r:id="rId92"/>
    <p:sldId id="521" r:id="rId93"/>
    <p:sldId id="527" r:id="rId94"/>
    <p:sldId id="528" r:id="rId95"/>
    <p:sldId id="529" r:id="rId96"/>
  </p:sldIdLst>
  <p:sldSz cx="9144000" cy="6858000" type="overhead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9" autoAdjust="0"/>
    <p:restoredTop sz="98398" autoAdjust="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20440"/>
            <a:ext cx="5852160" cy="560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8775" y="560388"/>
            <a:ext cx="3724275" cy="279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3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66FF"/>
                  </a:solidFill>
                </a:rPr>
                <a:t>3D Computer Vision</a:t>
              </a: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66FF"/>
                  </a:solidFill>
                </a:rPr>
                <a:t>and Video Computing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Part I</a:t>
            </a:r>
            <a:endParaRPr lang="en-US" alt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Feature Extraction (2)</a:t>
            </a:r>
            <a:endParaRPr lang="en-US" alt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657600" y="990600"/>
            <a:ext cx="212590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0066FF"/>
                </a:solidFill>
              </a:rPr>
              <a:t>CSc</a:t>
            </a:r>
            <a:r>
              <a:rPr lang="en-US" sz="2800" i="1" dirty="0">
                <a:solidFill>
                  <a:srgbClr val="0066FF"/>
                </a:solidFill>
              </a:rPr>
              <a:t> I6716</a:t>
            </a:r>
          </a:p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Spring 2012</a:t>
            </a:r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sp>
        <p:nvSpPr>
          <p:cNvPr id="978974" name="Text Box 30"/>
          <p:cNvSpPr txBox="1"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143000"/>
            <a:ext cx="8305800" cy="5519738"/>
            <a:chOff x="457200" y="1143000"/>
            <a:chExt cx="8305800" cy="5519738"/>
          </a:xfrm>
        </p:grpSpPr>
        <p:pic>
          <p:nvPicPr>
            <p:cNvPr id="97895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44613"/>
              <a:ext cx="4648200" cy="3227387"/>
            </a:xfrm>
            <a:prstGeom prst="rect">
              <a:avLst/>
            </a:prstGeom>
            <a:noFill/>
          </p:spPr>
        </p:pic>
        <p:grpSp>
          <p:nvGrpSpPr>
            <p:cNvPr id="978948" name="Group 4"/>
            <p:cNvGrpSpPr>
              <a:grpSpLocks/>
            </p:cNvGrpSpPr>
            <p:nvPr/>
          </p:nvGrpSpPr>
          <p:grpSpPr bwMode="auto">
            <a:xfrm>
              <a:off x="457200" y="1143000"/>
              <a:ext cx="3048000" cy="3048000"/>
              <a:chOff x="144" y="864"/>
              <a:chExt cx="1920" cy="1920"/>
            </a:xfrm>
          </p:grpSpPr>
          <p:pic>
            <p:nvPicPr>
              <p:cNvPr id="9789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864"/>
                <a:ext cx="1920" cy="1920"/>
              </a:xfrm>
              <a:prstGeom prst="rect">
                <a:avLst/>
              </a:prstGeom>
              <a:noFill/>
            </p:spPr>
          </p:pic>
          <p:sp>
            <p:nvSpPr>
              <p:cNvPr id="978950" name="Rectangle 6"/>
              <p:cNvSpPr>
                <a:spLocks noChangeArrowheads="1"/>
              </p:cNvSpPr>
              <p:nvPr/>
            </p:nvSpPr>
            <p:spPr bwMode="auto">
              <a:xfrm>
                <a:off x="624" y="1632"/>
                <a:ext cx="384" cy="240"/>
              </a:xfrm>
              <a:prstGeom prst="rect">
                <a:avLst/>
              </a:prstGeom>
              <a:noFill/>
              <a:ln w="19050">
                <a:solidFill>
                  <a:srgbClr val="D82204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51" name="Text Box 7"/>
              <p:cNvSpPr txBox="1">
                <a:spLocks noChangeArrowheads="1"/>
              </p:cNvSpPr>
              <p:nvPr/>
            </p:nvSpPr>
            <p:spPr bwMode="auto">
              <a:xfrm>
                <a:off x="288" y="960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solidFill>
                      <a:srgbClr val="D82204"/>
                    </a:solidFill>
                  </a:rPr>
                  <a:t>Original</a:t>
                </a:r>
              </a:p>
            </p:txBody>
          </p:sp>
        </p:grpSp>
        <p:sp>
          <p:nvSpPr>
            <p:cNvPr id="978952" name="Line 8"/>
            <p:cNvSpPr>
              <a:spLocks noChangeShapeType="1"/>
            </p:cNvSpPr>
            <p:nvPr/>
          </p:nvSpPr>
          <p:spPr bwMode="auto">
            <a:xfrm>
              <a:off x="1828800" y="2514600"/>
              <a:ext cx="2286000" cy="38100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5" name="Freeform 11"/>
            <p:cNvSpPr>
              <a:spLocks/>
            </p:cNvSpPr>
            <p:nvPr/>
          </p:nvSpPr>
          <p:spPr bwMode="auto">
            <a:xfrm>
              <a:off x="4165600" y="2665413"/>
              <a:ext cx="3027363" cy="439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6" y="37"/>
                </a:cxn>
                <a:cxn ang="0">
                  <a:pos x="1256" y="67"/>
                </a:cxn>
                <a:cxn ang="0">
                  <a:pos x="1473" y="97"/>
                </a:cxn>
                <a:cxn ang="0">
                  <a:pos x="1675" y="149"/>
                </a:cxn>
                <a:cxn ang="0">
                  <a:pos x="1780" y="202"/>
                </a:cxn>
                <a:cxn ang="0">
                  <a:pos x="1862" y="254"/>
                </a:cxn>
                <a:cxn ang="0">
                  <a:pos x="1885" y="269"/>
                </a:cxn>
                <a:cxn ang="0">
                  <a:pos x="1907" y="277"/>
                </a:cxn>
              </a:cxnLst>
              <a:rect l="0" t="0" r="r" b="b"/>
              <a:pathLst>
                <a:path w="1907" h="277">
                  <a:moveTo>
                    <a:pt x="0" y="0"/>
                  </a:moveTo>
                  <a:cubicBezTo>
                    <a:pt x="222" y="6"/>
                    <a:pt x="443" y="27"/>
                    <a:pt x="666" y="37"/>
                  </a:cubicBezTo>
                  <a:cubicBezTo>
                    <a:pt x="863" y="53"/>
                    <a:pt x="1056" y="62"/>
                    <a:pt x="1256" y="67"/>
                  </a:cubicBezTo>
                  <a:cubicBezTo>
                    <a:pt x="1324" y="90"/>
                    <a:pt x="1402" y="92"/>
                    <a:pt x="1473" y="97"/>
                  </a:cubicBezTo>
                  <a:cubicBezTo>
                    <a:pt x="1538" y="110"/>
                    <a:pt x="1614" y="118"/>
                    <a:pt x="1675" y="149"/>
                  </a:cubicBezTo>
                  <a:cubicBezTo>
                    <a:pt x="1710" y="166"/>
                    <a:pt x="1745" y="184"/>
                    <a:pt x="1780" y="202"/>
                  </a:cubicBezTo>
                  <a:cubicBezTo>
                    <a:pt x="1810" y="217"/>
                    <a:pt x="1829" y="243"/>
                    <a:pt x="1862" y="254"/>
                  </a:cubicBezTo>
                  <a:cubicBezTo>
                    <a:pt x="1869" y="259"/>
                    <a:pt x="1876" y="264"/>
                    <a:pt x="1885" y="269"/>
                  </a:cubicBezTo>
                  <a:cubicBezTo>
                    <a:pt x="1891" y="272"/>
                    <a:pt x="1907" y="277"/>
                    <a:pt x="1907" y="277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6" name="Freeform 12"/>
            <p:cNvSpPr>
              <a:spLocks/>
            </p:cNvSpPr>
            <p:nvPr/>
          </p:nvSpPr>
          <p:spPr bwMode="auto">
            <a:xfrm>
              <a:off x="6215063" y="1631950"/>
              <a:ext cx="2497137" cy="1163638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438" y="90"/>
                </a:cxn>
                <a:cxn ang="0">
                  <a:pos x="1394" y="120"/>
                </a:cxn>
                <a:cxn ang="0">
                  <a:pos x="1304" y="150"/>
                </a:cxn>
                <a:cxn ang="0">
                  <a:pos x="1199" y="202"/>
                </a:cxn>
                <a:cxn ang="0">
                  <a:pos x="990" y="277"/>
                </a:cxn>
                <a:cxn ang="0">
                  <a:pos x="900" y="322"/>
                </a:cxn>
                <a:cxn ang="0">
                  <a:pos x="855" y="337"/>
                </a:cxn>
                <a:cxn ang="0">
                  <a:pos x="766" y="374"/>
                </a:cxn>
                <a:cxn ang="0">
                  <a:pos x="706" y="404"/>
                </a:cxn>
                <a:cxn ang="0">
                  <a:pos x="609" y="449"/>
                </a:cxn>
                <a:cxn ang="0">
                  <a:pos x="451" y="516"/>
                </a:cxn>
                <a:cxn ang="0">
                  <a:pos x="302" y="569"/>
                </a:cxn>
                <a:cxn ang="0">
                  <a:pos x="160" y="643"/>
                </a:cxn>
                <a:cxn ang="0">
                  <a:pos x="70" y="688"/>
                </a:cxn>
                <a:cxn ang="0">
                  <a:pos x="25" y="718"/>
                </a:cxn>
                <a:cxn ang="0">
                  <a:pos x="3" y="733"/>
                </a:cxn>
              </a:cxnLst>
              <a:rect l="0" t="0" r="r" b="b"/>
              <a:pathLst>
                <a:path w="1573" h="733">
                  <a:moveTo>
                    <a:pt x="1573" y="0"/>
                  </a:moveTo>
                  <a:cubicBezTo>
                    <a:pt x="1527" y="30"/>
                    <a:pt x="1482" y="60"/>
                    <a:pt x="1438" y="90"/>
                  </a:cubicBezTo>
                  <a:cubicBezTo>
                    <a:pt x="1423" y="99"/>
                    <a:pt x="1410" y="114"/>
                    <a:pt x="1394" y="120"/>
                  </a:cubicBezTo>
                  <a:cubicBezTo>
                    <a:pt x="1365" y="128"/>
                    <a:pt x="1329" y="135"/>
                    <a:pt x="1304" y="150"/>
                  </a:cubicBezTo>
                  <a:cubicBezTo>
                    <a:pt x="1263" y="172"/>
                    <a:pt x="1244" y="191"/>
                    <a:pt x="1199" y="202"/>
                  </a:cubicBezTo>
                  <a:cubicBezTo>
                    <a:pt x="1141" y="241"/>
                    <a:pt x="1058" y="264"/>
                    <a:pt x="990" y="277"/>
                  </a:cubicBezTo>
                  <a:cubicBezTo>
                    <a:pt x="963" y="294"/>
                    <a:pt x="929" y="309"/>
                    <a:pt x="900" y="322"/>
                  </a:cubicBezTo>
                  <a:cubicBezTo>
                    <a:pt x="885" y="328"/>
                    <a:pt x="868" y="328"/>
                    <a:pt x="855" y="337"/>
                  </a:cubicBezTo>
                  <a:cubicBezTo>
                    <a:pt x="826" y="356"/>
                    <a:pt x="796" y="358"/>
                    <a:pt x="766" y="374"/>
                  </a:cubicBezTo>
                  <a:cubicBezTo>
                    <a:pt x="695" y="409"/>
                    <a:pt x="755" y="388"/>
                    <a:pt x="706" y="404"/>
                  </a:cubicBezTo>
                  <a:cubicBezTo>
                    <a:pt x="674" y="424"/>
                    <a:pt x="644" y="437"/>
                    <a:pt x="609" y="449"/>
                  </a:cubicBezTo>
                  <a:cubicBezTo>
                    <a:pt x="564" y="478"/>
                    <a:pt x="502" y="506"/>
                    <a:pt x="451" y="516"/>
                  </a:cubicBezTo>
                  <a:cubicBezTo>
                    <a:pt x="406" y="546"/>
                    <a:pt x="351" y="550"/>
                    <a:pt x="302" y="569"/>
                  </a:cubicBezTo>
                  <a:cubicBezTo>
                    <a:pt x="251" y="588"/>
                    <a:pt x="211" y="626"/>
                    <a:pt x="160" y="643"/>
                  </a:cubicBezTo>
                  <a:cubicBezTo>
                    <a:pt x="132" y="660"/>
                    <a:pt x="101" y="678"/>
                    <a:pt x="70" y="688"/>
                  </a:cubicBezTo>
                  <a:cubicBezTo>
                    <a:pt x="55" y="698"/>
                    <a:pt x="41" y="711"/>
                    <a:pt x="25" y="718"/>
                  </a:cubicBezTo>
                  <a:cubicBezTo>
                    <a:pt x="0" y="726"/>
                    <a:pt x="3" y="718"/>
                    <a:pt x="3" y="7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7" name="Freeform 13"/>
            <p:cNvSpPr>
              <a:spLocks/>
            </p:cNvSpPr>
            <p:nvPr/>
          </p:nvSpPr>
          <p:spPr bwMode="auto">
            <a:xfrm>
              <a:off x="6789738" y="2867025"/>
              <a:ext cx="194627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6" y="37"/>
                </a:cxn>
                <a:cxn ang="0">
                  <a:pos x="650" y="45"/>
                </a:cxn>
                <a:cxn ang="0">
                  <a:pos x="1069" y="75"/>
                </a:cxn>
                <a:cxn ang="0">
                  <a:pos x="1226" y="90"/>
                </a:cxn>
              </a:cxnLst>
              <a:rect l="0" t="0" r="r" b="b"/>
              <a:pathLst>
                <a:path w="1226" h="90">
                  <a:moveTo>
                    <a:pt x="0" y="0"/>
                  </a:moveTo>
                  <a:cubicBezTo>
                    <a:pt x="123" y="28"/>
                    <a:pt x="293" y="29"/>
                    <a:pt x="426" y="37"/>
                  </a:cubicBezTo>
                  <a:cubicBezTo>
                    <a:pt x="509" y="51"/>
                    <a:pt x="556" y="49"/>
                    <a:pt x="650" y="45"/>
                  </a:cubicBezTo>
                  <a:cubicBezTo>
                    <a:pt x="779" y="49"/>
                    <a:pt x="938" y="50"/>
                    <a:pt x="1069" y="75"/>
                  </a:cubicBezTo>
                  <a:cubicBezTo>
                    <a:pt x="1120" y="84"/>
                    <a:pt x="1226" y="90"/>
                    <a:pt x="1226" y="90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8" name="Freeform 14"/>
            <p:cNvSpPr>
              <a:spLocks/>
            </p:cNvSpPr>
            <p:nvPr/>
          </p:nvSpPr>
          <p:spPr bwMode="auto">
            <a:xfrm>
              <a:off x="6611938" y="3076575"/>
              <a:ext cx="2147887" cy="523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25" y="18"/>
                </a:cxn>
                <a:cxn ang="0">
                  <a:pos x="1159" y="10"/>
                </a:cxn>
                <a:cxn ang="0">
                  <a:pos x="1353" y="33"/>
                </a:cxn>
              </a:cxnLst>
              <a:rect l="0" t="0" r="r" b="b"/>
              <a:pathLst>
                <a:path w="1353" h="33">
                  <a:moveTo>
                    <a:pt x="0" y="10"/>
                  </a:moveTo>
                  <a:cubicBezTo>
                    <a:pt x="242" y="15"/>
                    <a:pt x="482" y="8"/>
                    <a:pt x="725" y="18"/>
                  </a:cubicBezTo>
                  <a:cubicBezTo>
                    <a:pt x="870" y="6"/>
                    <a:pt x="1013" y="0"/>
                    <a:pt x="1159" y="10"/>
                  </a:cubicBezTo>
                  <a:cubicBezTo>
                    <a:pt x="1225" y="20"/>
                    <a:pt x="1286" y="33"/>
                    <a:pt x="1353" y="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9" name="Line 15"/>
            <p:cNvSpPr>
              <a:spLocks noChangeShapeType="1"/>
            </p:cNvSpPr>
            <p:nvPr/>
          </p:nvSpPr>
          <p:spPr bwMode="auto">
            <a:xfrm flipH="1">
              <a:off x="5943600" y="2293938"/>
              <a:ext cx="55563" cy="446087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0" name="Line 16"/>
            <p:cNvSpPr>
              <a:spLocks noChangeShapeType="1"/>
            </p:cNvSpPr>
            <p:nvPr/>
          </p:nvSpPr>
          <p:spPr bwMode="auto">
            <a:xfrm flipH="1">
              <a:off x="6629400" y="2341563"/>
              <a:ext cx="123825" cy="48895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1" name="Line 17"/>
            <p:cNvSpPr>
              <a:spLocks noChangeShapeType="1"/>
            </p:cNvSpPr>
            <p:nvPr/>
          </p:nvSpPr>
          <p:spPr bwMode="auto">
            <a:xfrm>
              <a:off x="7275513" y="1798638"/>
              <a:ext cx="268287" cy="339725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2" name="Text Box 18"/>
            <p:cNvSpPr txBox="1">
              <a:spLocks noChangeArrowheads="1"/>
            </p:cNvSpPr>
            <p:nvPr/>
          </p:nvSpPr>
          <p:spPr bwMode="auto">
            <a:xfrm>
              <a:off x="5638800" y="1801813"/>
              <a:ext cx="1403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Orientation</a:t>
              </a:r>
            </a:p>
          </p:txBody>
        </p:sp>
        <p:sp>
          <p:nvSpPr>
            <p:cNvPr id="978963" name="Line 19"/>
            <p:cNvSpPr>
              <a:spLocks noChangeShapeType="1"/>
            </p:cNvSpPr>
            <p:nvPr/>
          </p:nvSpPr>
          <p:spPr bwMode="auto">
            <a:xfrm flipH="1">
              <a:off x="5715000" y="2133600"/>
              <a:ext cx="152400" cy="144780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984" t="9146" r="4636"/>
            <a:stretch>
              <a:fillRect/>
            </a:stretch>
          </p:blipFill>
          <p:spPr bwMode="auto">
            <a:xfrm>
              <a:off x="990600" y="4572000"/>
              <a:ext cx="3048000" cy="19319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8965" name="Text Box 21"/>
            <p:cNvSpPr txBox="1">
              <a:spLocks noChangeArrowheads="1"/>
            </p:cNvSpPr>
            <p:nvPr/>
          </p:nvSpPr>
          <p:spPr bwMode="auto">
            <a:xfrm>
              <a:off x="1295400" y="4876800"/>
              <a:ext cx="1250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D82204"/>
                  </a:solidFill>
                </a:rPr>
                <a:t>Magnitude</a:t>
              </a:r>
            </a:p>
          </p:txBody>
        </p:sp>
        <p:sp>
          <p:nvSpPr>
            <p:cNvPr id="978967" name="Line 23"/>
            <p:cNvSpPr>
              <a:spLocks noChangeShapeType="1"/>
            </p:cNvSpPr>
            <p:nvPr/>
          </p:nvSpPr>
          <p:spPr bwMode="auto">
            <a:xfrm flipH="1">
              <a:off x="4114800" y="3352800"/>
              <a:ext cx="1600200" cy="16764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800600"/>
              <a:ext cx="2438400" cy="1862138"/>
            </a:xfrm>
            <a:prstGeom prst="rect">
              <a:avLst/>
            </a:prstGeom>
            <a:noFill/>
          </p:spPr>
        </p:pic>
        <p:sp>
          <p:nvSpPr>
            <p:cNvPr id="978969" name="Oval 25"/>
            <p:cNvSpPr>
              <a:spLocks noChangeArrowheads="1"/>
            </p:cNvSpPr>
            <p:nvPr/>
          </p:nvSpPr>
          <p:spPr bwMode="auto">
            <a:xfrm>
              <a:off x="5867400" y="2667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5" name="Text Box 31"/>
            <p:cNvSpPr txBox="1">
              <a:spLocks noChangeArrowheads="1"/>
            </p:cNvSpPr>
            <p:nvPr/>
          </p:nvSpPr>
          <p:spPr bwMode="auto">
            <a:xfrm>
              <a:off x="4724400" y="2743200"/>
              <a:ext cx="1085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Position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 dirty="0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 dirty="0"/>
              <a:t>Edge Degradation in Noise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6088" y="1828800"/>
            <a:ext cx="8231187" cy="4027488"/>
            <a:chOff x="446088" y="1828800"/>
            <a:chExt cx="8231187" cy="4027488"/>
          </a:xfrm>
        </p:grpSpPr>
        <p:pic>
          <p:nvPicPr>
            <p:cNvPr id="9871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8" y="18288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77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6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19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088" y="41910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77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56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4191000"/>
              <a:ext cx="1665288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 dirty="0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Noise Smoothing</a:t>
            </a:r>
          </a:p>
          <a:p>
            <a:pPr lvl="1"/>
            <a:r>
              <a:rPr lang="en-US" altLang="en-US" dirty="0"/>
              <a:t>Suppress as much noise as possible while retaining ‘true’ edges</a:t>
            </a:r>
          </a:p>
          <a:p>
            <a:pPr lvl="1"/>
            <a:r>
              <a:rPr lang="en-US" altLang="en-US" dirty="0"/>
              <a:t>In the absence of other information, assume ‘white’ noise with a Gaussian distribution</a:t>
            </a:r>
          </a:p>
          <a:p>
            <a:r>
              <a:rPr lang="en-US" altLang="en-US" dirty="0"/>
              <a:t>Edge Enhancement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thin wide edges to 1-pixel width (</a:t>
            </a:r>
            <a:r>
              <a:rPr lang="en-US" altLang="en-US" dirty="0" err="1">
                <a:solidFill>
                  <a:schemeClr val="tx1"/>
                </a:solidFill>
              </a:rPr>
              <a:t>nonmaximum</a:t>
            </a:r>
            <a:r>
              <a:rPr lang="en-US" altLang="en-US" dirty="0">
                <a:solidFill>
                  <a:schemeClr val="tx1"/>
                </a:solidFill>
              </a:rPr>
              <a:t> suppression)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establish minimum value to declare a local maximum from edge filter to be an edge (</a:t>
            </a:r>
            <a:r>
              <a:rPr lang="en-US" altLang="en-US" dirty="0" err="1">
                <a:solidFill>
                  <a:schemeClr val="tx1"/>
                </a:solidFill>
              </a:rPr>
              <a:t>thresholding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2nd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489075"/>
            <a:ext cx="6954838" cy="4846638"/>
            <a:chOff x="1447800" y="1489075"/>
            <a:chExt cx="6954838" cy="4846638"/>
          </a:xfrm>
        </p:grpSpPr>
        <p:sp>
          <p:nvSpPr>
            <p:cNvPr id="984068" name="Line 4"/>
            <p:cNvSpPr>
              <a:spLocks noChangeShapeType="1"/>
            </p:cNvSpPr>
            <p:nvPr/>
          </p:nvSpPr>
          <p:spPr bwMode="auto">
            <a:xfrm>
              <a:off x="1463675" y="3535363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69" name="Line 5"/>
            <p:cNvSpPr>
              <a:spLocks noChangeShapeType="1"/>
            </p:cNvSpPr>
            <p:nvPr/>
          </p:nvSpPr>
          <p:spPr bwMode="auto">
            <a:xfrm flipV="1">
              <a:off x="2911475" y="1554163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0" name="Text Box 6"/>
            <p:cNvSpPr txBox="1">
              <a:spLocks noChangeArrowheads="1"/>
            </p:cNvSpPr>
            <p:nvPr/>
          </p:nvSpPr>
          <p:spPr bwMode="auto">
            <a:xfrm>
              <a:off x="1828800" y="14890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F(x)</a:t>
              </a:r>
            </a:p>
          </p:txBody>
        </p:sp>
        <p:sp>
          <p:nvSpPr>
            <p:cNvPr id="984071" name="Text Box 7"/>
            <p:cNvSpPr txBox="1">
              <a:spLocks noChangeArrowheads="1"/>
            </p:cNvSpPr>
            <p:nvPr/>
          </p:nvSpPr>
          <p:spPr bwMode="auto">
            <a:xfrm>
              <a:off x="4114800" y="3622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2" name="Freeform 8"/>
            <p:cNvSpPr>
              <a:spLocks/>
            </p:cNvSpPr>
            <p:nvPr/>
          </p:nvSpPr>
          <p:spPr bwMode="auto">
            <a:xfrm>
              <a:off x="1920875" y="1884363"/>
              <a:ext cx="2057400" cy="1422400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480" y="800"/>
                </a:cxn>
                <a:cxn ang="0">
                  <a:pos x="816" y="128"/>
                </a:cxn>
                <a:cxn ang="0">
                  <a:pos x="1344" y="32"/>
                </a:cxn>
              </a:cxnLst>
              <a:rect l="0" t="0" r="r" b="b"/>
              <a:pathLst>
                <a:path w="1344" h="912">
                  <a:moveTo>
                    <a:pt x="0" y="800"/>
                  </a:moveTo>
                  <a:cubicBezTo>
                    <a:pt x="172" y="856"/>
                    <a:pt x="344" y="912"/>
                    <a:pt x="480" y="800"/>
                  </a:cubicBezTo>
                  <a:cubicBezTo>
                    <a:pt x="616" y="688"/>
                    <a:pt x="672" y="256"/>
                    <a:pt x="816" y="128"/>
                  </a:cubicBezTo>
                  <a:cubicBezTo>
                    <a:pt x="960" y="0"/>
                    <a:pt x="1152" y="16"/>
                    <a:pt x="1344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47800" y="57912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 flipV="1">
              <a:off x="2895600" y="4038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1828800" y="4003675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F’(x)</a:t>
              </a:r>
            </a:p>
          </p:txBody>
        </p:sp>
        <p:sp>
          <p:nvSpPr>
            <p:cNvPr id="984076" name="Text Box 12"/>
            <p:cNvSpPr txBox="1">
              <a:spLocks noChangeArrowheads="1"/>
            </p:cNvSpPr>
            <p:nvPr/>
          </p:nvSpPr>
          <p:spPr bwMode="auto">
            <a:xfrm>
              <a:off x="4098925" y="58785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7" name="Freeform 13"/>
            <p:cNvSpPr>
              <a:spLocks/>
            </p:cNvSpPr>
            <p:nvPr/>
          </p:nvSpPr>
          <p:spPr bwMode="auto">
            <a:xfrm>
              <a:off x="1981200" y="4559300"/>
              <a:ext cx="1981200" cy="123190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432" y="728"/>
                </a:cxn>
                <a:cxn ang="0">
                  <a:pos x="576" y="8"/>
                </a:cxn>
                <a:cxn ang="0">
                  <a:pos x="720" y="680"/>
                </a:cxn>
                <a:cxn ang="0">
                  <a:pos x="1248" y="776"/>
                </a:cxn>
              </a:cxnLst>
              <a:rect l="0" t="0" r="r" b="b"/>
              <a:pathLst>
                <a:path w="1248" h="856">
                  <a:moveTo>
                    <a:pt x="0" y="776"/>
                  </a:moveTo>
                  <a:cubicBezTo>
                    <a:pt x="168" y="816"/>
                    <a:pt x="336" y="856"/>
                    <a:pt x="432" y="728"/>
                  </a:cubicBezTo>
                  <a:cubicBezTo>
                    <a:pt x="528" y="600"/>
                    <a:pt x="528" y="16"/>
                    <a:pt x="576" y="8"/>
                  </a:cubicBezTo>
                  <a:cubicBezTo>
                    <a:pt x="624" y="0"/>
                    <a:pt x="608" y="552"/>
                    <a:pt x="720" y="680"/>
                  </a:cubicBezTo>
                  <a:cubicBezTo>
                    <a:pt x="832" y="808"/>
                    <a:pt x="1040" y="792"/>
                    <a:pt x="1248" y="7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8" name="Text Box 14"/>
            <p:cNvSpPr txBox="1">
              <a:spLocks noChangeArrowheads="1"/>
            </p:cNvSpPr>
            <p:nvPr/>
          </p:nvSpPr>
          <p:spPr bwMode="auto">
            <a:xfrm>
              <a:off x="5241925" y="2525713"/>
              <a:ext cx="3160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Edge= sharp variation</a:t>
              </a:r>
            </a:p>
          </p:txBody>
        </p:sp>
        <p:sp>
          <p:nvSpPr>
            <p:cNvPr id="984079" name="AutoShape 15"/>
            <p:cNvSpPr>
              <a:spLocks noChangeArrowheads="1"/>
            </p:cNvSpPr>
            <p:nvPr/>
          </p:nvSpPr>
          <p:spPr bwMode="auto">
            <a:xfrm>
              <a:off x="6629400" y="34290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5318125" y="4583113"/>
              <a:ext cx="2930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Large first derivative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Assume f is a continuous function in (</a:t>
            </a:r>
            <a:r>
              <a:rPr lang="en-US" altLang="en-US" dirty="0" err="1"/>
              <a:t>x,y</a:t>
            </a:r>
            <a:r>
              <a:rPr lang="en-US" altLang="en-US" dirty="0"/>
              <a:t>). Then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are the rates of change of the function f in the x and y directions, respectively.</a:t>
            </a:r>
          </a:p>
          <a:p>
            <a:r>
              <a:rPr lang="en-US" altLang="en-US" dirty="0"/>
              <a:t>The vector (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x</a:t>
            </a:r>
            <a:r>
              <a:rPr lang="en-US" altLang="en-US" dirty="0"/>
              <a:t>, 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y</a:t>
            </a:r>
            <a:r>
              <a:rPr lang="en-US" altLang="en-US" dirty="0"/>
              <a:t>) is called the gradient of f.</a:t>
            </a:r>
          </a:p>
          <a:p>
            <a:r>
              <a:rPr lang="en-US" altLang="en-US" dirty="0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        and an orientation:</a:t>
            </a:r>
          </a:p>
          <a:p>
            <a:endParaRPr lang="en-US" altLang="en-US" dirty="0">
              <a:latin typeface="Symbol" pitchFamily="18" charset="2"/>
            </a:endParaRPr>
          </a:p>
          <a:p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is the direction of the maximum change in f.</a:t>
            </a:r>
          </a:p>
          <a:p>
            <a:r>
              <a:rPr lang="en-US" altLang="en-US" dirty="0"/>
              <a:t>S is the size of that change.</a:t>
            </a:r>
          </a:p>
          <a:p>
            <a:endParaRPr lang="en-US" altLang="en-US" dirty="0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 dirty="0" err="1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 dirty="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 dirty="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p:oleObj spid="_x0000_s989200" name="Equation" r:id="rId4" imgW="12445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 dirty="0"/>
              <a:t>But</a:t>
            </a:r>
          </a:p>
          <a:p>
            <a:pPr lvl="1"/>
            <a:r>
              <a:rPr lang="en-US" altLang="en-US" dirty="0"/>
              <a:t>I(</a:t>
            </a:r>
            <a:r>
              <a:rPr lang="en-US" altLang="en-US" dirty="0" err="1"/>
              <a:t>i,j</a:t>
            </a:r>
            <a:r>
              <a:rPr lang="en-US" altLang="en-US" dirty="0"/>
              <a:t>) is not a continuous function.</a:t>
            </a:r>
          </a:p>
          <a:p>
            <a:r>
              <a:rPr lang="en-US" altLang="en-US" dirty="0"/>
              <a:t>Therefore</a:t>
            </a:r>
          </a:p>
          <a:p>
            <a:pPr lvl="1"/>
            <a:r>
              <a:rPr lang="en-US" altLang="en-US" dirty="0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 dirty="0"/>
              <a:t>What’s an edge?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definition of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 Computer Vision,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66913"/>
            <a:ext cx="6858000" cy="3595687"/>
            <a:chOff x="1066800" y="1966913"/>
            <a:chExt cx="6858000" cy="3595687"/>
          </a:xfrm>
        </p:grpSpPr>
        <p:grpSp>
          <p:nvGrpSpPr>
            <p:cNvPr id="985166" name="Group 78"/>
            <p:cNvGrpSpPr>
              <a:grpSpLocks/>
            </p:cNvGrpSpPr>
            <p:nvPr/>
          </p:nvGrpSpPr>
          <p:grpSpPr bwMode="auto">
            <a:xfrm>
              <a:off x="1066800" y="2057400"/>
              <a:ext cx="3462338" cy="903288"/>
              <a:chOff x="3458" y="3289"/>
              <a:chExt cx="2181" cy="569"/>
            </a:xfrm>
          </p:grpSpPr>
          <p:grpSp>
            <p:nvGrpSpPr>
              <p:cNvPr id="985165" name="Group 77"/>
              <p:cNvGrpSpPr>
                <a:grpSpLocks/>
              </p:cNvGrpSpPr>
              <p:nvPr/>
            </p:nvGrpSpPr>
            <p:grpSpPr bwMode="auto">
              <a:xfrm>
                <a:off x="3458" y="3289"/>
                <a:ext cx="986" cy="510"/>
                <a:chOff x="4656" y="2562"/>
                <a:chExt cx="986" cy="510"/>
              </a:xfrm>
            </p:grpSpPr>
            <p:sp>
              <p:nvSpPr>
                <p:cNvPr id="9851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56" y="2562"/>
                  <a:ext cx="50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/>
                    <a:t>df</a:t>
                  </a:r>
                  <a:r>
                    <a:rPr lang="en-US" altLang="en-US" sz="2400" dirty="0"/>
                    <a:t>(x)</a:t>
                  </a:r>
                </a:p>
              </p:txBody>
            </p:sp>
            <p:sp>
              <p:nvSpPr>
                <p:cNvPr id="9851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714" y="2775"/>
                  <a:ext cx="31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dx</a:t>
                  </a:r>
                </a:p>
              </p:txBody>
            </p:sp>
            <p:sp>
              <p:nvSpPr>
                <p:cNvPr id="9851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068" y="2688"/>
                  <a:ext cx="52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= </a:t>
                  </a:r>
                  <a:r>
                    <a:rPr lang="en-US" altLang="en-US" sz="2400" dirty="0" err="1"/>
                    <a:t>lim</a:t>
                  </a:r>
                  <a:endParaRPr lang="en-US" altLang="en-US" sz="2400" dirty="0"/>
                </a:p>
              </p:txBody>
            </p:sp>
            <p:sp>
              <p:nvSpPr>
                <p:cNvPr id="985157" name="Line 69"/>
                <p:cNvSpPr>
                  <a:spLocks noChangeShapeType="1"/>
                </p:cNvSpPr>
                <p:nvPr/>
              </p:nvSpPr>
              <p:spPr bwMode="auto">
                <a:xfrm>
                  <a:off x="4732" y="2837"/>
                  <a:ext cx="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5160" name="Group 72"/>
                <p:cNvGrpSpPr>
                  <a:grpSpLocks/>
                </p:cNvGrpSpPr>
                <p:nvPr/>
              </p:nvGrpSpPr>
              <p:grpSpPr bwMode="auto">
                <a:xfrm>
                  <a:off x="5184" y="2880"/>
                  <a:ext cx="458" cy="192"/>
                  <a:chOff x="2870" y="4046"/>
                  <a:chExt cx="458" cy="192"/>
                </a:xfrm>
              </p:grpSpPr>
              <p:sp>
                <p:nvSpPr>
                  <p:cNvPr id="98515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0" y="4046"/>
                    <a:ext cx="458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latin typeface="Symbol" pitchFamily="18" charset="2"/>
                      </a:rPr>
                      <a:t>D</a:t>
                    </a:r>
                    <a:r>
                      <a:rPr lang="en-US" altLang="en-US"/>
                      <a:t>x     0</a:t>
                    </a:r>
                  </a:p>
                </p:txBody>
              </p:sp>
              <p:sp>
                <p:nvSpPr>
                  <p:cNvPr id="98515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4149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5164" name="Group 76"/>
              <p:cNvGrpSpPr>
                <a:grpSpLocks/>
              </p:cNvGrpSpPr>
              <p:nvPr/>
            </p:nvGrpSpPr>
            <p:grpSpPr bwMode="auto">
              <a:xfrm>
                <a:off x="4368" y="3312"/>
                <a:ext cx="1271" cy="546"/>
                <a:chOff x="4368" y="3312"/>
                <a:chExt cx="1271" cy="546"/>
              </a:xfrm>
            </p:grpSpPr>
            <p:sp>
              <p:nvSpPr>
                <p:cNvPr id="9851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68" y="3312"/>
                  <a:ext cx="127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f(x + </a:t>
                  </a:r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r>
                    <a:rPr lang="en-US" altLang="en-US" sz="2400" dirty="0"/>
                    <a:t>) - f(x)</a:t>
                  </a:r>
                </a:p>
              </p:txBody>
            </p:sp>
            <p:sp>
              <p:nvSpPr>
                <p:cNvPr id="985162" name="Line 74"/>
                <p:cNvSpPr>
                  <a:spLocks noChangeShapeType="1"/>
                </p:cNvSpPr>
                <p:nvPr/>
              </p:nvSpPr>
              <p:spPr bwMode="auto">
                <a:xfrm>
                  <a:off x="4424" y="3596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63" name="Rectangle 75"/>
                <p:cNvSpPr>
                  <a:spLocks noChangeArrowheads="1"/>
                </p:cNvSpPr>
                <p:nvPr/>
              </p:nvSpPr>
              <p:spPr bwMode="auto">
                <a:xfrm>
                  <a:off x="4838" y="3570"/>
                  <a:ext cx="32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endParaRPr lang="en-US" altLang="en-US" sz="2400" dirty="0"/>
                </a:p>
              </p:txBody>
            </p:sp>
          </p:grpSp>
        </p:grpSp>
        <p:grpSp>
          <p:nvGrpSpPr>
            <p:cNvPr id="985195" name="Group 107"/>
            <p:cNvGrpSpPr>
              <a:grpSpLocks/>
            </p:cNvGrpSpPr>
            <p:nvPr/>
          </p:nvGrpSpPr>
          <p:grpSpPr bwMode="auto">
            <a:xfrm>
              <a:off x="1371600" y="3429000"/>
              <a:ext cx="2595563" cy="866775"/>
              <a:chOff x="1392" y="2966"/>
              <a:chExt cx="1635" cy="546"/>
            </a:xfrm>
          </p:grpSpPr>
          <p:sp>
            <p:nvSpPr>
              <p:cNvPr id="985182" name="Text Box 94"/>
              <p:cNvSpPr txBox="1">
                <a:spLocks noChangeArrowheads="1"/>
              </p:cNvSpPr>
              <p:nvPr/>
            </p:nvSpPr>
            <p:spPr bwMode="auto">
              <a:xfrm>
                <a:off x="1392" y="2976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83" name="Text Box 95"/>
              <p:cNvSpPr txBox="1">
                <a:spLocks noChangeArrowheads="1"/>
              </p:cNvSpPr>
              <p:nvPr/>
            </p:nvSpPr>
            <p:spPr bwMode="auto">
              <a:xfrm>
                <a:off x="1450" y="3189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85" name="Line 97"/>
              <p:cNvSpPr>
                <a:spLocks noChangeShapeType="1"/>
              </p:cNvSpPr>
              <p:nvPr/>
            </p:nvSpPr>
            <p:spPr bwMode="auto">
              <a:xfrm>
                <a:off x="1468" y="3251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94" name="Group 106"/>
              <p:cNvGrpSpPr>
                <a:grpSpLocks/>
              </p:cNvGrpSpPr>
              <p:nvPr/>
            </p:nvGrpSpPr>
            <p:grpSpPr bwMode="auto">
              <a:xfrm>
                <a:off x="2016" y="2966"/>
                <a:ext cx="1011" cy="546"/>
                <a:chOff x="2302" y="2986"/>
                <a:chExt cx="1011" cy="546"/>
              </a:xfrm>
            </p:grpSpPr>
            <p:sp>
              <p:nvSpPr>
                <p:cNvPr id="98519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302" y="2986"/>
                  <a:ext cx="101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f(x) - f(x-1)</a:t>
                  </a:r>
                </a:p>
              </p:txBody>
            </p:sp>
            <p:sp>
              <p:nvSpPr>
                <p:cNvPr id="98519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358" y="3283"/>
                  <a:ext cx="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67" y="32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</p:grpSp>
          <p:sp>
            <p:nvSpPr>
              <p:cNvPr id="985193" name="Text Box 105"/>
              <p:cNvSpPr txBox="1">
                <a:spLocks noChangeArrowheads="1"/>
              </p:cNvSpPr>
              <p:nvPr/>
            </p:nvSpPr>
            <p:spPr bwMode="auto">
              <a:xfrm>
                <a:off x="1819" y="3105"/>
                <a:ext cx="22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@</a:t>
                </a:r>
              </a:p>
            </p:txBody>
          </p:sp>
        </p:grpSp>
        <p:sp>
          <p:nvSpPr>
            <p:cNvPr id="985196" name="Line 108"/>
            <p:cNvSpPr>
              <a:spLocks noChangeShapeType="1"/>
            </p:cNvSpPr>
            <p:nvPr/>
          </p:nvSpPr>
          <p:spPr bwMode="auto">
            <a:xfrm flipV="1">
              <a:off x="6172200" y="2438400"/>
              <a:ext cx="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7" name="Line 109"/>
            <p:cNvSpPr>
              <a:spLocks noChangeShapeType="1"/>
            </p:cNvSpPr>
            <p:nvPr/>
          </p:nvSpPr>
          <p:spPr bwMode="auto">
            <a:xfrm>
              <a:off x="6172200" y="3886200"/>
              <a:ext cx="175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8" name="Freeform 110"/>
            <p:cNvSpPr>
              <a:spLocks/>
            </p:cNvSpPr>
            <p:nvPr/>
          </p:nvSpPr>
          <p:spPr bwMode="auto">
            <a:xfrm>
              <a:off x="6451600" y="2667000"/>
              <a:ext cx="1117600" cy="819150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21" y="480"/>
                </a:cxn>
                <a:cxn ang="0">
                  <a:pos x="43" y="448"/>
                </a:cxn>
                <a:cxn ang="0">
                  <a:pos x="112" y="325"/>
                </a:cxn>
                <a:cxn ang="0">
                  <a:pos x="171" y="261"/>
                </a:cxn>
                <a:cxn ang="0">
                  <a:pos x="224" y="203"/>
                </a:cxn>
                <a:cxn ang="0">
                  <a:pos x="283" y="149"/>
                </a:cxn>
                <a:cxn ang="0">
                  <a:pos x="416" y="64"/>
                </a:cxn>
                <a:cxn ang="0">
                  <a:pos x="704" y="0"/>
                </a:cxn>
              </a:cxnLst>
              <a:rect l="0" t="0" r="r" b="b"/>
              <a:pathLst>
                <a:path w="704" h="516">
                  <a:moveTo>
                    <a:pt x="0" y="512"/>
                  </a:moveTo>
                  <a:cubicBezTo>
                    <a:pt x="37" y="474"/>
                    <a:pt x="0" y="516"/>
                    <a:pt x="21" y="480"/>
                  </a:cubicBezTo>
                  <a:cubicBezTo>
                    <a:pt x="27" y="468"/>
                    <a:pt x="43" y="448"/>
                    <a:pt x="43" y="448"/>
                  </a:cubicBezTo>
                  <a:cubicBezTo>
                    <a:pt x="56" y="405"/>
                    <a:pt x="79" y="357"/>
                    <a:pt x="112" y="325"/>
                  </a:cubicBezTo>
                  <a:cubicBezTo>
                    <a:pt x="128" y="308"/>
                    <a:pt x="160" y="277"/>
                    <a:pt x="171" y="261"/>
                  </a:cubicBezTo>
                  <a:cubicBezTo>
                    <a:pt x="184" y="239"/>
                    <a:pt x="202" y="216"/>
                    <a:pt x="224" y="203"/>
                  </a:cubicBezTo>
                  <a:cubicBezTo>
                    <a:pt x="239" y="180"/>
                    <a:pt x="262" y="166"/>
                    <a:pt x="283" y="149"/>
                  </a:cubicBezTo>
                  <a:cubicBezTo>
                    <a:pt x="321" y="115"/>
                    <a:pt x="364" y="76"/>
                    <a:pt x="416" y="64"/>
                  </a:cubicBezTo>
                  <a:cubicBezTo>
                    <a:pt x="501" y="19"/>
                    <a:pt x="607" y="0"/>
                    <a:pt x="7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9" name="Line 111"/>
            <p:cNvSpPr>
              <a:spLocks noChangeShapeType="1"/>
            </p:cNvSpPr>
            <p:nvPr/>
          </p:nvSpPr>
          <p:spPr bwMode="auto">
            <a:xfrm>
              <a:off x="6934200" y="28956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0" name="Line 112"/>
            <p:cNvSpPr>
              <a:spLocks noChangeShapeType="1"/>
            </p:cNvSpPr>
            <p:nvPr/>
          </p:nvSpPr>
          <p:spPr bwMode="auto">
            <a:xfrm>
              <a:off x="7239000" y="2743200"/>
              <a:ext cx="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1" name="Line 113"/>
            <p:cNvSpPr>
              <a:spLocks noChangeShapeType="1"/>
            </p:cNvSpPr>
            <p:nvPr/>
          </p:nvSpPr>
          <p:spPr bwMode="auto">
            <a:xfrm>
              <a:off x="7543800" y="2667000"/>
              <a:ext cx="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3" name="Line 115"/>
            <p:cNvSpPr>
              <a:spLocks noChangeShapeType="1"/>
            </p:cNvSpPr>
            <p:nvPr/>
          </p:nvSpPr>
          <p:spPr bwMode="auto">
            <a:xfrm>
              <a:off x="6629400" y="3200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4" name="Text Box 116"/>
            <p:cNvSpPr txBox="1">
              <a:spLocks noChangeArrowheads="1"/>
            </p:cNvSpPr>
            <p:nvPr/>
          </p:nvSpPr>
          <p:spPr bwMode="auto">
            <a:xfrm>
              <a:off x="7094538" y="3838575"/>
              <a:ext cx="2730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985205" name="Text Box 117"/>
            <p:cNvSpPr txBox="1">
              <a:spLocks noChangeArrowheads="1"/>
            </p:cNvSpPr>
            <p:nvPr/>
          </p:nvSpPr>
          <p:spPr bwMode="auto">
            <a:xfrm>
              <a:off x="6716713" y="3838575"/>
              <a:ext cx="430212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x-1</a:t>
              </a:r>
            </a:p>
          </p:txBody>
        </p:sp>
        <p:sp>
          <p:nvSpPr>
            <p:cNvPr id="985206" name="Line 118"/>
            <p:cNvSpPr>
              <a:spLocks noChangeShapeType="1"/>
            </p:cNvSpPr>
            <p:nvPr/>
          </p:nvSpPr>
          <p:spPr bwMode="auto">
            <a:xfrm flipV="1">
              <a:off x="6654800" y="2522538"/>
              <a:ext cx="1127125" cy="407987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7" name="Line 119"/>
            <p:cNvSpPr>
              <a:spLocks noChangeShapeType="1"/>
            </p:cNvSpPr>
            <p:nvPr/>
          </p:nvSpPr>
          <p:spPr bwMode="auto">
            <a:xfrm flipV="1">
              <a:off x="6942138" y="2763838"/>
              <a:ext cx="287337" cy="152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8" name="Text Box 120"/>
            <p:cNvSpPr txBox="1">
              <a:spLocks noChangeArrowheads="1"/>
            </p:cNvSpPr>
            <p:nvPr/>
          </p:nvSpPr>
          <p:spPr bwMode="auto">
            <a:xfrm>
              <a:off x="5943600" y="2170113"/>
              <a:ext cx="439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f(x)</a:t>
              </a:r>
            </a:p>
          </p:txBody>
        </p:sp>
        <p:sp>
          <p:nvSpPr>
            <p:cNvPr id="985210" name="Oval 122"/>
            <p:cNvSpPr>
              <a:spLocks noChangeArrowheads="1"/>
            </p:cNvSpPr>
            <p:nvPr/>
          </p:nvSpPr>
          <p:spPr bwMode="auto">
            <a:xfrm>
              <a:off x="3883025" y="1966913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1" name="Oval 123"/>
            <p:cNvSpPr>
              <a:spLocks noChangeArrowheads="1"/>
            </p:cNvSpPr>
            <p:nvPr/>
          </p:nvSpPr>
          <p:spPr bwMode="auto">
            <a:xfrm>
              <a:off x="7080250" y="2674938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2" name="AutoShape 124"/>
            <p:cNvCxnSpPr>
              <a:cxnSpLocks noChangeShapeType="1"/>
              <a:stCxn id="985210" idx="0"/>
              <a:endCxn id="985211" idx="0"/>
            </p:cNvCxnSpPr>
            <p:nvPr/>
          </p:nvCxnSpPr>
          <p:spPr bwMode="auto">
            <a:xfrm rot="5400000" flipV="1">
              <a:off x="5203825" y="722313"/>
              <a:ext cx="708025" cy="3197225"/>
            </a:xfrm>
            <a:prstGeom prst="curvedConnector3">
              <a:avLst>
                <a:gd name="adj1" fmla="val -32287"/>
              </a:avLst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85213" name="Oval 125"/>
            <p:cNvSpPr>
              <a:spLocks noChangeArrowheads="1"/>
            </p:cNvSpPr>
            <p:nvPr/>
          </p:nvSpPr>
          <p:spPr bwMode="auto">
            <a:xfrm>
              <a:off x="3505200" y="403860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4" name="Oval 126"/>
            <p:cNvSpPr>
              <a:spLocks noChangeArrowheads="1"/>
            </p:cNvSpPr>
            <p:nvPr/>
          </p:nvSpPr>
          <p:spPr bwMode="auto">
            <a:xfrm>
              <a:off x="7010400" y="280035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5" name="AutoShape 127"/>
            <p:cNvCxnSpPr>
              <a:cxnSpLocks noChangeShapeType="1"/>
              <a:stCxn id="985213" idx="5"/>
              <a:endCxn id="985214" idx="4"/>
            </p:cNvCxnSpPr>
            <p:nvPr/>
          </p:nvCxnSpPr>
          <p:spPr bwMode="auto">
            <a:xfrm rot="5400000" flipH="1" flipV="1">
              <a:off x="4752975" y="1835150"/>
              <a:ext cx="1216025" cy="3451225"/>
            </a:xfrm>
            <a:prstGeom prst="curvedConnector3">
              <a:avLst>
                <a:gd name="adj1" fmla="val -20625"/>
              </a:avLst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</p:cxnSp>
        <p:grpSp>
          <p:nvGrpSpPr>
            <p:cNvPr id="985220" name="Group 132"/>
            <p:cNvGrpSpPr>
              <a:grpSpLocks/>
            </p:cNvGrpSpPr>
            <p:nvPr/>
          </p:nvGrpSpPr>
          <p:grpSpPr bwMode="auto">
            <a:xfrm>
              <a:off x="2498725" y="5029200"/>
              <a:ext cx="3749675" cy="533400"/>
              <a:chOff x="1574" y="3168"/>
              <a:chExt cx="2362" cy="336"/>
            </a:xfrm>
          </p:grpSpPr>
          <p:sp>
            <p:nvSpPr>
              <p:cNvPr id="985216" name="Text Box 128"/>
              <p:cNvSpPr txBox="1">
                <a:spLocks noChangeArrowheads="1"/>
              </p:cNvSpPr>
              <p:nvPr/>
            </p:nvSpPr>
            <p:spPr bwMode="auto">
              <a:xfrm>
                <a:off x="1574" y="3193"/>
                <a:ext cx="22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Convolve with        -1     1</a:t>
                </a:r>
              </a:p>
            </p:txBody>
          </p:sp>
          <p:grpSp>
            <p:nvGrpSpPr>
              <p:cNvPr id="985219" name="Group 13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852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218" name="Line 130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85221" name="AutoShape 133"/>
            <p:cNvSpPr>
              <a:spLocks noChangeArrowheads="1"/>
            </p:cNvSpPr>
            <p:nvPr/>
          </p:nvSpPr>
          <p:spPr bwMode="auto">
            <a:xfrm>
              <a:off x="1447800" y="5181600"/>
              <a:ext cx="9144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 dirty="0"/>
              <a:t>Discrete image function I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Derivatives       Differences</a:t>
            </a:r>
          </a:p>
          <a:p>
            <a:endParaRPr lang="en-US" altLang="en-US" dirty="0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05000" y="5105400"/>
            <a:ext cx="4343400" cy="1295400"/>
            <a:chOff x="1905000" y="5105400"/>
            <a:chExt cx="4343400" cy="1295400"/>
          </a:xfrm>
        </p:grpSpPr>
        <p:grpSp>
          <p:nvGrpSpPr>
            <p:cNvPr id="996376" name="Group 24"/>
            <p:cNvGrpSpPr>
              <a:grpSpLocks/>
            </p:cNvGrpSpPr>
            <p:nvPr/>
          </p:nvGrpSpPr>
          <p:grpSpPr bwMode="auto">
            <a:xfrm>
              <a:off x="2819400" y="5486400"/>
              <a:ext cx="1295400" cy="533400"/>
              <a:chOff x="1392" y="3456"/>
              <a:chExt cx="816" cy="336"/>
            </a:xfrm>
          </p:grpSpPr>
          <p:grpSp>
            <p:nvGrpSpPr>
              <p:cNvPr id="996370" name="Group 18"/>
              <p:cNvGrpSpPr>
                <a:grpSpLocks/>
              </p:cNvGrpSpPr>
              <p:nvPr/>
            </p:nvGrpSpPr>
            <p:grpSpPr bwMode="auto">
              <a:xfrm>
                <a:off x="1392" y="3456"/>
                <a:ext cx="816" cy="336"/>
                <a:chOff x="3120" y="3168"/>
                <a:chExt cx="816" cy="336"/>
              </a:xfrm>
            </p:grpSpPr>
            <p:sp>
              <p:nvSpPr>
                <p:cNvPr id="9963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70" y="3191"/>
                  <a:ext cx="65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-1     1</a:t>
                  </a:r>
                </a:p>
              </p:txBody>
            </p:sp>
            <p:grpSp>
              <p:nvGrpSpPr>
                <p:cNvPr id="996363" name="Group 11"/>
                <p:cNvGrpSpPr>
                  <a:grpSpLocks/>
                </p:cNvGrpSpPr>
                <p:nvPr/>
              </p:nvGrpSpPr>
              <p:grpSpPr bwMode="auto">
                <a:xfrm>
                  <a:off x="3120" y="3168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96373" name="Oval 21"/>
              <p:cNvSpPr>
                <a:spLocks noChangeArrowheads="1"/>
              </p:cNvSpPr>
              <p:nvPr/>
            </p:nvSpPr>
            <p:spPr bwMode="auto">
              <a:xfrm>
                <a:off x="1430" y="3696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6377" name="Group 25"/>
            <p:cNvGrpSpPr>
              <a:grpSpLocks/>
            </p:cNvGrpSpPr>
            <p:nvPr/>
          </p:nvGrpSpPr>
          <p:grpSpPr bwMode="auto">
            <a:xfrm>
              <a:off x="5715000" y="5105400"/>
              <a:ext cx="533400" cy="1295400"/>
              <a:chOff x="3600" y="3216"/>
              <a:chExt cx="336" cy="816"/>
            </a:xfrm>
          </p:grpSpPr>
          <p:grpSp>
            <p:nvGrpSpPr>
              <p:cNvPr id="996372" name="Group 20"/>
              <p:cNvGrpSpPr>
                <a:grpSpLocks/>
              </p:cNvGrpSpPr>
              <p:nvPr/>
            </p:nvGrpSpPr>
            <p:grpSpPr bwMode="auto">
              <a:xfrm>
                <a:off x="3600" y="3216"/>
                <a:ext cx="336" cy="816"/>
                <a:chOff x="2448" y="3312"/>
                <a:chExt cx="336" cy="816"/>
              </a:xfrm>
            </p:grpSpPr>
            <p:sp>
              <p:nvSpPr>
                <p:cNvPr id="9963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37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  <p:grpSp>
              <p:nvGrpSpPr>
                <p:cNvPr id="996367" name="Group 15"/>
                <p:cNvGrpSpPr>
                  <a:grpSpLocks/>
                </p:cNvGrpSpPr>
                <p:nvPr/>
              </p:nvGrpSpPr>
              <p:grpSpPr bwMode="auto">
                <a:xfrm rot="-5400000">
                  <a:off x="2208" y="3552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6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6" y="3360"/>
                  <a:ext cx="28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-1</a:t>
                  </a:r>
                </a:p>
              </p:txBody>
            </p:sp>
          </p:grpSp>
          <p:sp>
            <p:nvSpPr>
              <p:cNvPr id="996374" name="Oval 22"/>
              <p:cNvSpPr>
                <a:spLocks noChangeArrowheads="1"/>
              </p:cNvSpPr>
              <p:nvPr/>
            </p:nvSpPr>
            <p:spPr bwMode="auto">
              <a:xfrm>
                <a:off x="3638" y="3935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6378" name="Text Box 26"/>
            <p:cNvSpPr txBox="1">
              <a:spLocks noChangeArrowheads="1"/>
            </p:cNvSpPr>
            <p:nvPr/>
          </p:nvSpPr>
          <p:spPr bwMode="auto">
            <a:xfrm>
              <a:off x="1905000" y="556260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j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  <p:sp>
          <p:nvSpPr>
            <p:cNvPr id="996379" name="Text Box 27"/>
            <p:cNvSpPr txBox="1">
              <a:spLocks noChangeArrowheads="1"/>
            </p:cNvSpPr>
            <p:nvPr/>
          </p:nvSpPr>
          <p:spPr bwMode="auto">
            <a:xfrm>
              <a:off x="4913313" y="551815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i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1371600"/>
            <a:ext cx="5199062" cy="4521200"/>
            <a:chOff x="439738" y="1270000"/>
            <a:chExt cx="5199062" cy="4521200"/>
          </a:xfrm>
        </p:grpSpPr>
        <p:pic>
          <p:nvPicPr>
            <p:cNvPr id="9912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264" t="2194" r="4225" b="5486"/>
            <a:stretch>
              <a:fillRect/>
            </a:stretch>
          </p:blipFill>
          <p:spPr bwMode="auto">
            <a:xfrm>
              <a:off x="439738" y="1270000"/>
              <a:ext cx="2416175" cy="213042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1" t="2606" r="3963" b="4045"/>
            <a:stretch>
              <a:fillRect/>
            </a:stretch>
          </p:blipFill>
          <p:spPr bwMode="auto">
            <a:xfrm>
              <a:off x="3167063" y="1270000"/>
              <a:ext cx="2413000" cy="21542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57600"/>
              <a:ext cx="2381986" cy="2133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1242" name="Text Box 10"/>
            <p:cNvSpPr txBox="1">
              <a:spLocks noChangeArrowheads="1"/>
            </p:cNvSpPr>
            <p:nvPr/>
          </p:nvSpPr>
          <p:spPr bwMode="auto">
            <a:xfrm>
              <a:off x="3159125" y="1270000"/>
              <a:ext cx="11112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1x2 Vertical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0400" y="3657600"/>
              <a:ext cx="2438400" cy="2097833"/>
              <a:chOff x="5740400" y="1270000"/>
              <a:chExt cx="2489200" cy="2141538"/>
            </a:xfrm>
          </p:grpSpPr>
          <p:pic>
            <p:nvPicPr>
              <p:cNvPr id="9912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87" t="1146" r="1607" b="1939"/>
              <a:stretch>
                <a:fillRect/>
              </a:stretch>
            </p:blipFill>
            <p:spPr bwMode="auto">
              <a:xfrm>
                <a:off x="5740400" y="1270000"/>
                <a:ext cx="2489200" cy="2141538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991243" name="Text Box 11"/>
              <p:cNvSpPr txBox="1">
                <a:spLocks noChangeArrowheads="1"/>
              </p:cNvSpPr>
              <p:nvPr/>
            </p:nvSpPr>
            <p:spPr bwMode="auto">
              <a:xfrm>
                <a:off x="5749925" y="1279525"/>
                <a:ext cx="131762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1x2 Horizontal</a:t>
                </a:r>
              </a:p>
            </p:txBody>
          </p:sp>
        </p:grpSp>
        <p:sp>
          <p:nvSpPr>
            <p:cNvPr id="991244" name="Text Box 1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992187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Combined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Derivatives are 'noisy' operations</a:t>
            </a:r>
          </a:p>
          <a:p>
            <a:pPr lvl="1"/>
            <a:r>
              <a:rPr lang="en-US" altLang="en-US" dirty="0"/>
              <a:t> edges are a high spatial frequency phenomenon</a:t>
            </a:r>
          </a:p>
          <a:p>
            <a:pPr lvl="1"/>
            <a:r>
              <a:rPr lang="en-US" altLang="en-US" dirty="0"/>
              <a:t>edge detectors are sensitive to and accent noise</a:t>
            </a:r>
          </a:p>
          <a:p>
            <a:r>
              <a:rPr lang="en-US" altLang="en-US" dirty="0"/>
              <a:t>Averaging reduces noise</a:t>
            </a:r>
          </a:p>
          <a:p>
            <a:pPr lvl="1"/>
            <a:r>
              <a:rPr lang="en-US" altLang="en-US" dirty="0"/>
              <a:t>spatial averages can be computed using masks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219200"/>
            <a:ext cx="6107113" cy="5029200"/>
            <a:chOff x="457200" y="1219200"/>
            <a:chExt cx="6107113" cy="5029200"/>
          </a:xfrm>
        </p:grpSpPr>
        <p:pic>
          <p:nvPicPr>
            <p:cNvPr id="993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676400"/>
              <a:ext cx="4354513" cy="457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3288" name="Text Box 8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10604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Original</a:t>
              </a:r>
            </a:p>
          </p:txBody>
        </p:sp>
        <p:sp>
          <p:nvSpPr>
            <p:cNvPr id="993290" name="Text Box 10"/>
            <p:cNvSpPr txBox="1">
              <a:spLocks noChangeArrowheads="1"/>
            </p:cNvSpPr>
            <p:nvPr/>
          </p:nvSpPr>
          <p:spPr bwMode="auto">
            <a:xfrm>
              <a:off x="3683000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Orig+1 Iter</a:t>
              </a:r>
            </a:p>
          </p:txBody>
        </p:sp>
        <p:sp>
          <p:nvSpPr>
            <p:cNvPr id="993291" name="Text Box 11"/>
            <p:cNvSpPr txBox="1">
              <a:spLocks noChangeArrowheads="1"/>
            </p:cNvSpPr>
            <p:nvPr/>
          </p:nvSpPr>
          <p:spPr bwMode="auto">
            <a:xfrm>
              <a:off x="5167313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Orig+2 Iter</a:t>
              </a:r>
            </a:p>
          </p:txBody>
        </p:sp>
        <p:sp>
          <p:nvSpPr>
            <p:cNvPr id="993292" name="Text Box 12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889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Image</a:t>
              </a:r>
            </a:p>
          </p:txBody>
        </p:sp>
        <p:sp>
          <p:nvSpPr>
            <p:cNvPr id="993293" name="Text Box 13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04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Edges</a:t>
              </a:r>
            </a:p>
          </p:txBody>
        </p:sp>
        <p:sp>
          <p:nvSpPr>
            <p:cNvPr id="993294" name="Text Box 14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1597025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Thresholded</a:t>
              </a:r>
            </a:p>
            <a:p>
              <a:r>
                <a:rPr lang="en-US" altLang="en-US" sz="2000"/>
                <a:t>Edges</a:t>
              </a:r>
            </a:p>
          </p:txBody>
        </p:sp>
        <p:sp>
          <p:nvSpPr>
            <p:cNvPr id="993295" name="Rectangle 15"/>
            <p:cNvSpPr>
              <a:spLocks noChangeArrowheads="1"/>
            </p:cNvSpPr>
            <p:nvPr/>
          </p:nvSpPr>
          <p:spPr bwMode="auto">
            <a:xfrm>
              <a:off x="2243138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6" name="Rectangle 16"/>
            <p:cNvSpPr>
              <a:spLocks noChangeArrowheads="1"/>
            </p:cNvSpPr>
            <p:nvPr/>
          </p:nvSpPr>
          <p:spPr bwMode="auto">
            <a:xfrm>
              <a:off x="3794125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7" name="Rectangle 17"/>
            <p:cNvSpPr>
              <a:spLocks noChangeArrowheads="1"/>
            </p:cNvSpPr>
            <p:nvPr/>
          </p:nvSpPr>
          <p:spPr bwMode="auto">
            <a:xfrm>
              <a:off x="5268913" y="17256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8" name="Rectangle 18"/>
            <p:cNvSpPr>
              <a:spLocks noChangeArrowheads="1"/>
            </p:cNvSpPr>
            <p:nvPr/>
          </p:nvSpPr>
          <p:spPr bwMode="auto">
            <a:xfrm>
              <a:off x="5262563" y="334010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9" name="Rectangle 19"/>
            <p:cNvSpPr>
              <a:spLocks noChangeArrowheads="1"/>
            </p:cNvSpPr>
            <p:nvPr/>
          </p:nvSpPr>
          <p:spPr bwMode="auto">
            <a:xfrm>
              <a:off x="3773488" y="33258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0" name="Rectangle 20"/>
            <p:cNvSpPr>
              <a:spLocks noChangeArrowheads="1"/>
            </p:cNvSpPr>
            <p:nvPr/>
          </p:nvSpPr>
          <p:spPr bwMode="auto">
            <a:xfrm>
              <a:off x="2233613" y="33194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1" name="Rectangle 21"/>
            <p:cNvSpPr>
              <a:spLocks noChangeArrowheads="1"/>
            </p:cNvSpPr>
            <p:nvPr/>
          </p:nvSpPr>
          <p:spPr bwMode="auto">
            <a:xfrm>
              <a:off x="2243138" y="49323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2" name="Rectangle 22"/>
            <p:cNvSpPr>
              <a:spLocks noChangeArrowheads="1"/>
            </p:cNvSpPr>
            <p:nvPr/>
          </p:nvSpPr>
          <p:spPr bwMode="auto">
            <a:xfrm>
              <a:off x="3781425" y="49339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3" name="Rectangle 23"/>
            <p:cNvSpPr>
              <a:spLocks noChangeArrowheads="1"/>
            </p:cNvSpPr>
            <p:nvPr/>
          </p:nvSpPr>
          <p:spPr bwMode="auto">
            <a:xfrm>
              <a:off x="5273675" y="4943475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170" y="3191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430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graphicFrame>
        <p:nvGraphicFramePr>
          <p:cNvPr id="9697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69732" name="Equation" r:id="rId3" imgW="0" imgH="0" progId="Equation.3">
              <p:embed/>
            </p:oleObj>
          </a:graphicData>
        </a:graphic>
      </p:graphicFrame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11488" y="5029200"/>
            <a:ext cx="2590800" cy="1219200"/>
            <a:chOff x="3011488" y="5029200"/>
            <a:chExt cx="2590800" cy="1219200"/>
          </a:xfrm>
        </p:grpSpPr>
        <p:grpSp>
          <p:nvGrpSpPr>
            <p:cNvPr id="969736" name="Group 8"/>
            <p:cNvGrpSpPr>
              <a:grpSpLocks/>
            </p:cNvGrpSpPr>
            <p:nvPr/>
          </p:nvGrpSpPr>
          <p:grpSpPr bwMode="auto">
            <a:xfrm>
              <a:off x="3122613" y="5181600"/>
              <a:ext cx="938212" cy="914400"/>
              <a:chOff x="1846" y="2304"/>
              <a:chExt cx="591" cy="576"/>
            </a:xfrm>
          </p:grpSpPr>
          <p:sp>
            <p:nvSpPr>
              <p:cNvPr id="969737" name="Text Box 9"/>
              <p:cNvSpPr txBox="1">
                <a:spLocks noChangeArrowheads="1"/>
              </p:cNvSpPr>
              <p:nvPr/>
            </p:nvSpPr>
            <p:spPr bwMode="auto">
              <a:xfrm>
                <a:off x="1884" y="2317"/>
                <a:ext cx="5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1    0</a:t>
                </a:r>
              </a:p>
              <a:p>
                <a:r>
                  <a:rPr lang="en-US" altLang="en-US" sz="2400" dirty="0"/>
                  <a:t>0   -1</a:t>
                </a:r>
              </a:p>
            </p:txBody>
          </p:sp>
          <p:sp>
            <p:nvSpPr>
              <p:cNvPr id="969738" name="Rectangle 10"/>
              <p:cNvSpPr>
                <a:spLocks noChangeArrowheads="1"/>
              </p:cNvSpPr>
              <p:nvPr/>
            </p:nvSpPr>
            <p:spPr bwMode="auto">
              <a:xfrm>
                <a:off x="1846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39" name="Line 11"/>
              <p:cNvSpPr>
                <a:spLocks noChangeShapeType="1"/>
              </p:cNvSpPr>
              <p:nvPr/>
            </p:nvSpPr>
            <p:spPr bwMode="auto">
              <a:xfrm>
                <a:off x="1846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0" name="Line 12"/>
              <p:cNvSpPr>
                <a:spLocks noChangeShapeType="1"/>
              </p:cNvSpPr>
              <p:nvPr/>
            </p:nvSpPr>
            <p:spPr bwMode="auto">
              <a:xfrm>
                <a:off x="2134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9741" name="Group 13"/>
            <p:cNvGrpSpPr>
              <a:grpSpLocks/>
            </p:cNvGrpSpPr>
            <p:nvPr/>
          </p:nvGrpSpPr>
          <p:grpSpPr bwMode="auto">
            <a:xfrm>
              <a:off x="4570413" y="5181600"/>
              <a:ext cx="1022350" cy="914400"/>
              <a:chOff x="2614" y="2304"/>
              <a:chExt cx="644" cy="576"/>
            </a:xfrm>
          </p:grpSpPr>
          <p:sp>
            <p:nvSpPr>
              <p:cNvPr id="969742" name="Text Box 14"/>
              <p:cNvSpPr txBox="1">
                <a:spLocks noChangeArrowheads="1"/>
              </p:cNvSpPr>
              <p:nvPr/>
            </p:nvSpPr>
            <p:spPr bwMode="auto">
              <a:xfrm>
                <a:off x="2652" y="2317"/>
                <a:ext cx="6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0    1</a:t>
                </a:r>
              </a:p>
              <a:p>
                <a:r>
                  <a:rPr lang="en-US" altLang="en-US" sz="2400"/>
                  <a:t>-1    0</a:t>
                </a:r>
              </a:p>
            </p:txBody>
          </p:sp>
          <p:sp>
            <p:nvSpPr>
              <p:cNvPr id="969743" name="Rectangle 15"/>
              <p:cNvSpPr>
                <a:spLocks noChangeArrowheads="1"/>
              </p:cNvSpPr>
              <p:nvPr/>
            </p:nvSpPr>
            <p:spPr bwMode="auto">
              <a:xfrm>
                <a:off x="2614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4" name="Line 16"/>
              <p:cNvSpPr>
                <a:spLocks noChangeShapeType="1"/>
              </p:cNvSpPr>
              <p:nvPr/>
            </p:nvSpPr>
            <p:spPr bwMode="auto">
              <a:xfrm>
                <a:off x="2614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5" name="Line 17"/>
              <p:cNvSpPr>
                <a:spLocks noChangeShapeType="1"/>
              </p:cNvSpPr>
              <p:nvPr/>
            </p:nvSpPr>
            <p:spPr bwMode="auto">
              <a:xfrm>
                <a:off x="2902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9746" name="Text Box 18"/>
            <p:cNvSpPr txBox="1">
              <a:spLocks noChangeArrowheads="1"/>
            </p:cNvSpPr>
            <p:nvPr/>
          </p:nvSpPr>
          <p:spPr bwMode="auto">
            <a:xfrm>
              <a:off x="4154488" y="5465763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</a:t>
              </a:r>
            </a:p>
          </p:txBody>
        </p:sp>
        <p:sp>
          <p:nvSpPr>
            <p:cNvPr id="969747" name="Line 19"/>
            <p:cNvSpPr>
              <a:spLocks noChangeShapeType="1"/>
            </p:cNvSpPr>
            <p:nvPr/>
          </p:nvSpPr>
          <p:spPr bwMode="auto">
            <a:xfrm>
              <a:off x="3011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8" name="Line 20"/>
            <p:cNvSpPr>
              <a:spLocks noChangeShapeType="1"/>
            </p:cNvSpPr>
            <p:nvPr/>
          </p:nvSpPr>
          <p:spPr bwMode="auto">
            <a:xfrm>
              <a:off x="4154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9" name="Line 21"/>
            <p:cNvSpPr>
              <a:spLocks noChangeShapeType="1"/>
            </p:cNvSpPr>
            <p:nvPr/>
          </p:nvSpPr>
          <p:spPr bwMode="auto">
            <a:xfrm>
              <a:off x="4459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0" name="Line 22"/>
            <p:cNvSpPr>
              <a:spLocks noChangeShapeType="1"/>
            </p:cNvSpPr>
            <p:nvPr/>
          </p:nvSpPr>
          <p:spPr bwMode="auto">
            <a:xfrm>
              <a:off x="5602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| I(x, y) - I(x+1, y+1) | + | I(x, y+1) - I(x+1, y) |</a:t>
            </a:r>
            <a:endParaRPr lang="en-US" altLang="en-US" sz="2400" baseline="20000" dirty="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[ I(x, y) - I(x+1, y+1) ]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+ [ I(x, y+1) - I(x+1, y) ]</a:t>
              </a:r>
              <a:r>
                <a:rPr lang="en-US" altLang="en-US" sz="2400" baseline="20000" dirty="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S =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12913" y="1884363"/>
            <a:ext cx="5326062" cy="1219200"/>
            <a:chOff x="1712913" y="1884363"/>
            <a:chExt cx="5326062" cy="1219200"/>
          </a:xfrm>
        </p:grpSpPr>
        <p:sp>
          <p:nvSpPr>
            <p:cNvPr id="970756" name="Text Box 4"/>
            <p:cNvSpPr txBox="1">
              <a:spLocks noChangeArrowheads="1"/>
            </p:cNvSpPr>
            <p:nvPr/>
          </p:nvSpPr>
          <p:spPr bwMode="auto">
            <a:xfrm>
              <a:off x="2339975" y="1905000"/>
              <a:ext cx="16192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1     2    1</a:t>
              </a:r>
            </a:p>
          </p:txBody>
        </p:sp>
        <p:sp>
          <p:nvSpPr>
            <p:cNvPr id="970757" name="Rectangle 5"/>
            <p:cNvSpPr>
              <a:spLocks noChangeArrowheads="1"/>
            </p:cNvSpPr>
            <p:nvPr/>
          </p:nvSpPr>
          <p:spPr bwMode="auto">
            <a:xfrm>
              <a:off x="23907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Line 6"/>
            <p:cNvSpPr>
              <a:spLocks noChangeShapeType="1"/>
            </p:cNvSpPr>
            <p:nvPr/>
          </p:nvSpPr>
          <p:spPr bwMode="auto">
            <a:xfrm>
              <a:off x="23907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28479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0" name="Line 8"/>
            <p:cNvSpPr>
              <a:spLocks noChangeShapeType="1"/>
            </p:cNvSpPr>
            <p:nvPr/>
          </p:nvSpPr>
          <p:spPr bwMode="auto">
            <a:xfrm>
              <a:off x="23907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33464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3" name="Text Box 11"/>
            <p:cNvSpPr txBox="1">
              <a:spLocks noChangeArrowheads="1"/>
            </p:cNvSpPr>
            <p:nvPr/>
          </p:nvSpPr>
          <p:spPr bwMode="auto">
            <a:xfrm>
              <a:off x="5486400" y="1905000"/>
              <a:ext cx="15525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-2    0    2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0764" name="Rectangle 12"/>
            <p:cNvSpPr>
              <a:spLocks noChangeArrowheads="1"/>
            </p:cNvSpPr>
            <p:nvPr/>
          </p:nvSpPr>
          <p:spPr bwMode="auto">
            <a:xfrm>
              <a:off x="54895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5" name="Line 13"/>
            <p:cNvSpPr>
              <a:spLocks noChangeShapeType="1"/>
            </p:cNvSpPr>
            <p:nvPr/>
          </p:nvSpPr>
          <p:spPr bwMode="auto">
            <a:xfrm>
              <a:off x="54895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6" name="Line 14"/>
            <p:cNvSpPr>
              <a:spLocks noChangeShapeType="1"/>
            </p:cNvSpPr>
            <p:nvPr/>
          </p:nvSpPr>
          <p:spPr bwMode="auto">
            <a:xfrm>
              <a:off x="59467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7" name="Line 15"/>
            <p:cNvSpPr>
              <a:spLocks noChangeShapeType="1"/>
            </p:cNvSpPr>
            <p:nvPr/>
          </p:nvSpPr>
          <p:spPr bwMode="auto">
            <a:xfrm>
              <a:off x="54895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8" name="Line 16"/>
            <p:cNvSpPr>
              <a:spLocks noChangeShapeType="1"/>
            </p:cNvSpPr>
            <p:nvPr/>
          </p:nvSpPr>
          <p:spPr bwMode="auto">
            <a:xfrm>
              <a:off x="64452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1712913" y="231775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= </a:t>
              </a:r>
            </a:p>
          </p:txBody>
        </p:sp>
        <p:sp>
          <p:nvSpPr>
            <p:cNvPr id="970770" name="Text Box 18"/>
            <p:cNvSpPr txBox="1">
              <a:spLocks noChangeArrowheads="1"/>
            </p:cNvSpPr>
            <p:nvPr/>
          </p:nvSpPr>
          <p:spPr bwMode="auto">
            <a:xfrm>
              <a:off x="4548188" y="2317750"/>
              <a:ext cx="822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143000"/>
            <a:ext cx="6881813" cy="3398838"/>
            <a:chOff x="1295400" y="1143000"/>
            <a:chExt cx="6881813" cy="3398838"/>
          </a:xfrm>
        </p:grpSpPr>
        <p:pic>
          <p:nvPicPr>
            <p:cNvPr id="9656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71" r="4591" b="24762"/>
            <a:stretch>
              <a:fillRect/>
            </a:stretch>
          </p:blipFill>
          <p:spPr bwMode="auto">
            <a:xfrm>
              <a:off x="2286000" y="1143000"/>
              <a:ext cx="4953000" cy="33988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65637" name="Line 5"/>
            <p:cNvSpPr>
              <a:spLocks noChangeShapeType="1"/>
            </p:cNvSpPr>
            <p:nvPr/>
          </p:nvSpPr>
          <p:spPr bwMode="auto">
            <a:xfrm flipH="1" flipV="1">
              <a:off x="1676400" y="2362200"/>
              <a:ext cx="1331913" cy="42545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38" name="Text Box 6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</a:p>
          </p:txBody>
        </p:sp>
        <p:sp>
          <p:nvSpPr>
            <p:cNvPr id="965639" name="Line 7"/>
            <p:cNvSpPr>
              <a:spLocks noChangeShapeType="1"/>
            </p:cNvSpPr>
            <p:nvPr/>
          </p:nvSpPr>
          <p:spPr bwMode="auto">
            <a:xfrm flipH="1">
              <a:off x="1744663" y="4016375"/>
              <a:ext cx="889000" cy="984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0" name="Text Box 8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</a:t>
              </a:r>
            </a:p>
          </p:txBody>
        </p:sp>
        <p:sp>
          <p:nvSpPr>
            <p:cNvPr id="965641" name="Line 9"/>
            <p:cNvSpPr>
              <a:spLocks noChangeShapeType="1"/>
            </p:cNvSpPr>
            <p:nvPr/>
          </p:nvSpPr>
          <p:spPr bwMode="auto">
            <a:xfrm flipH="1">
              <a:off x="6477000" y="1752600"/>
              <a:ext cx="1138238" cy="11001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2" name="Text Box 10"/>
            <p:cNvSpPr txBox="1">
              <a:spLocks noChangeArrowheads="1"/>
            </p:cNvSpPr>
            <p:nvPr/>
          </p:nvSpPr>
          <p:spPr bwMode="auto">
            <a:xfrm>
              <a:off x="7620000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B</a:t>
              </a:r>
            </a:p>
          </p:txBody>
        </p:sp>
        <p:sp>
          <p:nvSpPr>
            <p:cNvPr id="965643" name="Line 11"/>
            <p:cNvSpPr>
              <a:spLocks noChangeShapeType="1"/>
            </p:cNvSpPr>
            <p:nvPr/>
          </p:nvSpPr>
          <p:spPr bwMode="auto">
            <a:xfrm flipH="1" flipV="1">
              <a:off x="5922963" y="3729038"/>
              <a:ext cx="1800225" cy="52546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4" name="Text Box 12"/>
            <p:cNvSpPr txBox="1">
              <a:spLocks noChangeArrowheads="1"/>
            </p:cNvSpPr>
            <p:nvPr/>
          </p:nvSpPr>
          <p:spPr bwMode="auto">
            <a:xfrm>
              <a:off x="7772400" y="40386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12900" y="1828800"/>
            <a:ext cx="5349875" cy="1231900"/>
            <a:chOff x="1612900" y="1828800"/>
            <a:chExt cx="5349875" cy="1231900"/>
          </a:xfrm>
        </p:grpSpPr>
        <p:grpSp>
          <p:nvGrpSpPr>
            <p:cNvPr id="971817" name="Group 41"/>
            <p:cNvGrpSpPr>
              <a:grpSpLocks/>
            </p:cNvGrpSpPr>
            <p:nvPr/>
          </p:nvGrpSpPr>
          <p:grpSpPr bwMode="auto">
            <a:xfrm>
              <a:off x="2271713" y="1828800"/>
              <a:ext cx="1619250" cy="1223963"/>
              <a:chOff x="1206" y="1344"/>
              <a:chExt cx="1020" cy="771"/>
            </a:xfrm>
          </p:grpSpPr>
          <p:sp>
            <p:nvSpPr>
              <p:cNvPr id="971780" name="Text Box 4"/>
              <p:cNvSpPr txBox="1">
                <a:spLocks noChangeArrowheads="1"/>
              </p:cNvSpPr>
              <p:nvPr/>
            </p:nvSpPr>
            <p:spPr bwMode="auto">
              <a:xfrm>
                <a:off x="1206" y="1367"/>
                <a:ext cx="102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-1   -1</a:t>
                </a:r>
              </a:p>
              <a:p>
                <a:r>
                  <a:rPr lang="en-US" altLang="en-US" sz="2400" dirty="0"/>
                  <a:t> 0     0    0 </a:t>
                </a:r>
              </a:p>
              <a:p>
                <a:r>
                  <a:rPr lang="en-US" altLang="en-US" sz="2400" dirty="0"/>
                  <a:t> 1     1    1</a:t>
                </a:r>
              </a:p>
            </p:txBody>
          </p:sp>
          <p:sp>
            <p:nvSpPr>
              <p:cNvPr id="971781" name="Rectangle 5"/>
              <p:cNvSpPr>
                <a:spLocks noChangeArrowheads="1"/>
              </p:cNvSpPr>
              <p:nvPr/>
            </p:nvSpPr>
            <p:spPr bwMode="auto">
              <a:xfrm>
                <a:off x="1238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2" name="Line 6"/>
              <p:cNvSpPr>
                <a:spLocks noChangeShapeType="1"/>
              </p:cNvSpPr>
              <p:nvPr/>
            </p:nvSpPr>
            <p:spPr bwMode="auto">
              <a:xfrm>
                <a:off x="1238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3" name="Line 7"/>
              <p:cNvSpPr>
                <a:spLocks noChangeShapeType="1"/>
              </p:cNvSpPr>
              <p:nvPr/>
            </p:nvSpPr>
            <p:spPr bwMode="auto">
              <a:xfrm>
                <a:off x="1526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4" name="Line 8"/>
              <p:cNvSpPr>
                <a:spLocks noChangeShapeType="1"/>
              </p:cNvSpPr>
              <p:nvPr/>
            </p:nvSpPr>
            <p:spPr bwMode="auto">
              <a:xfrm>
                <a:off x="1238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5" name="Line 9"/>
              <p:cNvSpPr>
                <a:spLocks noChangeShapeType="1"/>
              </p:cNvSpPr>
              <p:nvPr/>
            </p:nvSpPr>
            <p:spPr bwMode="auto">
              <a:xfrm>
                <a:off x="1840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6" name="Group 40"/>
            <p:cNvGrpSpPr>
              <a:grpSpLocks/>
            </p:cNvGrpSpPr>
            <p:nvPr/>
          </p:nvGrpSpPr>
          <p:grpSpPr bwMode="auto">
            <a:xfrm>
              <a:off x="5410200" y="1828800"/>
              <a:ext cx="1552575" cy="1231900"/>
              <a:chOff x="3183" y="1344"/>
              <a:chExt cx="978" cy="776"/>
            </a:xfrm>
          </p:grpSpPr>
          <p:sp>
            <p:nvSpPr>
              <p:cNvPr id="971787" name="Text Box 11"/>
              <p:cNvSpPr txBox="1">
                <a:spLocks noChangeArrowheads="1"/>
              </p:cNvSpPr>
              <p:nvPr/>
            </p:nvSpPr>
            <p:spPr bwMode="auto">
              <a:xfrm>
                <a:off x="3183" y="1372"/>
                <a:ext cx="978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-1    0    1</a:t>
                </a:r>
              </a:p>
              <a:p>
                <a:r>
                  <a:rPr lang="en-US" altLang="en-US" sz="2400" dirty="0"/>
                  <a:t>-1    0    1 </a:t>
                </a:r>
              </a:p>
              <a:p>
                <a:r>
                  <a:rPr lang="en-US" altLang="en-US" sz="2400" dirty="0"/>
                  <a:t>-1    0    1</a:t>
                </a:r>
              </a:p>
            </p:txBody>
          </p:sp>
          <p:sp>
            <p:nvSpPr>
              <p:cNvPr id="971788" name="Rectangle 12"/>
              <p:cNvSpPr>
                <a:spLocks noChangeArrowheads="1"/>
              </p:cNvSpPr>
              <p:nvPr/>
            </p:nvSpPr>
            <p:spPr bwMode="auto">
              <a:xfrm>
                <a:off x="3190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9" name="Line 13"/>
              <p:cNvSpPr>
                <a:spLocks noChangeShapeType="1"/>
              </p:cNvSpPr>
              <p:nvPr/>
            </p:nvSpPr>
            <p:spPr bwMode="auto">
              <a:xfrm>
                <a:off x="3190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0" name="Line 14"/>
              <p:cNvSpPr>
                <a:spLocks noChangeShapeType="1"/>
              </p:cNvSpPr>
              <p:nvPr/>
            </p:nvSpPr>
            <p:spPr bwMode="auto">
              <a:xfrm>
                <a:off x="3478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1" name="Line 15"/>
              <p:cNvSpPr>
                <a:spLocks noChangeShapeType="1"/>
              </p:cNvSpPr>
              <p:nvPr/>
            </p:nvSpPr>
            <p:spPr bwMode="auto">
              <a:xfrm>
                <a:off x="3190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2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1793" name="Text Box 17"/>
            <p:cNvSpPr txBox="1">
              <a:spLocks noChangeArrowheads="1"/>
            </p:cNvSpPr>
            <p:nvPr/>
          </p:nvSpPr>
          <p:spPr bwMode="auto">
            <a:xfrm>
              <a:off x="1612900" y="2262188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 dirty="0"/>
                <a:t>P</a:t>
              </a:r>
              <a:r>
                <a:rPr lang="en-US" altLang="en-US" sz="2400" baseline="-25000" dirty="0"/>
                <a:t>1</a:t>
              </a:r>
              <a:r>
                <a:rPr lang="en-US" altLang="en-US" sz="2400" dirty="0"/>
                <a:t>= </a:t>
              </a:r>
            </a:p>
          </p:txBody>
        </p:sp>
        <p:sp>
          <p:nvSpPr>
            <p:cNvPr id="971794" name="Text Box 18"/>
            <p:cNvSpPr txBox="1">
              <a:spLocks noChangeArrowheads="1"/>
            </p:cNvSpPr>
            <p:nvPr/>
          </p:nvSpPr>
          <p:spPr bwMode="auto">
            <a:xfrm>
              <a:off x="4584700" y="2262188"/>
              <a:ext cx="1006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P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Use eight masks aligned with the usual compass directions</a:t>
            </a:r>
          </a:p>
          <a:p>
            <a:r>
              <a:rPr lang="en-US" altLang="en-US" dirty="0"/>
              <a:t>Select largest response (magnitude)</a:t>
            </a:r>
          </a:p>
          <a:p>
            <a:r>
              <a:rPr lang="en-US" altLang="en-US" dirty="0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1    0   -1</a:t>
              </a:r>
            </a:p>
            <a:p>
              <a:r>
                <a:rPr lang="en-US" altLang="en-US" sz="2400" dirty="0"/>
                <a:t> 2    0   -2 </a:t>
              </a:r>
            </a:p>
            <a:p>
              <a:r>
                <a:rPr lang="en-US" altLang="en-US" sz="2400" dirty="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0   -1   -2</a:t>
              </a:r>
            </a:p>
            <a:p>
              <a:r>
                <a:rPr lang="en-US" altLang="en-US" sz="2400" dirty="0" smtClean="0"/>
                <a:t> 1    </a:t>
              </a:r>
              <a:r>
                <a:rPr lang="en-US" altLang="en-US" sz="2400" dirty="0"/>
                <a:t>0   -1 </a:t>
              </a:r>
            </a:p>
            <a:p>
              <a:r>
                <a:rPr lang="en-US" altLang="en-US" sz="2400" dirty="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 dirty="0"/>
              <a:t>Analysis based on a step edge inclined at an angle </a:t>
            </a:r>
            <a:r>
              <a:rPr lang="en-US" altLang="en-US" sz="2200" dirty="0">
                <a:latin typeface="Symbol" pitchFamily="18" charset="2"/>
              </a:rPr>
              <a:t>q</a:t>
            </a:r>
            <a:r>
              <a:rPr lang="en-US" altLang="en-US" sz="2200" dirty="0"/>
              <a:t> (relative to y-axis) through center of window.</a:t>
            </a:r>
          </a:p>
          <a:p>
            <a:r>
              <a:rPr lang="en-US" altLang="en-US" sz="2200" dirty="0"/>
              <a:t>Robinson/</a:t>
            </a:r>
            <a:r>
              <a:rPr lang="en-US" altLang="en-US" sz="2200" dirty="0" err="1"/>
              <a:t>Sobel</a:t>
            </a:r>
            <a:r>
              <a:rPr lang="en-US" altLang="en-US" sz="2200" dirty="0"/>
              <a:t>: true edge contrast less than 1.6% different from that computed by the operator.</a:t>
            </a:r>
          </a:p>
          <a:p>
            <a:r>
              <a:rPr lang="en-US" altLang="en-US" sz="2200" dirty="0"/>
              <a:t>Error in edge direction</a:t>
            </a:r>
            <a:endParaRPr lang="en-US" altLang="en-US" sz="2000" dirty="0"/>
          </a:p>
          <a:p>
            <a:pPr lvl="1"/>
            <a:r>
              <a:rPr lang="en-US" altLang="en-US" sz="2000" dirty="0"/>
              <a:t>Robinson/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: less than 1.5 degrees error</a:t>
            </a:r>
          </a:p>
          <a:p>
            <a:pPr lvl="1"/>
            <a:r>
              <a:rPr lang="en-US" altLang="en-US" sz="2000" dirty="0"/>
              <a:t>Prewitt: less than 7.5 degrees error</a:t>
            </a:r>
          </a:p>
          <a:p>
            <a:r>
              <a:rPr lang="en-US" altLang="en-US" sz="2200" dirty="0"/>
              <a:t>Summary</a:t>
            </a:r>
            <a:endParaRPr lang="en-US" altLang="en-US" sz="2000" dirty="0"/>
          </a:p>
          <a:p>
            <a:pPr lvl="1"/>
            <a:r>
              <a:rPr lang="en-US" altLang="en-US" sz="2000" dirty="0"/>
              <a:t>Typically, 3 x 3 gradient operators perform better than 2 x 2.</a:t>
            </a:r>
          </a:p>
          <a:p>
            <a:pPr lvl="1"/>
            <a:r>
              <a:rPr lang="en-US" altLang="en-US" sz="2000" dirty="0"/>
              <a:t>Prewitt2 and 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 perform better than any of the other 3x3 gradient estimation operators.</a:t>
            </a:r>
          </a:p>
          <a:p>
            <a:pPr lvl="1"/>
            <a:r>
              <a:rPr lang="en-US" altLang="en-US" sz="2000" dirty="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 dirty="0"/>
              <a:t>In large masks, weighting by distance from the central pixel is beneficial.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5175" y="1511300"/>
            <a:ext cx="6694487" cy="3671888"/>
            <a:chOff x="765175" y="1511300"/>
            <a:chExt cx="6694487" cy="3671888"/>
          </a:xfrm>
        </p:grpSpPr>
        <p:pic>
          <p:nvPicPr>
            <p:cNvPr id="10117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2" t="1419" r="5330" b="4706"/>
            <a:stretch>
              <a:fillRect/>
            </a:stretch>
          </p:blipFill>
          <p:spPr bwMode="auto">
            <a:xfrm>
              <a:off x="765175" y="1511300"/>
              <a:ext cx="3197225" cy="36718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117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14" t="1622" r="5624" b="4910"/>
            <a:stretch>
              <a:fillRect/>
            </a:stretch>
          </p:blipFill>
          <p:spPr bwMode="auto">
            <a:xfrm>
              <a:off x="4267200" y="1511300"/>
              <a:ext cx="3192462" cy="36560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/>
              <a:t>Prewitt Horizontal and Vertical Edges Combined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3087" y="1657350"/>
            <a:ext cx="5484513" cy="4749800"/>
            <a:chOff x="1983087" y="1657350"/>
            <a:chExt cx="5484513" cy="4749800"/>
          </a:xfrm>
        </p:grpSpPr>
        <p:pic>
          <p:nvPicPr>
            <p:cNvPr id="10127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41" t="2171" r="5583" b="6461"/>
            <a:stretch>
              <a:fillRect/>
            </a:stretch>
          </p:blipFill>
          <p:spPr bwMode="auto">
            <a:xfrm>
              <a:off x="1983087" y="1828800"/>
              <a:ext cx="2235546" cy="220821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12741" name="Group 5"/>
            <p:cNvGrpSpPr>
              <a:grpSpLocks/>
            </p:cNvGrpSpPr>
            <p:nvPr/>
          </p:nvGrpSpPr>
          <p:grpSpPr bwMode="auto">
            <a:xfrm>
              <a:off x="4572000" y="1676400"/>
              <a:ext cx="2895600" cy="2219325"/>
              <a:chOff x="3120" y="672"/>
              <a:chExt cx="1824" cy="1398"/>
            </a:xfrm>
          </p:grpSpPr>
          <p:pic>
            <p:nvPicPr>
              <p:cNvPr id="101274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0" y="672"/>
                <a:ext cx="1824" cy="1398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3" name="Line 7"/>
              <p:cNvSpPr>
                <a:spLocks noChangeShapeType="1"/>
              </p:cNvSpPr>
              <p:nvPr/>
            </p:nvSpPr>
            <p:spPr bwMode="auto">
              <a:xfrm>
                <a:off x="3828" y="146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4" name="Line 8"/>
              <p:cNvSpPr>
                <a:spLocks noChangeShapeType="1"/>
              </p:cNvSpPr>
              <p:nvPr/>
            </p:nvSpPr>
            <p:spPr bwMode="auto">
              <a:xfrm>
                <a:off x="4140" y="1470"/>
                <a:ext cx="0" cy="248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5" name="Text Box 9"/>
              <p:cNvSpPr txBox="1">
                <a:spLocks noChangeArrowheads="1"/>
              </p:cNvSpPr>
              <p:nvPr/>
            </p:nvSpPr>
            <p:spPr bwMode="auto">
              <a:xfrm>
                <a:off x="3692" y="1279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64</a:t>
                </a:r>
              </a:p>
            </p:txBody>
          </p:sp>
          <p:sp>
            <p:nvSpPr>
              <p:cNvPr id="1012746" name="Text Box 10"/>
              <p:cNvSpPr txBox="1">
                <a:spLocks noChangeArrowheads="1"/>
              </p:cNvSpPr>
              <p:nvPr/>
            </p:nvSpPr>
            <p:spPr bwMode="auto">
              <a:xfrm>
                <a:off x="3984" y="1279"/>
                <a:ext cx="30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128</a:t>
                </a:r>
              </a:p>
            </p:txBody>
          </p:sp>
        </p:grpSp>
        <p:grpSp>
          <p:nvGrpSpPr>
            <p:cNvPr id="1012747" name="Group 11"/>
            <p:cNvGrpSpPr>
              <a:grpSpLocks/>
            </p:cNvGrpSpPr>
            <p:nvPr/>
          </p:nvGrpSpPr>
          <p:grpSpPr bwMode="auto">
            <a:xfrm>
              <a:off x="4800600" y="4191000"/>
              <a:ext cx="2133600" cy="2209800"/>
              <a:chOff x="2928" y="2496"/>
              <a:chExt cx="1581" cy="1588"/>
            </a:xfrm>
          </p:grpSpPr>
          <p:pic>
            <p:nvPicPr>
              <p:cNvPr id="1012748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7" t="2489" r="6487" b="6142"/>
              <a:stretch>
                <a:fillRect/>
              </a:stretch>
            </p:blipFill>
            <p:spPr bwMode="auto">
              <a:xfrm>
                <a:off x="2928" y="2496"/>
                <a:ext cx="1581" cy="1588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9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496"/>
                <a:ext cx="571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0066FF"/>
                    </a:solidFill>
                  </a:rPr>
                  <a:t>T=64</a:t>
                </a:r>
              </a:p>
            </p:txBody>
          </p:sp>
        </p:grpSp>
        <p:grpSp>
          <p:nvGrpSpPr>
            <p:cNvPr id="1012750" name="Group 14"/>
            <p:cNvGrpSpPr>
              <a:grpSpLocks/>
            </p:cNvGrpSpPr>
            <p:nvPr/>
          </p:nvGrpSpPr>
          <p:grpSpPr bwMode="auto">
            <a:xfrm>
              <a:off x="2057400" y="4191000"/>
              <a:ext cx="2116138" cy="2216150"/>
              <a:chOff x="1200" y="2496"/>
              <a:chExt cx="1568" cy="1592"/>
            </a:xfrm>
          </p:grpSpPr>
          <p:pic>
            <p:nvPicPr>
              <p:cNvPr id="1012751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95" t="2005" r="6682" b="6654"/>
              <a:stretch>
                <a:fillRect/>
              </a:stretch>
            </p:blipFill>
            <p:spPr bwMode="auto">
              <a:xfrm>
                <a:off x="1200" y="2496"/>
                <a:ext cx="1568" cy="15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52" name="Text Box 16"/>
              <p:cNvSpPr txBox="1">
                <a:spLocks noChangeArrowheads="1"/>
              </p:cNvSpPr>
              <p:nvPr/>
            </p:nvSpPr>
            <p:spPr bwMode="auto">
              <a:xfrm>
                <a:off x="1200" y="2496"/>
                <a:ext cx="675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solidFill>
                      <a:srgbClr val="0066FF"/>
                    </a:solidFill>
                  </a:rPr>
                  <a:t>T=128</a:t>
                </a:r>
              </a:p>
            </p:txBody>
          </p:sp>
        </p:grpSp>
        <p:sp>
          <p:nvSpPr>
            <p:cNvPr id="1012754" name="Text Box 18"/>
            <p:cNvSpPr txBox="1">
              <a:spLocks noChangeArrowheads="1"/>
            </p:cNvSpPr>
            <p:nvPr/>
          </p:nvSpPr>
          <p:spPr bwMode="auto">
            <a:xfrm>
              <a:off x="5838825" y="1657350"/>
              <a:ext cx="1455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66FF"/>
                  </a:solidFill>
                </a:rPr>
                <a:t>Edge Histogram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Homework</a:t>
            </a:r>
            <a:endParaRPr lang="en-US" dirty="0"/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- Go through slides  40-71 after class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Reading: Lecture notes on feature extraction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591379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2B2B2"/>
                </a:solidFill>
              </a:rPr>
              <a:t>You may try different </a:t>
            </a:r>
            <a:r>
              <a:rPr lang="en-US" sz="2800" b="1" dirty="0" smtClean="0">
                <a:solidFill>
                  <a:srgbClr val="B2B2B2"/>
                </a:solidFill>
              </a:rPr>
              <a:t>filters </a:t>
            </a:r>
            <a:r>
              <a:rPr lang="en-US" sz="2800" b="1" dirty="0">
                <a:solidFill>
                  <a:srgbClr val="B2B2B2"/>
                </a:solidFill>
              </a:rPr>
              <a:t/>
            </a:r>
            <a:br>
              <a:rPr lang="en-US" sz="2800" b="1" dirty="0">
                <a:solidFill>
                  <a:srgbClr val="B2B2B2"/>
                </a:solidFill>
              </a:rPr>
            </a:br>
            <a:r>
              <a:rPr lang="en-US" sz="2800" b="1" dirty="0">
                <a:solidFill>
                  <a:srgbClr val="B2B2B2"/>
                </a:solidFill>
              </a:rPr>
              <a:t>in </a:t>
            </a:r>
            <a:r>
              <a:rPr lang="en-US" sz="2800" b="1" dirty="0" err="1" smtClean="0">
                <a:solidFill>
                  <a:srgbClr val="B2B2B2"/>
                </a:solidFill>
              </a:rPr>
              <a:t>Matlab</a:t>
            </a:r>
            <a:r>
              <a:rPr lang="en-US" sz="2800" b="1" dirty="0" smtClean="0">
                <a:solidFill>
                  <a:srgbClr val="B2B2B2"/>
                </a:solidFill>
              </a:rPr>
              <a:t>, </a:t>
            </a:r>
            <a:r>
              <a:rPr lang="en-US" sz="2800" b="1" dirty="0">
                <a:solidFill>
                  <a:srgbClr val="B2B2B2"/>
                </a:solidFill>
              </a:rPr>
              <a:t>but do your homework </a:t>
            </a:r>
          </a:p>
          <a:p>
            <a:r>
              <a:rPr lang="en-US" sz="2800" b="1" dirty="0">
                <a:solidFill>
                  <a:srgbClr val="B2B2B2"/>
                </a:solidFill>
              </a:rPr>
              <a:t>by </a:t>
            </a:r>
            <a:r>
              <a:rPr lang="en-US" sz="2800" b="1" dirty="0" smtClean="0">
                <a:solidFill>
                  <a:srgbClr val="B2B2B2"/>
                </a:solidFill>
              </a:rPr>
              <a:t>your programming  </a:t>
            </a:r>
            <a:r>
              <a:rPr lang="en-US" sz="2800" b="1" dirty="0">
                <a:solidFill>
                  <a:srgbClr val="B2B2B2"/>
                </a:solidFill>
              </a:rPr>
              <a:t>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 err="1"/>
              <a:t>Kanizsa</a:t>
            </a:r>
            <a:r>
              <a:rPr lang="en-US" altLang="en-US" sz="2000" dirty="0"/>
              <a:t> Triangles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Probably most widely used</a:t>
            </a:r>
          </a:p>
          <a:p>
            <a:r>
              <a:rPr lang="en-US" altLang="en-US" dirty="0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 dirty="0"/>
              <a:t>Based on a set of criteria that should be satisfied by an edge detector: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detection.</a:t>
            </a:r>
            <a:r>
              <a:rPr lang="en-US" altLang="en-US" dirty="0"/>
              <a:t> There should be a minimum number of false negatives and false positives.   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localization.</a:t>
            </a:r>
            <a:r>
              <a:rPr lang="en-US" altLang="en-US" dirty="0"/>
              <a:t> The edge location must be reported as close as possible to the correct position.   </a:t>
            </a:r>
          </a:p>
          <a:p>
            <a:pPr lvl="1"/>
            <a:r>
              <a:rPr lang="en-US" altLang="en-US" dirty="0"/>
              <a:t>Only </a:t>
            </a:r>
            <a:r>
              <a:rPr lang="en-US" altLang="en-US" dirty="0">
                <a:solidFill>
                  <a:srgbClr val="0066FF"/>
                </a:solidFill>
              </a:rPr>
              <a:t>one response</a:t>
            </a:r>
            <a:r>
              <a:rPr lang="en-US" altLang="en-US" dirty="0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 pitchFamily="18" charset="0"/>
              </a:rPr>
              <a:t>I = </a:t>
            </a:r>
            <a:r>
              <a:rPr lang="en-US" altLang="en-US" dirty="0" err="1">
                <a:latin typeface="Times" pitchFamily="18" charset="0"/>
              </a:rPr>
              <a:t>imread</a:t>
            </a:r>
            <a:r>
              <a:rPr lang="en-US" altLang="en-US" dirty="0">
                <a:latin typeface="Times" pitchFamily="18" charset="0"/>
              </a:rPr>
              <a:t>(‘</a:t>
            </a:r>
            <a:r>
              <a:rPr lang="en-US" altLang="en-US" i="1" dirty="0">
                <a:latin typeface="Times" pitchFamily="18" charset="0"/>
              </a:rPr>
              <a:t>image file name’</a:t>
            </a:r>
            <a:r>
              <a:rPr lang="en-US" altLang="en-US" dirty="0">
                <a:latin typeface="Times" pitchFamily="18" charset="0"/>
              </a:rPr>
              <a:t>);</a:t>
            </a:r>
          </a:p>
          <a:p>
            <a:r>
              <a:rPr lang="en-US" altLang="en-US" dirty="0">
                <a:latin typeface="Times" pitchFamily="18" charset="0"/>
              </a:rPr>
              <a:t>BW1 = edge(</a:t>
            </a:r>
            <a:r>
              <a:rPr lang="en-US" altLang="en-US" dirty="0" err="1">
                <a:latin typeface="Times" pitchFamily="18" charset="0"/>
              </a:rPr>
              <a:t>I,'sobel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>
                <a:latin typeface="Times" pitchFamily="18" charset="0"/>
              </a:rPr>
              <a:t>BW2 = edge(</a:t>
            </a:r>
            <a:r>
              <a:rPr lang="en-US" altLang="en-US" dirty="0" err="1">
                <a:latin typeface="Times" pitchFamily="18" charset="0"/>
              </a:rPr>
              <a:t>I,'canny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(BW1)</a:t>
            </a:r>
          </a:p>
          <a:p>
            <a:r>
              <a:rPr lang="en-US" altLang="en-US" dirty="0">
                <a:latin typeface="Times" pitchFamily="18" charset="0"/>
              </a:rPr>
              <a:t>figure, </a:t>
            </a:r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Symbol" pitchFamily="18" charset="2"/>
              </a:rPr>
              <a:t>s</a:t>
            </a:r>
            <a:r>
              <a:rPr lang="en-US" altLang="en-US" sz="2000" dirty="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derivatives…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 dirty="0"/>
              <a:t>Second derivative = rate of change of first derivative.</a:t>
            </a:r>
          </a:p>
          <a:p>
            <a:r>
              <a:rPr lang="en-US" altLang="en-US" dirty="0"/>
              <a:t>Maxima of first derivative  =  zero crossings of second derivative.</a:t>
            </a:r>
          </a:p>
          <a:p>
            <a:r>
              <a:rPr lang="en-US" altLang="en-US" dirty="0"/>
              <a:t>For a discrete function, derivatives can be approximated by differencing.</a:t>
            </a:r>
          </a:p>
          <a:p>
            <a:r>
              <a:rPr lang="en-US" altLang="en-US" dirty="0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Now consider a two-dimensional function f(</a:t>
            </a:r>
            <a:r>
              <a:rPr lang="en-US" altLang="en-US" dirty="0" err="1"/>
              <a:t>x,y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The second partials of f(</a:t>
            </a:r>
            <a:r>
              <a:rPr lang="en-US" altLang="en-US" dirty="0" err="1"/>
              <a:t>x,y</a:t>
            </a:r>
            <a:r>
              <a:rPr lang="en-US" altLang="en-US" dirty="0"/>
              <a:t>) are not isotropic.</a:t>
            </a:r>
          </a:p>
          <a:p>
            <a:r>
              <a:rPr lang="en-US" altLang="en-US" dirty="0"/>
              <a:t>Can be shown that the smallest possible isotropic second derivative operator is the Laplacian: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p:oleObj spid="_x0000_s1021959" name="Equation" r:id="rId4" imgW="1143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 dirty="0"/>
              <a:t>Second derivative, like first derivative, enhances noise</a:t>
            </a:r>
          </a:p>
          <a:p>
            <a:r>
              <a:rPr lang="en-US" altLang="en-US" dirty="0"/>
              <a:t>Combine second derivative operator with a smoothing operator.</a:t>
            </a:r>
          </a:p>
          <a:p>
            <a:r>
              <a:rPr lang="en-US" altLang="en-US" dirty="0"/>
              <a:t>Questions:</a:t>
            </a:r>
          </a:p>
          <a:p>
            <a:pPr lvl="1"/>
            <a:r>
              <a:rPr lang="en-US" altLang="en-US" sz="2300" dirty="0"/>
              <a:t>Nature of optimal smoothing filter.</a:t>
            </a:r>
          </a:p>
          <a:p>
            <a:pPr lvl="1"/>
            <a:r>
              <a:rPr lang="en-US" altLang="en-US" sz="2300" dirty="0"/>
              <a:t>How to detect intensity changes at a given scale.</a:t>
            </a:r>
          </a:p>
          <a:p>
            <a:pPr lvl="1"/>
            <a:r>
              <a:rPr lang="en-US" altLang="en-US" sz="2300" dirty="0"/>
              <a:t>How to combine information across multiple scales.</a:t>
            </a:r>
            <a:endParaRPr lang="en-US" altLang="en-US" sz="2500" dirty="0"/>
          </a:p>
          <a:p>
            <a:r>
              <a:rPr lang="en-US" altLang="en-US" dirty="0"/>
              <a:t>Smoothing operator should be</a:t>
            </a:r>
          </a:p>
          <a:p>
            <a:pPr lvl="1"/>
            <a:r>
              <a:rPr lang="en-US" altLang="en-US" sz="2300" dirty="0"/>
              <a:t>'tunable' in what it leaves behind</a:t>
            </a:r>
          </a:p>
          <a:p>
            <a:pPr lvl="1"/>
            <a:r>
              <a:rPr lang="en-US" altLang="en-US" sz="2300" dirty="0"/>
              <a:t>smooth and localized in image space.</a:t>
            </a:r>
            <a:endParaRPr lang="en-US" altLang="en-US" sz="2500" dirty="0"/>
          </a:p>
          <a:p>
            <a:r>
              <a:rPr lang="en-US" altLang="en-US" dirty="0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The mask weights are evaluated from the Gaussian distribution: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be rewritten as: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now be evaluated over a window of size </a:t>
            </a:r>
            <a:r>
              <a:rPr lang="en-US" altLang="en-US" dirty="0" err="1"/>
              <a:t>nxn</a:t>
            </a:r>
            <a:r>
              <a:rPr lang="en-US" altLang="en-US" dirty="0"/>
              <a:t> to obtain a kernel in which the (0,0) value is 1.</a:t>
            </a:r>
          </a:p>
          <a:p>
            <a:r>
              <a:rPr lang="en-US" altLang="en-US" dirty="0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3352800"/>
            <a:ext cx="5338763" cy="3276600"/>
            <a:chOff x="2057400" y="3352800"/>
            <a:chExt cx="5338763" cy="3276600"/>
          </a:xfrm>
        </p:grpSpPr>
        <p:pic>
          <p:nvPicPr>
            <p:cNvPr id="9676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352800"/>
              <a:ext cx="2517775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9676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52800"/>
              <a:ext cx="2519363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Gaussian is not the only choice, but it has a number of important properties</a:t>
            </a:r>
          </a:p>
          <a:p>
            <a:pPr lvl="1"/>
            <a:r>
              <a:rPr lang="en-US" altLang="en-US" dirty="0"/>
              <a:t>If we convolve a Gaussian with another Gaussian, the result is a Gaussian</a:t>
            </a:r>
          </a:p>
          <a:p>
            <a:pPr lvl="2"/>
            <a:r>
              <a:rPr lang="en-US" altLang="en-US" dirty="0"/>
              <a:t>This is called linear scale space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Efficiency: separable</a:t>
            </a:r>
          </a:p>
          <a:p>
            <a:pPr lvl="1"/>
            <a:r>
              <a:rPr lang="en-US" altLang="en-US" dirty="0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p:oleObj spid="_x0000_s1090560" name="Bitmap Image" r:id="rId3" imgW="2467319" imgH="905001" progId="PBrush">
              <p:embed/>
            </p:oleObj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 dirty="0"/>
              <a:t>Marr and </a:t>
            </a:r>
            <a:r>
              <a:rPr lang="en-US" altLang="en-US" dirty="0" err="1"/>
              <a:t>Hildreth</a:t>
            </a:r>
            <a:r>
              <a:rPr lang="en-US" altLang="en-US" dirty="0"/>
              <a:t> approach:</a:t>
            </a:r>
          </a:p>
          <a:p>
            <a:pPr lvl="1">
              <a:buFont typeface="Zapf Dingbats" charset="2"/>
              <a:buNone/>
            </a:pPr>
            <a:r>
              <a:rPr lang="en-US" altLang="en-US" dirty="0"/>
              <a:t>1.  Apply Gaussian smoothing using </a:t>
            </a:r>
            <a:r>
              <a:rPr lang="en-US" altLang="en-US" dirty="0" err="1">
                <a:latin typeface="Symbol" pitchFamily="18" charset="2"/>
              </a:rPr>
              <a:t>s</a:t>
            </a:r>
            <a:r>
              <a:rPr lang="en-US" altLang="en-US" dirty="0" err="1"/>
              <a:t>'s</a:t>
            </a:r>
            <a:r>
              <a:rPr lang="en-US" altLang="en-US" dirty="0"/>
              <a:t> of increasing size: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r>
              <a:rPr lang="en-US" altLang="en-US" dirty="0"/>
              <a:t>Second expression can be written as:</a:t>
            </a:r>
          </a:p>
          <a:p>
            <a:endParaRPr lang="en-US" altLang="en-US" dirty="0"/>
          </a:p>
          <a:p>
            <a:r>
              <a:rPr lang="en-US" altLang="en-US" dirty="0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Laplacian of the Gaussian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 dirty="0"/>
              <a:t>2</a:t>
            </a:r>
            <a:r>
              <a:rPr lang="en-US" altLang="en-US" dirty="0"/>
              <a:t>G is a circularly symmetric operator.</a:t>
            </a:r>
          </a:p>
          <a:p>
            <a:r>
              <a:rPr lang="en-US" altLang="en-US" dirty="0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7800" y="4191000"/>
            <a:ext cx="5486400" cy="2209800"/>
            <a:chOff x="1447800" y="4191000"/>
            <a:chExt cx="5486400" cy="2209800"/>
          </a:xfrm>
        </p:grpSpPr>
        <p:pic>
          <p:nvPicPr>
            <p:cNvPr id="1037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553" t="20375" r="2977" b="7167"/>
            <a:stretch>
              <a:fillRect/>
            </a:stretch>
          </p:blipFill>
          <p:spPr bwMode="auto">
            <a:xfrm>
              <a:off x="1447800" y="4191000"/>
              <a:ext cx="2514600" cy="217487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373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7626" t="15848" r="3387" b="18489"/>
            <a:stretch>
              <a:fillRect/>
            </a:stretch>
          </p:blipFill>
          <p:spPr bwMode="auto">
            <a:xfrm>
              <a:off x="4267200" y="4191000"/>
              <a:ext cx="2667000" cy="22098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371600"/>
            <a:ext cx="8313738" cy="5280025"/>
            <a:chOff x="381000" y="1371600"/>
            <a:chExt cx="8313738" cy="5280025"/>
          </a:xfrm>
        </p:grpSpPr>
        <p:sp>
          <p:nvSpPr>
            <p:cNvPr id="1042445" name="Text Box 13"/>
            <p:cNvSpPr txBox="1">
              <a:spLocks noChangeArrowheads="1"/>
            </p:cNvSpPr>
            <p:nvPr/>
          </p:nvSpPr>
          <p:spPr bwMode="auto">
            <a:xfrm>
              <a:off x="3851275" y="6284913"/>
              <a:ext cx="2419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 err="1"/>
                <a:t>Thresholded</a:t>
              </a:r>
              <a:r>
                <a:rPr lang="en-US" altLang="en-US" sz="1800" dirty="0"/>
                <a:t> Negative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1000" y="1371600"/>
              <a:ext cx="8313738" cy="5243513"/>
              <a:chOff x="381000" y="1371600"/>
              <a:chExt cx="8313738" cy="5243513"/>
            </a:xfrm>
          </p:grpSpPr>
          <p:pic>
            <p:nvPicPr>
              <p:cNvPr id="10424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05" t="1311" r="1514" b="1556"/>
              <a:stretch>
                <a:fillRect/>
              </a:stretch>
            </p:blipFill>
            <p:spPr bwMode="auto">
              <a:xfrm>
                <a:off x="381000" y="2209800"/>
                <a:ext cx="3233738" cy="3225800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02" t="2043" r="1810" b="2043"/>
              <a:stretch>
                <a:fillRect/>
              </a:stretch>
            </p:blipFill>
            <p:spPr bwMode="auto">
              <a:xfrm>
                <a:off x="3917950" y="1373188"/>
                <a:ext cx="2205038" cy="2206625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49" t="1756" r="2287" b="2281"/>
              <a:stretch>
                <a:fillRect/>
              </a:stretch>
            </p:blipFill>
            <p:spPr bwMode="auto">
              <a:xfrm>
                <a:off x="6434138" y="1371600"/>
                <a:ext cx="2193925" cy="22082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48" t="2042" r="2289" b="2281"/>
              <a:stretch>
                <a:fillRect/>
              </a:stretch>
            </p:blipFill>
            <p:spPr bwMode="auto">
              <a:xfrm>
                <a:off x="3924300" y="4038600"/>
                <a:ext cx="2193925" cy="220186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4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49" t="2280" r="2287" b="2281"/>
              <a:stretch>
                <a:fillRect/>
              </a:stretch>
            </p:blipFill>
            <p:spPr bwMode="auto">
              <a:xfrm>
                <a:off x="6435725" y="4041775"/>
                <a:ext cx="2193925" cy="21955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42442" name="Text Box 10"/>
              <p:cNvSpPr txBox="1">
                <a:spLocks noChangeArrowheads="1"/>
              </p:cNvSpPr>
              <p:nvPr/>
            </p:nvSpPr>
            <p:spPr bwMode="auto">
              <a:xfrm>
                <a:off x="4070350" y="3617913"/>
                <a:ext cx="18732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17x17 LoG Filter</a:t>
                </a:r>
              </a:p>
            </p:txBody>
          </p:sp>
          <p:sp>
            <p:nvSpPr>
              <p:cNvPr id="1042443" name="Text Box 11"/>
              <p:cNvSpPr txBox="1">
                <a:spLocks noChangeArrowheads="1"/>
              </p:cNvSpPr>
              <p:nvPr/>
            </p:nvSpPr>
            <p:spPr bwMode="auto">
              <a:xfrm>
                <a:off x="6376988" y="3613150"/>
                <a:ext cx="23177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Thresholded Positive</a:t>
                </a:r>
              </a:p>
            </p:txBody>
          </p:sp>
          <p:sp>
            <p:nvSpPr>
              <p:cNvPr id="1042446" name="Text Box 14"/>
              <p:cNvSpPr txBox="1">
                <a:spLocks noChangeArrowheads="1"/>
              </p:cNvSpPr>
              <p:nvPr/>
            </p:nvSpPr>
            <p:spPr bwMode="auto">
              <a:xfrm>
                <a:off x="6724650" y="6248400"/>
                <a:ext cx="17335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Zero Crossings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Define a local edge or </a:t>
            </a:r>
            <a:r>
              <a:rPr lang="en-US" altLang="en-US" i="1" dirty="0" err="1">
                <a:solidFill>
                  <a:srgbClr val="0066FF"/>
                </a:solidFill>
              </a:rPr>
              <a:t>edgel</a:t>
            </a:r>
            <a:r>
              <a:rPr lang="en-US" altLang="en-US" dirty="0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implies that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should be detectable over a local neighborhood</a:t>
            </a: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are </a:t>
            </a:r>
            <a:r>
              <a:rPr lang="en-US" altLang="en-US" dirty="0">
                <a:solidFill>
                  <a:srgbClr val="D82204"/>
                </a:solidFill>
              </a:rPr>
              <a:t>NOT</a:t>
            </a:r>
            <a:r>
              <a:rPr lang="en-US" altLang="en-US" dirty="0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may lend support to the existence of those structures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structures are typically constructed from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have properties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Position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52600" y="1066800"/>
            <a:ext cx="5795963" cy="5791200"/>
            <a:chOff x="1752600" y="1066800"/>
            <a:chExt cx="5795963" cy="5791200"/>
          </a:xfrm>
        </p:grpSpPr>
        <p:pic>
          <p:nvPicPr>
            <p:cNvPr id="1043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049" t="2280" r="2049" b="2281"/>
            <a:stretch>
              <a:fillRect/>
            </a:stretch>
          </p:blipFill>
          <p:spPr bwMode="auto">
            <a:xfrm>
              <a:off x="1752600" y="1066800"/>
              <a:ext cx="2435225" cy="24320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761" t="2042" r="2048" b="2043"/>
            <a:stretch>
              <a:fillRect/>
            </a:stretch>
          </p:blipFill>
          <p:spPr bwMode="auto">
            <a:xfrm>
              <a:off x="5105400" y="1066800"/>
              <a:ext cx="2443163" cy="24447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289" t="2042" r="2289" b="2281"/>
            <a:stretch>
              <a:fillRect/>
            </a:stretch>
          </p:blipFill>
          <p:spPr bwMode="auto">
            <a:xfrm>
              <a:off x="1757363" y="3962400"/>
              <a:ext cx="2424112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049" t="2043" r="2287" b="2281"/>
            <a:stretch>
              <a:fillRect/>
            </a:stretch>
          </p:blipFill>
          <p:spPr bwMode="auto">
            <a:xfrm>
              <a:off x="5111750" y="3962400"/>
              <a:ext cx="2430463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43468" name="Group 12"/>
            <p:cNvGrpSpPr>
              <a:grpSpLocks/>
            </p:cNvGrpSpPr>
            <p:nvPr/>
          </p:nvGrpSpPr>
          <p:grpSpPr bwMode="auto">
            <a:xfrm>
              <a:off x="2362200" y="3595688"/>
              <a:ext cx="1082675" cy="366712"/>
              <a:chOff x="182" y="3633"/>
              <a:chExt cx="682" cy="231"/>
            </a:xfrm>
          </p:grpSpPr>
          <p:sp>
            <p:nvSpPr>
              <p:cNvPr id="1043464" name="Text Box 8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     2</a:t>
                </a:r>
              </a:p>
            </p:txBody>
          </p:sp>
          <p:sp>
            <p:nvSpPr>
              <p:cNvPr id="1043465" name="Line 9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6" name="Line 10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7" name="Line 11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70" name="Text Box 14"/>
            <p:cNvSpPr txBox="1">
              <a:spLocks noChangeArrowheads="1"/>
            </p:cNvSpPr>
            <p:nvPr/>
          </p:nvSpPr>
          <p:spPr bwMode="auto">
            <a:xfrm>
              <a:off x="6019800" y="35956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2</a:t>
              </a:r>
            </a:p>
          </p:txBody>
        </p:sp>
        <p:grpSp>
          <p:nvGrpSpPr>
            <p:cNvPr id="1043474" name="Group 18"/>
            <p:cNvGrpSpPr>
              <a:grpSpLocks/>
            </p:cNvGrpSpPr>
            <p:nvPr/>
          </p:nvGrpSpPr>
          <p:grpSpPr bwMode="auto">
            <a:xfrm>
              <a:off x="2438400" y="6491288"/>
              <a:ext cx="1111250" cy="366712"/>
              <a:chOff x="182" y="3633"/>
              <a:chExt cx="700" cy="231"/>
            </a:xfrm>
          </p:grpSpPr>
          <p:sp>
            <p:nvSpPr>
              <p:cNvPr id="1043475" name="Text Box 19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7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=2    2</a:t>
                </a:r>
              </a:p>
            </p:txBody>
          </p:sp>
          <p:sp>
            <p:nvSpPr>
              <p:cNvPr id="1043476" name="Line 20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7" name="Line 2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8" name="Line 22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80" name="Text Box 24"/>
            <p:cNvSpPr txBox="1">
              <a:spLocks noChangeArrowheads="1"/>
            </p:cNvSpPr>
            <p:nvPr/>
          </p:nvSpPr>
          <p:spPr bwMode="auto">
            <a:xfrm>
              <a:off x="6064250" y="64912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4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dirty="0"/>
              <a:t>Observations:</a:t>
            </a:r>
          </a:p>
          <a:p>
            <a:pPr lvl="1"/>
            <a:r>
              <a:rPr lang="en-US" altLang="en-US" sz="2300" dirty="0"/>
              <a:t>For sufficiently different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 dirty="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 dirty="0"/>
              <a:t>If the coincident zero crossings disappear as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becomes larger, then either:</a:t>
            </a:r>
            <a:endParaRPr lang="en-US" altLang="en-US" sz="2500" dirty="0"/>
          </a:p>
          <a:p>
            <a:pPr lvl="2"/>
            <a:r>
              <a:rPr lang="en-US" altLang="en-US" sz="1800" dirty="0"/>
              <a:t>two or more local intensity changes are being averaged together, or</a:t>
            </a:r>
          </a:p>
          <a:p>
            <a:pPr lvl="2"/>
            <a:r>
              <a:rPr lang="en-US" altLang="en-US" sz="1800" dirty="0"/>
              <a:t>two independent phenomena are operating to produce intensity changes in the same region of the image but at different scales.</a:t>
            </a:r>
            <a:endParaRPr lang="en-US" altLang="en-US" sz="2400" dirty="0"/>
          </a:p>
          <a:p>
            <a:r>
              <a:rPr lang="en-US" altLang="en-US" dirty="0"/>
              <a:t>Use these ideas to produce a 'first-pass' approach to edge detection using multi-resolution zero crossing data.</a:t>
            </a:r>
          </a:p>
          <a:p>
            <a:r>
              <a:rPr lang="en-US" altLang="en-US" dirty="0"/>
              <a:t>Never completely worked out</a:t>
            </a:r>
          </a:p>
          <a:p>
            <a:r>
              <a:rPr lang="en-US" altLang="en-US" dirty="0"/>
              <a:t>See Tony Lindbergh’s thesis and papers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r>
              <a:rPr lang="en-US" altLang="en-US" dirty="0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Given a set of local edge elements</a:t>
            </a:r>
          </a:p>
          <a:p>
            <a:pPr lvl="1"/>
            <a:r>
              <a:rPr lang="en-US" altLang="en-US" dirty="0"/>
              <a:t>With or without orientation information</a:t>
            </a:r>
          </a:p>
          <a:p>
            <a:r>
              <a:rPr lang="en-US" altLang="en-US" dirty="0"/>
              <a:t>How can we extract longer straight lines?</a:t>
            </a:r>
          </a:p>
          <a:p>
            <a:r>
              <a:rPr lang="en-US" altLang="en-US" dirty="0"/>
              <a:t>General idea:</a:t>
            </a:r>
          </a:p>
          <a:p>
            <a:pPr lvl="1"/>
            <a:r>
              <a:rPr lang="en-US" altLang="en-US" dirty="0"/>
              <a:t>Find an alternative space in which lines map to points</a:t>
            </a:r>
          </a:p>
          <a:p>
            <a:pPr lvl="1"/>
            <a:r>
              <a:rPr lang="en-US" altLang="en-US" dirty="0"/>
              <a:t>Each edge element 'votes' for the straight line which it may be a part of.</a:t>
            </a:r>
          </a:p>
          <a:p>
            <a:pPr lvl="1"/>
            <a:r>
              <a:rPr lang="en-US" altLang="en-US" dirty="0"/>
              <a:t>Points receiving a high number of votes might correspond to actual straight lines in the image.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The idea behind the </a:t>
            </a:r>
            <a:r>
              <a:rPr lang="en-US" altLang="en-US" dirty="0">
                <a:solidFill>
                  <a:srgbClr val="0066FF"/>
                </a:solidFill>
              </a:rPr>
              <a:t>Hough transform</a:t>
            </a:r>
            <a:r>
              <a:rPr lang="en-US" altLang="en-US" dirty="0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 dirty="0"/>
              <a:t>Consider two (edge) points, P(</a:t>
            </a:r>
            <a:r>
              <a:rPr lang="en-US" altLang="en-US" dirty="0" err="1"/>
              <a:t>x,y</a:t>
            </a:r>
            <a:r>
              <a:rPr lang="en-US" altLang="en-US" dirty="0"/>
              <a:t>) and P’(</a:t>
            </a:r>
            <a:r>
              <a:rPr lang="en-US" altLang="en-US" dirty="0" err="1"/>
              <a:t>x’,y</a:t>
            </a:r>
            <a:r>
              <a:rPr lang="en-US" altLang="en-US" dirty="0"/>
              <a:t>’) in image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set of all lines through P=(</a:t>
            </a:r>
            <a:r>
              <a:rPr lang="en-US" altLang="en-US" dirty="0" err="1"/>
              <a:t>x,y</a:t>
            </a:r>
            <a:r>
              <a:rPr lang="en-US" altLang="en-US" dirty="0"/>
              <a:t>) is y=</a:t>
            </a:r>
            <a:r>
              <a:rPr lang="en-US" altLang="en-US" dirty="0" err="1"/>
              <a:t>mx</a:t>
            </a:r>
            <a:r>
              <a:rPr lang="en-US" altLang="en-US" dirty="0"/>
              <a:t> + b, for appropriate choices of m and b.</a:t>
            </a:r>
          </a:p>
          <a:p>
            <a:pPr lvl="1"/>
            <a:r>
              <a:rPr lang="en-US" altLang="en-US" dirty="0"/>
              <a:t>Similarly for P’</a:t>
            </a:r>
          </a:p>
          <a:p>
            <a:r>
              <a:rPr lang="en-US" altLang="en-US" dirty="0"/>
              <a:t>But this is also the equation of a line in (</a:t>
            </a:r>
            <a:r>
              <a:rPr lang="en-US" altLang="en-US" dirty="0" err="1"/>
              <a:t>m,b</a:t>
            </a:r>
            <a:r>
              <a:rPr lang="en-US" altLang="en-US" dirty="0"/>
              <a:t>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FFFFFF"/>
                  </a:solidFill>
                </a:rPr>
                <a:t>P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The intersection represents the parameters of the equation of a line y=</a:t>
            </a:r>
            <a:r>
              <a:rPr lang="en-US" altLang="en-US" dirty="0" err="1">
                <a:solidFill>
                  <a:srgbClr val="FFFFFF"/>
                </a:solidFill>
              </a:rPr>
              <a:t>mx+b</a:t>
            </a:r>
            <a:r>
              <a:rPr lang="en-US" altLang="en-US" dirty="0">
                <a:solidFill>
                  <a:srgbClr val="FFFFFF"/>
                </a:solidFill>
              </a:rPr>
              <a:t> going through both (</a:t>
            </a:r>
            <a:r>
              <a:rPr lang="en-US" altLang="en-US" dirty="0" err="1">
                <a:solidFill>
                  <a:srgbClr val="FFFFFF"/>
                </a:solidFill>
              </a:rPr>
              <a:t>x,y</a:t>
            </a:r>
            <a:r>
              <a:rPr lang="en-US" altLang="en-US" dirty="0">
                <a:solidFill>
                  <a:srgbClr val="FFFFFF"/>
                </a:solidFill>
              </a:rPr>
              <a:t>) and (</a:t>
            </a:r>
            <a:r>
              <a:rPr lang="en-US" altLang="en-US" dirty="0" err="1">
                <a:solidFill>
                  <a:srgbClr val="FFFFFF"/>
                </a:solidFill>
              </a:rPr>
              <a:t>x',y</a:t>
            </a:r>
            <a:r>
              <a:rPr lang="en-US" altLang="en-US" dirty="0">
                <a:solidFill>
                  <a:srgbClr val="FFFFFF"/>
                </a:solidFill>
              </a:rPr>
              <a:t>').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The more </a:t>
            </a:r>
            <a:r>
              <a:rPr lang="en-US" altLang="en-US" dirty="0" err="1">
                <a:solidFill>
                  <a:srgbClr val="FFFFFF"/>
                </a:solidFill>
              </a:rPr>
              <a:t>colinear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edgels</a:t>
            </a:r>
            <a:r>
              <a:rPr lang="en-US" altLang="en-US" dirty="0">
                <a:solidFill>
                  <a:srgbClr val="FFFFFF"/>
                </a:solidFill>
              </a:rPr>
              <a:t> there are in the image, the more lines will intersect in parameter space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Leads directly to an algorithm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Hough space (</a:t>
            </a:r>
            <a:r>
              <a:rPr lang="en-US" altLang="en-US" dirty="0" err="1">
                <a:solidFill>
                  <a:schemeClr val="tx1"/>
                </a:solidFill>
              </a:rPr>
              <a:t>m,b</a:t>
            </a:r>
            <a:r>
              <a:rPr lang="en-US" altLang="en-US" dirty="0">
                <a:solidFill>
                  <a:schemeClr val="tx1"/>
                </a:solidFill>
              </a:rPr>
              <a:t>) is a representation of every possible line segment in the plane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Create accumulator array H(</a:t>
            </a:r>
            <a:r>
              <a:rPr lang="en-US" altLang="en-US" dirty="0" err="1"/>
              <a:t>m,b</a:t>
            </a:r>
            <a:r>
              <a:rPr lang="en-US" altLang="en-US" dirty="0"/>
              <a:t>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For each point (</a:t>
            </a:r>
            <a:r>
              <a:rPr lang="en-US" altLang="en-US" dirty="0" err="1"/>
              <a:t>i,j</a:t>
            </a:r>
            <a:r>
              <a:rPr lang="en-US" altLang="en-US" dirty="0"/>
              <a:t>) in the edge image for which the edge magnitude is above a specific threshold, increment all points in H(</a:t>
            </a:r>
            <a:r>
              <a:rPr lang="en-US" altLang="en-US" dirty="0" err="1"/>
              <a:t>m,b</a:t>
            </a:r>
            <a:r>
              <a:rPr lang="en-US" altLang="en-US" dirty="0"/>
              <a:t>) for all discrete values of m and b satisfying b = -</a:t>
            </a:r>
            <a:r>
              <a:rPr lang="en-US" altLang="en-US" dirty="0" err="1"/>
              <a:t>mj+i</a:t>
            </a:r>
            <a:r>
              <a:rPr lang="en-US" altLang="en-US" dirty="0"/>
              <a:t>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Local maxima in H corresponds to </a:t>
            </a:r>
            <a:r>
              <a:rPr lang="en-US" altLang="en-US" dirty="0" err="1"/>
              <a:t>colinear</a:t>
            </a:r>
            <a:r>
              <a:rPr lang="en-US" altLang="en-US" dirty="0"/>
              <a:t> edge points in the edge image.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 dirty="0"/>
              <a:t>First order edge detectors (lecture - required)</a:t>
            </a:r>
          </a:p>
          <a:p>
            <a:pPr lvl="1"/>
            <a:r>
              <a:rPr lang="en-US" dirty="0"/>
              <a:t>Mathematics</a:t>
            </a:r>
          </a:p>
          <a:p>
            <a:pPr lvl="1"/>
            <a:r>
              <a:rPr lang="en-US" dirty="0"/>
              <a:t>1x2, Roberts, </a:t>
            </a:r>
            <a:r>
              <a:rPr lang="en-US" dirty="0" err="1"/>
              <a:t>Sobel</a:t>
            </a:r>
            <a:r>
              <a:rPr lang="en-US" dirty="0"/>
              <a:t>, Prewitt</a:t>
            </a:r>
          </a:p>
          <a:p>
            <a:r>
              <a:rPr lang="en-US" dirty="0"/>
              <a:t>Canny edge detector (after-class reading)</a:t>
            </a:r>
          </a:p>
          <a:p>
            <a:r>
              <a:rPr lang="en-US" dirty="0"/>
              <a:t>Second order edge detector (after-class reading)</a:t>
            </a:r>
          </a:p>
          <a:p>
            <a:pPr lvl="1"/>
            <a:r>
              <a:rPr lang="en-US" dirty="0" err="1"/>
              <a:t>Laplacian</a:t>
            </a:r>
            <a:r>
              <a:rPr lang="en-US" dirty="0"/>
              <a:t>, LOG / DOG</a:t>
            </a:r>
          </a:p>
          <a:p>
            <a:r>
              <a:rPr lang="en-US" dirty="0"/>
              <a:t>Hough Transform – detect by voting</a:t>
            </a:r>
          </a:p>
          <a:p>
            <a:pPr lvl="1"/>
            <a:r>
              <a:rPr lang="en-US" dirty="0"/>
              <a:t>Lines</a:t>
            </a:r>
          </a:p>
          <a:p>
            <a:pPr lvl="1"/>
            <a:r>
              <a:rPr lang="en-US" dirty="0"/>
              <a:t>Circles</a:t>
            </a:r>
          </a:p>
          <a:p>
            <a:pPr lvl="1"/>
            <a:r>
              <a:rPr lang="en-US" dirty="0"/>
              <a:t>Other shapes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3733800" y="2133600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single votes</a:t>
              </a:r>
            </a:p>
            <a:p>
              <a:r>
                <a:rPr lang="en-US" altLang="en-US" dirty="0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The problem of line detection in image space has been transformed into the problem of cluster</a:t>
            </a:r>
          </a:p>
          <a:p>
            <a:r>
              <a:rPr lang="en-US" altLang="en-US" dirty="0"/>
              <a:t>detection in parameter space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 dirty="0"/>
              <a:t>The problem of line detection in image space has been transformed into the problem of cluster detection in parameter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0" y="2536825"/>
            <a:ext cx="4876800" cy="4168775"/>
            <a:chOff x="1905000" y="2536825"/>
            <a:chExt cx="4876800" cy="4168775"/>
          </a:xfrm>
        </p:grpSpPr>
        <p:pic>
          <p:nvPicPr>
            <p:cNvPr id="10629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2536825"/>
              <a:ext cx="2201863" cy="19383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536825"/>
              <a:ext cx="2192338" cy="19462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746625"/>
              <a:ext cx="2201863" cy="19589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746625"/>
              <a:ext cx="2209800" cy="19510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Accumulator</a:t>
            </a:r>
          </a:p>
          <a:p>
            <a:r>
              <a:rPr lang="en-US" altLang="en-US" sz="2000" dirty="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Vertical lines  have infinite slopes</a:t>
            </a:r>
          </a:p>
          <a:p>
            <a:pPr lvl="1"/>
            <a:r>
              <a:rPr lang="en-US" altLang="en-US" dirty="0"/>
              <a:t>difficult to quantize m to take this into account.</a:t>
            </a:r>
          </a:p>
          <a:p>
            <a:r>
              <a:rPr lang="en-US" altLang="en-US" dirty="0"/>
              <a:t>Use alternative parameterization of a line</a:t>
            </a:r>
          </a:p>
          <a:p>
            <a:pPr lvl="1"/>
            <a:r>
              <a:rPr lang="en-US" altLang="en-US" dirty="0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r = x </a:t>
            </a:r>
            <a:r>
              <a:rPr lang="en-US" altLang="en-US" sz="2400" dirty="0" err="1"/>
              <a:t>cos</a:t>
            </a:r>
            <a:r>
              <a:rPr lang="en-US" altLang="en-US" sz="2400" dirty="0">
                <a:latin typeface="Symbol" pitchFamily="18" charset="2"/>
              </a:rPr>
              <a:t> q</a:t>
            </a:r>
            <a:r>
              <a:rPr lang="en-US" altLang="en-US" sz="2400" dirty="0"/>
              <a:t> + y sin </a:t>
            </a:r>
            <a:r>
              <a:rPr lang="en-US" altLang="en-US" sz="2400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 err="1">
                <a:solidFill>
                  <a:schemeClr val="tx1"/>
                </a:solidFill>
                <a:latin typeface="Symbol" pitchFamily="18" charset="2"/>
              </a:rPr>
              <a:t>,q</a:t>
            </a:r>
            <a:r>
              <a:rPr lang="en-US" altLang="en-US" dirty="0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Small: only two parameters (like y=</a:t>
            </a:r>
            <a:r>
              <a:rPr lang="en-US" altLang="en-US" dirty="0" err="1">
                <a:solidFill>
                  <a:schemeClr val="tx1"/>
                </a:solidFill>
              </a:rPr>
              <a:t>mx+b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Finite: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 dirty="0">
                <a:solidFill>
                  <a:schemeClr val="tx1"/>
                </a:solidFill>
              </a:rPr>
              <a:t>(row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+col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),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2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Curve in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err="1">
                <a:latin typeface="Symbol" pitchFamily="18" charset="2"/>
              </a:rPr>
              <a:t>,q</a:t>
            </a:r>
            <a:r>
              <a:rPr lang="en-US" altLang="en-US" dirty="0"/>
              <a:t>) space is now a sinusoid </a:t>
            </a:r>
          </a:p>
          <a:p>
            <a:pPr lvl="1"/>
            <a:r>
              <a:rPr lang="en-US" altLang="en-US" dirty="0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833937" y="3367088"/>
            <a:ext cx="195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334000" y="3367088"/>
            <a:ext cx="185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477000" y="3367088"/>
            <a:ext cx="146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dirty="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876800" y="3943350"/>
            <a:ext cx="142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10200" y="3943350"/>
            <a:ext cx="134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477000" y="3943350"/>
            <a:ext cx="171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5625" y="1219200"/>
            <a:ext cx="6027738" cy="5410200"/>
            <a:chOff x="1825625" y="1219200"/>
            <a:chExt cx="6027738" cy="5410200"/>
          </a:xfrm>
        </p:grpSpPr>
        <p:pic>
          <p:nvPicPr>
            <p:cNvPr id="10670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625" y="3886200"/>
              <a:ext cx="2743200" cy="2743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4963" y="40386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 dirty="0"/>
              <a:t>Note that this technique only uses the fact that an edge exists at point (</a:t>
            </a:r>
            <a:r>
              <a:rPr lang="en-US" altLang="en-US" dirty="0" err="1"/>
              <a:t>i,j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What about the orientation of the edge?</a:t>
            </a:r>
          </a:p>
          <a:p>
            <a:pPr lvl="1"/>
            <a:r>
              <a:rPr lang="en-US" altLang="en-US" dirty="0"/>
              <a:t>More constraints!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estimate of edge orientation as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Each </a:t>
            </a:r>
            <a:r>
              <a:rPr lang="en-US" altLang="en-US" dirty="0" err="1"/>
              <a:t>edgel</a:t>
            </a:r>
            <a:r>
              <a:rPr lang="en-US" altLang="en-US" dirty="0"/>
              <a:t>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1447893" y="3048000"/>
            <a:ext cx="6019593" cy="2763430"/>
            <a:chOff x="692" y="1440"/>
            <a:chExt cx="4186" cy="2065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692" y="2976"/>
              <a:ext cx="901" cy="5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096" cy="7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The three </a:t>
              </a:r>
              <a:r>
                <a:rPr lang="en-US" altLang="en-US" sz="2000" dirty="0" err="1" smtClean="0"/>
                <a:t>edgels</a:t>
              </a:r>
              <a:r>
                <a:rPr lang="en-US" altLang="en-US" sz="2000" dirty="0" smtClean="0"/>
                <a:t> </a:t>
              </a:r>
              <a:r>
                <a:rPr lang="en-US" altLang="en-US" sz="2000" dirty="0"/>
                <a:t>have same (r, </a:t>
              </a:r>
              <a:r>
                <a:rPr lang="en-US" altLang="en-US" sz="2000" i="1" dirty="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0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 dirty="0" err="1"/>
              <a:t>Colinear</a:t>
            </a:r>
            <a:r>
              <a:rPr lang="en-US" altLang="en-US" dirty="0"/>
              <a:t> edges in Cartesian coordinate space now form point clusters in (</a:t>
            </a:r>
            <a:r>
              <a:rPr lang="en-US" altLang="en-US" dirty="0" err="1"/>
              <a:t>m,b</a:t>
            </a:r>
            <a:r>
              <a:rPr lang="en-US" altLang="en-US" dirty="0"/>
              <a:t>) parameter space.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8200" y="2825750"/>
            <a:ext cx="7602538" cy="2355850"/>
            <a:chOff x="838200" y="2825750"/>
            <a:chExt cx="7602538" cy="2355850"/>
          </a:xfrm>
        </p:grpSpPr>
        <p:grpSp>
          <p:nvGrpSpPr>
            <p:cNvPr id="1069060" name="Group 4"/>
            <p:cNvGrpSpPr>
              <a:grpSpLocks/>
            </p:cNvGrpSpPr>
            <p:nvPr/>
          </p:nvGrpSpPr>
          <p:grpSpPr bwMode="auto">
            <a:xfrm>
              <a:off x="838200" y="2825750"/>
              <a:ext cx="3906838" cy="2355850"/>
              <a:chOff x="1427" y="1300"/>
              <a:chExt cx="2905" cy="1720"/>
            </a:xfrm>
          </p:grpSpPr>
          <p:sp>
            <p:nvSpPr>
              <p:cNvPr id="1069061" name="Rectangle 5"/>
              <p:cNvSpPr>
                <a:spLocks noChangeArrowheads="1"/>
              </p:cNvSpPr>
              <p:nvPr/>
            </p:nvSpPr>
            <p:spPr bwMode="auto">
              <a:xfrm>
                <a:off x="1427" y="1300"/>
                <a:ext cx="2905" cy="172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2" name="Freeform 6"/>
              <p:cNvSpPr>
                <a:spLocks/>
              </p:cNvSpPr>
              <p:nvPr/>
            </p:nvSpPr>
            <p:spPr bwMode="auto">
              <a:xfrm>
                <a:off x="1452" y="1540"/>
                <a:ext cx="2458" cy="1447"/>
              </a:xfrm>
              <a:custGeom>
                <a:avLst/>
                <a:gdLst/>
                <a:ahLst/>
                <a:cxnLst>
                  <a:cxn ang="0">
                    <a:pos x="897" y="985"/>
                  </a:cxn>
                  <a:cxn ang="0">
                    <a:pos x="1432" y="553"/>
                  </a:cxn>
                  <a:cxn ang="0">
                    <a:pos x="2056" y="177"/>
                  </a:cxn>
                  <a:cxn ang="0">
                    <a:pos x="2281" y="0"/>
                  </a:cxn>
                  <a:cxn ang="0">
                    <a:pos x="2458" y="0"/>
                  </a:cxn>
                  <a:cxn ang="0">
                    <a:pos x="2458" y="1447"/>
                  </a:cxn>
                  <a:cxn ang="0">
                    <a:pos x="0" y="1447"/>
                  </a:cxn>
                  <a:cxn ang="0">
                    <a:pos x="240" y="1296"/>
                  </a:cxn>
                  <a:cxn ang="0">
                    <a:pos x="897" y="985"/>
                  </a:cxn>
                </a:cxnLst>
                <a:rect l="0" t="0" r="r" b="b"/>
                <a:pathLst>
                  <a:path w="2458" h="1447">
                    <a:moveTo>
                      <a:pt x="897" y="985"/>
                    </a:moveTo>
                    <a:lnTo>
                      <a:pt x="1432" y="553"/>
                    </a:lnTo>
                    <a:lnTo>
                      <a:pt x="2056" y="177"/>
                    </a:lnTo>
                    <a:lnTo>
                      <a:pt x="2281" y="0"/>
                    </a:lnTo>
                    <a:lnTo>
                      <a:pt x="2458" y="0"/>
                    </a:lnTo>
                    <a:lnTo>
                      <a:pt x="2458" y="1447"/>
                    </a:lnTo>
                    <a:lnTo>
                      <a:pt x="0" y="1447"/>
                    </a:lnTo>
                    <a:lnTo>
                      <a:pt x="240" y="1296"/>
                    </a:lnTo>
                    <a:lnTo>
                      <a:pt x="897" y="98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3" name="Rectangle 7"/>
              <p:cNvSpPr>
                <a:spLocks noChangeArrowheads="1"/>
              </p:cNvSpPr>
              <p:nvPr/>
            </p:nvSpPr>
            <p:spPr bwMode="auto">
              <a:xfrm>
                <a:off x="2933" y="1584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4" name="Rectangle 8"/>
              <p:cNvSpPr>
                <a:spLocks noChangeArrowheads="1"/>
              </p:cNvSpPr>
              <p:nvPr/>
            </p:nvSpPr>
            <p:spPr bwMode="auto">
              <a:xfrm>
                <a:off x="3021" y="1680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1069065" name="Rectangle 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6" name="Rectangle 10"/>
              <p:cNvSpPr>
                <a:spLocks noChangeArrowheads="1"/>
              </p:cNvSpPr>
              <p:nvPr/>
            </p:nvSpPr>
            <p:spPr bwMode="auto">
              <a:xfrm>
                <a:off x="2462" y="2056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1069067" name="Rectangle 11"/>
              <p:cNvSpPr>
                <a:spLocks noChangeArrowheads="1"/>
              </p:cNvSpPr>
              <p:nvPr/>
            </p:nvSpPr>
            <p:spPr bwMode="auto">
              <a:xfrm>
                <a:off x="1868" y="2296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8" name="Rectangle 12"/>
              <p:cNvSpPr>
                <a:spLocks noChangeArrowheads="1"/>
              </p:cNvSpPr>
              <p:nvPr/>
            </p:nvSpPr>
            <p:spPr bwMode="auto">
              <a:xfrm>
                <a:off x="1957" y="2392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069069" name="Line 13"/>
              <p:cNvSpPr>
                <a:spLocks noChangeShapeType="1"/>
              </p:cNvSpPr>
              <p:nvPr/>
            </p:nvSpPr>
            <p:spPr bwMode="auto">
              <a:xfrm flipV="1">
                <a:off x="1452" y="1788"/>
                <a:ext cx="2433" cy="11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0" name="Line 14"/>
              <p:cNvSpPr>
                <a:spLocks noChangeShapeType="1"/>
              </p:cNvSpPr>
              <p:nvPr/>
            </p:nvSpPr>
            <p:spPr bwMode="auto">
              <a:xfrm flipV="1">
                <a:off x="1821" y="1540"/>
                <a:ext cx="1680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1" name="Line 15"/>
              <p:cNvSpPr>
                <a:spLocks noChangeShapeType="1"/>
              </p:cNvSpPr>
              <p:nvPr/>
            </p:nvSpPr>
            <p:spPr bwMode="auto">
              <a:xfrm flipH="1">
                <a:off x="1469" y="1540"/>
                <a:ext cx="2272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2" name="Line 16"/>
              <p:cNvSpPr>
                <a:spLocks noChangeShapeType="1"/>
              </p:cNvSpPr>
              <p:nvPr/>
            </p:nvSpPr>
            <p:spPr bwMode="auto">
              <a:xfrm flipV="1">
                <a:off x="2518" y="2196"/>
                <a:ext cx="207" cy="167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3" name="Line 17"/>
              <p:cNvSpPr>
                <a:spLocks noChangeShapeType="1"/>
              </p:cNvSpPr>
              <p:nvPr/>
            </p:nvSpPr>
            <p:spPr bwMode="auto">
              <a:xfrm flipH="1" flipV="1">
                <a:off x="2554" y="2177"/>
                <a:ext cx="83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4" name="Freeform 18"/>
              <p:cNvSpPr>
                <a:spLocks/>
              </p:cNvSpPr>
              <p:nvPr/>
            </p:nvSpPr>
            <p:spPr bwMode="auto">
              <a:xfrm>
                <a:off x="2496" y="2104"/>
                <a:ext cx="95" cy="104"/>
              </a:xfrm>
              <a:custGeom>
                <a:avLst/>
                <a:gdLst/>
                <a:ahLst/>
                <a:cxnLst>
                  <a:cxn ang="0">
                    <a:pos x="62" y="77"/>
                  </a:cxn>
                  <a:cxn ang="0">
                    <a:pos x="95" y="50"/>
                  </a:cxn>
                  <a:cxn ang="0">
                    <a:pos x="0" y="0"/>
                  </a:cxn>
                  <a:cxn ang="0">
                    <a:pos x="27" y="104"/>
                  </a:cxn>
                  <a:cxn ang="0">
                    <a:pos x="62" y="77"/>
                  </a:cxn>
                </a:cxnLst>
                <a:rect l="0" t="0" r="r" b="b"/>
                <a:pathLst>
                  <a:path w="95" h="104">
                    <a:moveTo>
                      <a:pt x="62" y="77"/>
                    </a:moveTo>
                    <a:lnTo>
                      <a:pt x="95" y="50"/>
                    </a:lnTo>
                    <a:lnTo>
                      <a:pt x="0" y="0"/>
                    </a:lnTo>
                    <a:lnTo>
                      <a:pt x="27" y="104"/>
                    </a:lnTo>
                    <a:lnTo>
                      <a:pt x="6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5" name="Oval 19"/>
              <p:cNvSpPr>
                <a:spLocks noChangeArrowheads="1"/>
              </p:cNvSpPr>
              <p:nvPr/>
            </p:nvSpPr>
            <p:spPr bwMode="auto">
              <a:xfrm>
                <a:off x="2604" y="2252"/>
                <a:ext cx="73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6" name="Line 20"/>
              <p:cNvSpPr>
                <a:spLocks noChangeShapeType="1"/>
              </p:cNvSpPr>
              <p:nvPr/>
            </p:nvSpPr>
            <p:spPr bwMode="auto">
              <a:xfrm flipV="1">
                <a:off x="1965" y="2580"/>
                <a:ext cx="232" cy="119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7" name="Line 21"/>
              <p:cNvSpPr>
                <a:spLocks noChangeShapeType="1"/>
              </p:cNvSpPr>
              <p:nvPr/>
            </p:nvSpPr>
            <p:spPr bwMode="auto">
              <a:xfrm flipH="1" flipV="1">
                <a:off x="2020" y="2523"/>
                <a:ext cx="73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8" name="Freeform 22"/>
              <p:cNvSpPr>
                <a:spLocks/>
              </p:cNvSpPr>
              <p:nvPr/>
            </p:nvSpPr>
            <p:spPr bwMode="auto">
              <a:xfrm>
                <a:off x="1976" y="2440"/>
                <a:ext cx="87" cy="108"/>
              </a:xfrm>
              <a:custGeom>
                <a:avLst/>
                <a:gdLst/>
                <a:ahLst/>
                <a:cxnLst>
                  <a:cxn ang="0">
                    <a:pos x="48" y="87"/>
                  </a:cxn>
                  <a:cxn ang="0">
                    <a:pos x="87" y="66"/>
                  </a:cxn>
                  <a:cxn ang="0">
                    <a:pos x="0" y="0"/>
                  </a:cxn>
                  <a:cxn ang="0">
                    <a:pos x="10" y="108"/>
                  </a:cxn>
                  <a:cxn ang="0">
                    <a:pos x="48" y="87"/>
                  </a:cxn>
                </a:cxnLst>
                <a:rect l="0" t="0" r="r" b="b"/>
                <a:pathLst>
                  <a:path w="87" h="108">
                    <a:moveTo>
                      <a:pt x="48" y="87"/>
                    </a:moveTo>
                    <a:lnTo>
                      <a:pt x="87" y="66"/>
                    </a:lnTo>
                    <a:lnTo>
                      <a:pt x="0" y="0"/>
                    </a:lnTo>
                    <a:lnTo>
                      <a:pt x="10" y="108"/>
                    </a:lnTo>
                    <a:lnTo>
                      <a:pt x="4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9" name="Oval 23"/>
              <p:cNvSpPr>
                <a:spLocks noChangeArrowheads="1"/>
              </p:cNvSpPr>
              <p:nvPr/>
            </p:nvSpPr>
            <p:spPr bwMode="auto">
              <a:xfrm>
                <a:off x="2061" y="262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0" name="Line 24"/>
              <p:cNvSpPr>
                <a:spLocks noChangeShapeType="1"/>
              </p:cNvSpPr>
              <p:nvPr/>
            </p:nvSpPr>
            <p:spPr bwMode="auto">
              <a:xfrm flipV="1">
                <a:off x="3028" y="1813"/>
                <a:ext cx="273" cy="176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1" name="Line 25"/>
              <p:cNvSpPr>
                <a:spLocks noChangeShapeType="1"/>
              </p:cNvSpPr>
              <p:nvPr/>
            </p:nvSpPr>
            <p:spPr bwMode="auto">
              <a:xfrm flipH="1" flipV="1">
                <a:off x="3109" y="1805"/>
                <a:ext cx="63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2" name="Freeform 26"/>
              <p:cNvSpPr>
                <a:spLocks/>
              </p:cNvSpPr>
              <p:nvPr/>
            </p:nvSpPr>
            <p:spPr bwMode="auto">
              <a:xfrm>
                <a:off x="3057" y="1728"/>
                <a:ext cx="90" cy="106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90" y="58"/>
                  </a:cxn>
                  <a:cxn ang="0">
                    <a:pos x="0" y="0"/>
                  </a:cxn>
                  <a:cxn ang="0">
                    <a:pos x="19" y="106"/>
                  </a:cxn>
                  <a:cxn ang="0">
                    <a:pos x="56" y="81"/>
                  </a:cxn>
                </a:cxnLst>
                <a:rect l="0" t="0" r="r" b="b"/>
                <a:pathLst>
                  <a:path w="90" h="106">
                    <a:moveTo>
                      <a:pt x="56" y="81"/>
                    </a:moveTo>
                    <a:lnTo>
                      <a:pt x="90" y="58"/>
                    </a:lnTo>
                    <a:lnTo>
                      <a:pt x="0" y="0"/>
                    </a:lnTo>
                    <a:lnTo>
                      <a:pt x="19" y="106"/>
                    </a:lnTo>
                    <a:lnTo>
                      <a:pt x="56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3" name="Oval 27"/>
              <p:cNvSpPr>
                <a:spLocks noChangeArrowheads="1"/>
              </p:cNvSpPr>
              <p:nvPr/>
            </p:nvSpPr>
            <p:spPr bwMode="auto">
              <a:xfrm>
                <a:off x="3149" y="1876"/>
                <a:ext cx="71" cy="7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4" name="Rectangle 28"/>
              <p:cNvSpPr>
                <a:spLocks noChangeArrowheads="1"/>
              </p:cNvSpPr>
              <p:nvPr/>
            </p:nvSpPr>
            <p:spPr bwMode="auto">
              <a:xfrm>
                <a:off x="3797" y="1370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5" name="Rectangle 29"/>
              <p:cNvSpPr>
                <a:spLocks noChangeArrowheads="1"/>
              </p:cNvSpPr>
              <p:nvPr/>
            </p:nvSpPr>
            <p:spPr bwMode="auto">
              <a:xfrm>
                <a:off x="3885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1069086" name="Rectangle 30"/>
              <p:cNvSpPr>
                <a:spLocks noChangeArrowheads="1"/>
              </p:cNvSpPr>
              <p:nvPr/>
            </p:nvSpPr>
            <p:spPr bwMode="auto">
              <a:xfrm>
                <a:off x="3479" y="1370"/>
                <a:ext cx="10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dirty="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 dirty="0"/>
              </a:p>
            </p:txBody>
          </p:sp>
          <p:sp>
            <p:nvSpPr>
              <p:cNvPr id="1069087" name="Rectangle 31"/>
              <p:cNvSpPr>
                <a:spLocks noChangeArrowheads="1"/>
              </p:cNvSpPr>
              <p:nvPr/>
            </p:nvSpPr>
            <p:spPr bwMode="auto">
              <a:xfrm>
                <a:off x="3566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 dirty="0"/>
              </a:p>
            </p:txBody>
          </p:sp>
          <p:sp>
            <p:nvSpPr>
              <p:cNvPr id="1069088" name="Rectangle 32"/>
              <p:cNvSpPr>
                <a:spLocks noChangeArrowheads="1"/>
              </p:cNvSpPr>
              <p:nvPr/>
            </p:nvSpPr>
            <p:spPr bwMode="auto">
              <a:xfrm>
                <a:off x="3958" y="1738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9" name="Rectangle 33"/>
              <p:cNvSpPr>
                <a:spLocks noChangeArrowheads="1"/>
              </p:cNvSpPr>
              <p:nvPr/>
            </p:nvSpPr>
            <p:spPr bwMode="auto">
              <a:xfrm>
                <a:off x="4046" y="1834"/>
                <a:ext cx="4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</p:grpSp>
        <p:pic>
          <p:nvPicPr>
            <p:cNvPr id="1069090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5486400" y="2825750"/>
              <a:ext cx="2725738" cy="235585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69091" name="Rectangle 35"/>
            <p:cNvSpPr>
              <a:spLocks noChangeArrowheads="1"/>
            </p:cNvSpPr>
            <p:nvPr/>
          </p:nvSpPr>
          <p:spPr bwMode="auto">
            <a:xfrm>
              <a:off x="8001000" y="2833688"/>
              <a:ext cx="439738" cy="23368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92" name="Text Box 36"/>
            <p:cNvSpPr txBox="1">
              <a:spLocks noChangeArrowheads="1"/>
            </p:cNvSpPr>
            <p:nvPr/>
          </p:nvSpPr>
          <p:spPr bwMode="auto">
            <a:xfrm>
              <a:off x="7924800" y="4549775"/>
              <a:ext cx="4206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 dirty="0"/>
              <a:t>‘Average’ point in Hough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 dirty="0"/>
              <a:t>Locating </a:t>
            </a:r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 dirty="0"/>
              <a:t>Rapid change in image =&gt; high local gradient =&gt; </a:t>
            </a:r>
            <a:r>
              <a:rPr lang="en-US" altLang="en-US" sz="2200" dirty="0">
                <a:solidFill>
                  <a:srgbClr val="0066FF"/>
                </a:solidFill>
              </a:rPr>
              <a:t>differentiation</a:t>
            </a:r>
            <a:endParaRPr lang="en-US" altLang="en-US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93825" y="2163763"/>
            <a:ext cx="6361113" cy="4160837"/>
            <a:chOff x="1393825" y="2163763"/>
            <a:chExt cx="6361113" cy="4160837"/>
          </a:xfrm>
        </p:grpSpPr>
        <p:grpSp>
          <p:nvGrpSpPr>
            <p:cNvPr id="975897" name="Group 25"/>
            <p:cNvGrpSpPr>
              <a:grpSpLocks/>
            </p:cNvGrpSpPr>
            <p:nvPr/>
          </p:nvGrpSpPr>
          <p:grpSpPr bwMode="auto">
            <a:xfrm>
              <a:off x="4578350" y="2163763"/>
              <a:ext cx="1295400" cy="990600"/>
              <a:chOff x="2976" y="1488"/>
              <a:chExt cx="816" cy="624"/>
            </a:xfrm>
          </p:grpSpPr>
          <p:sp>
            <p:nvSpPr>
              <p:cNvPr id="975876" name="Line 4"/>
              <p:cNvSpPr>
                <a:spLocks noChangeShapeType="1"/>
              </p:cNvSpPr>
              <p:nvPr/>
            </p:nvSpPr>
            <p:spPr bwMode="auto">
              <a:xfrm flipV="1">
                <a:off x="2976" y="1488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7" name="Line 5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8" name="Line 6"/>
              <p:cNvSpPr>
                <a:spLocks noChangeShapeType="1"/>
              </p:cNvSpPr>
              <p:nvPr/>
            </p:nvSpPr>
            <p:spPr bwMode="auto">
              <a:xfrm>
                <a:off x="3024" y="2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9" name="Line 7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0" name="Line 8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81" name="Text Box 9"/>
            <p:cNvSpPr txBox="1">
              <a:spLocks noChangeArrowheads="1"/>
            </p:cNvSpPr>
            <p:nvPr/>
          </p:nvSpPr>
          <p:spPr bwMode="auto">
            <a:xfrm>
              <a:off x="1393825" y="2635250"/>
              <a:ext cx="2309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f(x) = step edge</a:t>
              </a:r>
            </a:p>
          </p:txBody>
        </p:sp>
        <p:grpSp>
          <p:nvGrpSpPr>
            <p:cNvPr id="975898" name="Group 26"/>
            <p:cNvGrpSpPr>
              <a:grpSpLocks/>
            </p:cNvGrpSpPr>
            <p:nvPr/>
          </p:nvGrpSpPr>
          <p:grpSpPr bwMode="auto">
            <a:xfrm>
              <a:off x="4572000" y="3467100"/>
              <a:ext cx="1295400" cy="990600"/>
              <a:chOff x="2972" y="2184"/>
              <a:chExt cx="816" cy="624"/>
            </a:xfrm>
          </p:grpSpPr>
          <p:sp>
            <p:nvSpPr>
              <p:cNvPr id="975882" name="Line 10"/>
              <p:cNvSpPr>
                <a:spLocks noChangeShapeType="1"/>
              </p:cNvSpPr>
              <p:nvPr/>
            </p:nvSpPr>
            <p:spPr bwMode="auto">
              <a:xfrm flipV="1">
                <a:off x="2972" y="2184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3" name="Line 11"/>
              <p:cNvSpPr>
                <a:spLocks noChangeShapeType="1"/>
              </p:cNvSpPr>
              <p:nvPr/>
            </p:nvSpPr>
            <p:spPr bwMode="auto">
              <a:xfrm>
                <a:off x="2972" y="280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4" name="Line 12"/>
              <p:cNvSpPr>
                <a:spLocks noChangeShapeType="1"/>
              </p:cNvSpPr>
              <p:nvPr/>
            </p:nvSpPr>
            <p:spPr bwMode="auto">
              <a:xfrm>
                <a:off x="3020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5" name="Line 13"/>
              <p:cNvSpPr>
                <a:spLocks noChangeShapeType="1"/>
              </p:cNvSpPr>
              <p:nvPr/>
            </p:nvSpPr>
            <p:spPr bwMode="auto">
              <a:xfrm>
                <a:off x="3336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6" name="Line 14"/>
              <p:cNvSpPr>
                <a:spLocks noChangeShapeType="1"/>
              </p:cNvSpPr>
              <p:nvPr/>
            </p:nvSpPr>
            <p:spPr bwMode="auto">
              <a:xfrm flipH="1">
                <a:off x="3308" y="2300"/>
                <a:ext cx="8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2" name="Line 20"/>
              <p:cNvSpPr>
                <a:spLocks noChangeShapeType="1"/>
              </p:cNvSpPr>
              <p:nvPr/>
            </p:nvSpPr>
            <p:spPr bwMode="auto">
              <a:xfrm>
                <a:off x="3324" y="2324"/>
                <a:ext cx="12" cy="44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5899" name="Group 27"/>
            <p:cNvGrpSpPr>
              <a:grpSpLocks/>
            </p:cNvGrpSpPr>
            <p:nvPr/>
          </p:nvGrpSpPr>
          <p:grpSpPr bwMode="auto">
            <a:xfrm>
              <a:off x="4578350" y="4953000"/>
              <a:ext cx="1295400" cy="1371600"/>
              <a:chOff x="2976" y="2832"/>
              <a:chExt cx="816" cy="864"/>
            </a:xfrm>
          </p:grpSpPr>
          <p:sp>
            <p:nvSpPr>
              <p:cNvPr id="975887" name="Line 15"/>
              <p:cNvSpPr>
                <a:spLocks noChangeShapeType="1"/>
              </p:cNvSpPr>
              <p:nvPr/>
            </p:nvSpPr>
            <p:spPr bwMode="auto">
              <a:xfrm flipV="1">
                <a:off x="2976" y="28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8" name="Line 16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9" name="Line 17"/>
              <p:cNvSpPr>
                <a:spLocks noChangeShapeType="1"/>
              </p:cNvSpPr>
              <p:nvPr/>
            </p:nvSpPr>
            <p:spPr bwMode="auto">
              <a:xfrm>
                <a:off x="3012" y="342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0" name="Line 18"/>
              <p:cNvSpPr>
                <a:spLocks noChangeShapeType="1"/>
              </p:cNvSpPr>
              <p:nvPr/>
            </p:nvSpPr>
            <p:spPr bwMode="auto">
              <a:xfrm>
                <a:off x="3384" y="343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1" name="Line 19"/>
              <p:cNvSpPr>
                <a:spLocks noChangeShapeType="1"/>
              </p:cNvSpPr>
              <p:nvPr/>
            </p:nvSpPr>
            <p:spPr bwMode="auto">
              <a:xfrm flipH="1">
                <a:off x="3328" y="3168"/>
                <a:ext cx="32" cy="52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3" name="Line 21"/>
              <p:cNvSpPr>
                <a:spLocks noChangeShapeType="1"/>
              </p:cNvSpPr>
              <p:nvPr/>
            </p:nvSpPr>
            <p:spPr bwMode="auto">
              <a:xfrm>
                <a:off x="3308" y="342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4" name="Line 22"/>
              <p:cNvSpPr>
                <a:spLocks noChangeShapeType="1"/>
              </p:cNvSpPr>
              <p:nvPr/>
            </p:nvSpPr>
            <p:spPr bwMode="auto">
              <a:xfrm>
                <a:off x="3364" y="316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95" name="Rectangle 23"/>
            <p:cNvSpPr>
              <a:spLocks noChangeArrowheads="1"/>
            </p:cNvSpPr>
            <p:nvPr/>
          </p:nvSpPr>
          <p:spPr bwMode="auto">
            <a:xfrm>
              <a:off x="1408113" y="3854450"/>
              <a:ext cx="26304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1</a:t>
              </a:r>
              <a:r>
                <a:rPr lang="en-US" altLang="en-US" sz="2400" baseline="20000" dirty="0"/>
                <a:t>st</a:t>
              </a:r>
              <a:r>
                <a:rPr lang="en-US" altLang="en-US" sz="2400" dirty="0"/>
                <a:t> Derivative f ’(x)</a:t>
              </a:r>
            </a:p>
          </p:txBody>
        </p:sp>
        <p:sp>
          <p:nvSpPr>
            <p:cNvPr id="975896" name="Rectangle 24"/>
            <p:cNvSpPr>
              <a:spLocks noChangeArrowheads="1"/>
            </p:cNvSpPr>
            <p:nvPr/>
          </p:nvSpPr>
          <p:spPr bwMode="auto">
            <a:xfrm>
              <a:off x="1476375" y="5226050"/>
              <a:ext cx="28670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2</a:t>
              </a:r>
              <a:r>
                <a:rPr lang="en-US" altLang="en-US" sz="2400" baseline="20000" dirty="0"/>
                <a:t>nd</a:t>
              </a:r>
              <a:r>
                <a:rPr lang="en-US" altLang="en-US" sz="2400" dirty="0"/>
                <a:t> Derivative -f ’’(x)</a:t>
              </a:r>
            </a:p>
          </p:txBody>
        </p:sp>
        <p:sp>
          <p:nvSpPr>
            <p:cNvPr id="975900" name="Text Box 28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50653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maximum</a:t>
              </a:r>
            </a:p>
          </p:txBody>
        </p:sp>
        <p:sp>
          <p:nvSpPr>
            <p:cNvPr id="975901" name="Text Box 29"/>
            <p:cNvSpPr txBox="1">
              <a:spLocks noChangeArrowheads="1"/>
            </p:cNvSpPr>
            <p:nvPr/>
          </p:nvSpPr>
          <p:spPr bwMode="auto">
            <a:xfrm>
              <a:off x="5715000" y="5334000"/>
              <a:ext cx="19986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zero crossing</a:t>
              </a: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Image space localization is lost: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Consequently, we still need to do some image space manipulations, e.g., something like an edge 'connected components' algorithm.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Heikki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Kälviäinen</a:t>
            </a:r>
            <a:r>
              <a:rPr lang="en-US" altLang="en-US" dirty="0">
                <a:solidFill>
                  <a:schemeClr val="tx1"/>
                </a:solidFill>
              </a:rPr>
              <a:t>, Petri </a:t>
            </a:r>
            <a:r>
              <a:rPr lang="en-US" altLang="en-US" dirty="0" err="1">
                <a:solidFill>
                  <a:schemeClr val="tx1"/>
                </a:solidFill>
              </a:rPr>
              <a:t>Hirvonen</a:t>
            </a:r>
            <a:r>
              <a:rPr lang="en-US" altLang="en-US" dirty="0">
                <a:solidFill>
                  <a:schemeClr val="tx1"/>
                </a:solidFill>
              </a:rPr>
              <a:t>, L. </a:t>
            </a:r>
            <a:r>
              <a:rPr lang="en-US" altLang="en-US" dirty="0" err="1">
                <a:solidFill>
                  <a:schemeClr val="tx1"/>
                </a:solidFill>
              </a:rPr>
              <a:t>Xu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 err="1">
                <a:solidFill>
                  <a:schemeClr val="tx1"/>
                </a:solidFill>
              </a:rPr>
              <a:t>Erkki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Oja</a:t>
            </a:r>
            <a:r>
              <a:rPr lang="en-US" altLang="en-US" dirty="0">
                <a:solidFill>
                  <a:schemeClr val="tx1"/>
                </a:solidFill>
              </a:rPr>
              <a:t>, “Probabilistic and </a:t>
            </a:r>
            <a:r>
              <a:rPr lang="en-US" altLang="en-US" dirty="0" err="1">
                <a:solidFill>
                  <a:schemeClr val="tx1"/>
                </a:solidFill>
              </a:rPr>
              <a:t>nonprobabilistic</a:t>
            </a:r>
            <a:r>
              <a:rPr lang="en-US" altLang="en-US" dirty="0">
                <a:solidFill>
                  <a:schemeClr val="tx1"/>
                </a:solidFill>
              </a:rPr>
              <a:t> Hough Transforms: Overview and comparisons”, </a:t>
            </a:r>
            <a:r>
              <a:rPr lang="en-US" altLang="en-US" i="1" dirty="0">
                <a:solidFill>
                  <a:schemeClr val="tx1"/>
                </a:solidFill>
              </a:rPr>
              <a:t>Image and vision computing</a:t>
            </a:r>
            <a:r>
              <a:rPr lang="en-US" altLang="en-US" dirty="0">
                <a:solidFill>
                  <a:schemeClr val="tx1"/>
                </a:solidFill>
              </a:rPr>
              <a:t>, Volume 13, Number 4, pp. 239-252, May 1995.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endParaRPr lang="en-US" altLang="en-US" dirty="0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rotate edge points according to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 dirty="0"/>
              <a:t>Hough technique generalizes to any parameterized curve: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Success of technique depends upon the quantization of the parameters:</a:t>
            </a:r>
          </a:p>
          <a:p>
            <a:pPr lvl="1"/>
            <a:r>
              <a:rPr lang="en-US" altLang="en-US" dirty="0"/>
              <a:t>	too coarse: maxima 'pushed' together</a:t>
            </a:r>
          </a:p>
          <a:p>
            <a:pPr lvl="1"/>
            <a:r>
              <a:rPr lang="en-US" altLang="en-US" dirty="0"/>
              <a:t>	too fine: peaks less defined</a:t>
            </a:r>
          </a:p>
          <a:p>
            <a:r>
              <a:rPr lang="en-US" altLang="en-US" dirty="0"/>
              <a:t>Note that exponential growth in the dimensions of the accumulator array with the </a:t>
            </a:r>
            <a:r>
              <a:rPr lang="en-US" altLang="en-US" dirty="0" err="1"/>
              <a:t>the</a:t>
            </a:r>
            <a:r>
              <a:rPr lang="en-US" altLang="en-US" dirty="0"/>
              <a:t> number of curve parameters restricts its practical application to curves with few parameters</a:t>
            </a:r>
          </a:p>
          <a:p>
            <a:pPr lvl="1"/>
            <a:endParaRPr lang="en-US" altLang="en-US" dirty="0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 dirty="0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f(</a:t>
            </a:r>
            <a:r>
              <a:rPr lang="en-US" altLang="en-US" sz="2400" dirty="0" err="1">
                <a:solidFill>
                  <a:srgbClr val="000000"/>
                </a:solidFill>
                <a:latin typeface="Times" pitchFamily="18" charset="0"/>
              </a:rPr>
              <a:t>x,a</a:t>
            </a:r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) = 0</a:t>
            </a:r>
            <a:endParaRPr lang="en-US" altLang="en-US" dirty="0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352800" y="2743200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Circles have three parameters</a:t>
            </a:r>
          </a:p>
          <a:p>
            <a:pPr marL="738188" lvl="1" indent="-280988"/>
            <a:r>
              <a:rPr lang="en-US" altLang="en-US" dirty="0"/>
              <a:t>Center (</a:t>
            </a:r>
            <a:r>
              <a:rPr lang="en-US" altLang="en-US" dirty="0" err="1"/>
              <a:t>a,b</a:t>
            </a:r>
            <a:r>
              <a:rPr lang="en-US" altLang="en-US" dirty="0"/>
              <a:t>)</a:t>
            </a:r>
          </a:p>
          <a:p>
            <a:pPr marL="738188" lvl="1" indent="-280988"/>
            <a:r>
              <a:rPr lang="en-US" altLang="en-US" dirty="0"/>
              <a:t>Radius r</a:t>
            </a:r>
          </a:p>
          <a:p>
            <a:r>
              <a:rPr lang="en-US" altLang="en-US" dirty="0"/>
              <a:t>Circle f(</a:t>
            </a:r>
            <a:r>
              <a:rPr lang="en-US" altLang="en-US" dirty="0" err="1"/>
              <a:t>x,y,r</a:t>
            </a:r>
            <a:r>
              <a:rPr lang="en-US" altLang="en-US" dirty="0"/>
              <a:t>) = (x-a)</a:t>
            </a:r>
            <a:r>
              <a:rPr lang="en-US" altLang="en-US" baseline="20000" dirty="0"/>
              <a:t>2</a:t>
            </a:r>
            <a:r>
              <a:rPr lang="en-US" altLang="en-US" dirty="0"/>
              <a:t>+(y-b)</a:t>
            </a:r>
            <a:r>
              <a:rPr lang="en-US" altLang="en-US" baseline="20000" dirty="0"/>
              <a:t>2</a:t>
            </a:r>
            <a:r>
              <a:rPr lang="en-US" altLang="en-US" dirty="0"/>
              <a:t>-r</a:t>
            </a:r>
            <a:r>
              <a:rPr lang="en-US" altLang="en-US" baseline="2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Task: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Given an edge point at (</a:t>
            </a:r>
            <a:r>
              <a:rPr lang="en-US" altLang="en-US" dirty="0" err="1"/>
              <a:t>x,y</a:t>
            </a:r>
            <a:r>
              <a:rPr lang="en-US" altLang="en-US" dirty="0"/>
              <a:t>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 dirty="0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066800" y="1066800"/>
            <a:ext cx="6096000" cy="5562600"/>
            <a:chOff x="1066800" y="1066800"/>
            <a:chExt cx="6096000" cy="5562600"/>
          </a:xfrm>
        </p:grpSpPr>
        <p:sp>
          <p:nvSpPr>
            <p:cNvPr id="1078288" name="Rectangle 16"/>
            <p:cNvSpPr>
              <a:spLocks noChangeArrowheads="1"/>
            </p:cNvSpPr>
            <p:nvPr/>
          </p:nvSpPr>
          <p:spPr bwMode="auto">
            <a:xfrm>
              <a:off x="1143000" y="3581400"/>
              <a:ext cx="25050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(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-a)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+(j-b)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-r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= 0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66800" y="1066800"/>
              <a:ext cx="2819400" cy="2514600"/>
              <a:chOff x="533400" y="1219200"/>
              <a:chExt cx="2819400" cy="2514600"/>
            </a:xfrm>
          </p:grpSpPr>
          <p:sp>
            <p:nvSpPr>
              <p:cNvPr id="1078276" name="Rectangle 4"/>
              <p:cNvSpPr>
                <a:spLocks noChangeArrowheads="1"/>
              </p:cNvSpPr>
              <p:nvPr/>
            </p:nvSpPr>
            <p:spPr bwMode="auto">
              <a:xfrm>
                <a:off x="533400" y="1219200"/>
                <a:ext cx="2819400" cy="25146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078277" name="Oval 5"/>
              <p:cNvSpPr>
                <a:spLocks noChangeArrowheads="1"/>
              </p:cNvSpPr>
              <p:nvPr/>
            </p:nvSpPr>
            <p:spPr bwMode="auto">
              <a:xfrm>
                <a:off x="1377950" y="1851025"/>
                <a:ext cx="1143000" cy="1143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8" name="Oval 6"/>
              <p:cNvSpPr>
                <a:spLocks noChangeArrowheads="1"/>
              </p:cNvSpPr>
              <p:nvPr/>
            </p:nvSpPr>
            <p:spPr bwMode="auto">
              <a:xfrm>
                <a:off x="1400175" y="2155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9" name="Oval 7"/>
              <p:cNvSpPr>
                <a:spLocks noChangeArrowheads="1"/>
              </p:cNvSpPr>
              <p:nvPr/>
            </p:nvSpPr>
            <p:spPr bwMode="auto">
              <a:xfrm>
                <a:off x="1758950" y="18510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0" name="Oval 8"/>
              <p:cNvSpPr>
                <a:spLocks noChangeArrowheads="1"/>
              </p:cNvSpPr>
              <p:nvPr/>
            </p:nvSpPr>
            <p:spPr bwMode="auto">
              <a:xfrm>
                <a:off x="2216150" y="1927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1" name="Oval 9"/>
              <p:cNvSpPr>
                <a:spLocks noChangeArrowheads="1"/>
              </p:cNvSpPr>
              <p:nvPr/>
            </p:nvSpPr>
            <p:spPr bwMode="auto">
              <a:xfrm>
                <a:off x="2455863" y="2308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2" name="Oval 10"/>
              <p:cNvSpPr>
                <a:spLocks noChangeArrowheads="1"/>
              </p:cNvSpPr>
              <p:nvPr/>
            </p:nvSpPr>
            <p:spPr bwMode="auto">
              <a:xfrm>
                <a:off x="2325688" y="27654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3" name="Oval 11"/>
              <p:cNvSpPr>
                <a:spLocks noChangeArrowheads="1"/>
              </p:cNvSpPr>
              <p:nvPr/>
            </p:nvSpPr>
            <p:spPr bwMode="auto">
              <a:xfrm>
                <a:off x="2216150" y="28511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4" name="Oval 12"/>
              <p:cNvSpPr>
                <a:spLocks noChangeArrowheads="1"/>
              </p:cNvSpPr>
              <p:nvPr/>
            </p:nvSpPr>
            <p:spPr bwMode="auto">
              <a:xfrm>
                <a:off x="1987550" y="292893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5" name="Oval 13"/>
              <p:cNvSpPr>
                <a:spLocks noChangeArrowheads="1"/>
              </p:cNvSpPr>
              <p:nvPr/>
            </p:nvSpPr>
            <p:spPr bwMode="auto">
              <a:xfrm>
                <a:off x="1682750" y="28971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6" name="Oval 14"/>
              <p:cNvSpPr>
                <a:spLocks noChangeArrowheads="1"/>
              </p:cNvSpPr>
              <p:nvPr/>
            </p:nvSpPr>
            <p:spPr bwMode="auto">
              <a:xfrm>
                <a:off x="1377950" y="2536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7" name="Oval 15"/>
              <p:cNvSpPr>
                <a:spLocks noChangeArrowheads="1"/>
              </p:cNvSpPr>
              <p:nvPr/>
            </p:nvSpPr>
            <p:spPr bwMode="auto">
              <a:xfrm>
                <a:off x="1487488" y="2741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0" name="Text Box 18"/>
              <p:cNvSpPr txBox="1">
                <a:spLocks noChangeArrowheads="1"/>
              </p:cNvSpPr>
              <p:nvPr/>
            </p:nvSpPr>
            <p:spPr bwMode="auto">
              <a:xfrm>
                <a:off x="533400" y="1219200"/>
                <a:ext cx="67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Image</a:t>
                </a:r>
              </a:p>
            </p:txBody>
          </p:sp>
        </p:grpSp>
        <p:sp>
          <p:nvSpPr>
            <p:cNvPr id="1078291" name="Text Box 19"/>
            <p:cNvSpPr txBox="1">
              <a:spLocks noChangeArrowheads="1"/>
            </p:cNvSpPr>
            <p:nvPr/>
          </p:nvSpPr>
          <p:spPr bwMode="auto">
            <a:xfrm>
              <a:off x="2362200" y="3048000"/>
              <a:ext cx="1047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</a:rPr>
                <a:t>fixed (</a:t>
              </a:r>
              <a:r>
                <a:rPr lang="en-US" altLang="en-US" sz="1800" dirty="0" err="1">
                  <a:solidFill>
                    <a:srgbClr val="FF0000"/>
                  </a:solidFill>
                </a:rPr>
                <a:t>i,j</a:t>
              </a:r>
              <a:r>
                <a:rPr lang="en-US" alt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447800" y="3200400"/>
              <a:ext cx="838200" cy="457200"/>
              <a:chOff x="3657600" y="1752600"/>
              <a:chExt cx="838200" cy="457200"/>
            </a:xfrm>
          </p:grpSpPr>
          <p:sp>
            <p:nvSpPr>
              <p:cNvPr id="1078292" name="Line 20"/>
              <p:cNvSpPr>
                <a:spLocks noChangeShapeType="1"/>
              </p:cNvSpPr>
              <p:nvPr/>
            </p:nvSpPr>
            <p:spPr bwMode="auto">
              <a:xfrm flipH="1">
                <a:off x="3657600" y="1752600"/>
                <a:ext cx="838200" cy="457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3" name="Line 21"/>
              <p:cNvSpPr>
                <a:spLocks noChangeShapeType="1"/>
              </p:cNvSpPr>
              <p:nvPr/>
            </p:nvSpPr>
            <p:spPr bwMode="auto">
              <a:xfrm flipH="1">
                <a:off x="4419600" y="1752600"/>
                <a:ext cx="76200" cy="381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297" name="Line 25"/>
            <p:cNvSpPr>
              <a:spLocks noChangeShapeType="1"/>
            </p:cNvSpPr>
            <p:nvPr/>
          </p:nvSpPr>
          <p:spPr bwMode="auto">
            <a:xfrm flipH="1">
              <a:off x="1219200" y="2102400"/>
              <a:ext cx="710400" cy="1631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8300" name="Group 28"/>
            <p:cNvGrpSpPr>
              <a:grpSpLocks/>
            </p:cNvGrpSpPr>
            <p:nvPr/>
          </p:nvGrpSpPr>
          <p:grpSpPr bwMode="auto">
            <a:xfrm>
              <a:off x="4114800" y="1066800"/>
              <a:ext cx="2743200" cy="2514600"/>
              <a:chOff x="4032" y="960"/>
              <a:chExt cx="1728" cy="1584"/>
            </a:xfrm>
          </p:grpSpPr>
          <p:sp>
            <p:nvSpPr>
              <p:cNvPr id="1078294" name="Rectangle 2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1728" cy="15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5" name="Text Box 23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22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298" name="Oval 26" descr="20%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720" cy="72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6" name="Oval 24"/>
              <p:cNvSpPr>
                <a:spLocks noChangeArrowheads="1"/>
              </p:cNvSpPr>
              <p:nvPr/>
            </p:nvSpPr>
            <p:spPr bwMode="auto">
              <a:xfrm>
                <a:off x="4217" y="1192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 </a:t>
                </a:r>
              </a:p>
            </p:txBody>
          </p:sp>
          <p:sp>
            <p:nvSpPr>
              <p:cNvPr id="1078299" name="Oval 27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143000" y="4114800"/>
              <a:ext cx="2743200" cy="2514600"/>
              <a:chOff x="609600" y="4114800"/>
              <a:chExt cx="2743200" cy="2514600"/>
            </a:xfrm>
          </p:grpSpPr>
          <p:sp>
            <p:nvSpPr>
              <p:cNvPr id="1078303" name="Rectangle 31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04" name="Text Box 32"/>
              <p:cNvSpPr txBox="1">
                <a:spLocks noChangeArrowheads="1"/>
              </p:cNvSpPr>
              <p:nvPr/>
            </p:nvSpPr>
            <p:spPr bwMode="auto">
              <a:xfrm>
                <a:off x="685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Parameter space (a,b)</a:t>
                </a:r>
              </a:p>
            </p:txBody>
          </p:sp>
          <p:sp>
            <p:nvSpPr>
              <p:cNvPr id="1078305" name="Oval 33" descr="20%"/>
              <p:cNvSpPr>
                <a:spLocks noChangeArrowheads="1"/>
              </p:cNvSpPr>
              <p:nvPr/>
            </p:nvSpPr>
            <p:spPr bwMode="auto">
              <a:xfrm>
                <a:off x="1371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08" name="Group 36"/>
              <p:cNvGrpSpPr>
                <a:grpSpLocks/>
              </p:cNvGrpSpPr>
              <p:nvPr/>
            </p:nvGrpSpPr>
            <p:grpSpPr bwMode="auto">
              <a:xfrm>
                <a:off x="903288" y="4483100"/>
                <a:ext cx="1143000" cy="1143000"/>
                <a:chOff x="569" y="2824"/>
                <a:chExt cx="720" cy="720"/>
              </a:xfrm>
            </p:grpSpPr>
            <p:sp>
              <p:nvSpPr>
                <p:cNvPr id="1078306" name="Oval 3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0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09" name="Group 37"/>
              <p:cNvGrpSpPr>
                <a:grpSpLocks/>
              </p:cNvGrpSpPr>
              <p:nvPr/>
            </p:nvGrpSpPr>
            <p:grpSpPr bwMode="auto">
              <a:xfrm>
                <a:off x="1219200" y="4267200"/>
                <a:ext cx="1143000" cy="1143000"/>
                <a:chOff x="569" y="2824"/>
                <a:chExt cx="720" cy="720"/>
              </a:xfrm>
            </p:grpSpPr>
            <p:sp>
              <p:nvSpPr>
                <p:cNvPr id="1078310" name="Oval 3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1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4114800" y="4114800"/>
              <a:ext cx="2743200" cy="2514600"/>
              <a:chOff x="5943600" y="4114800"/>
              <a:chExt cx="2743200" cy="2514600"/>
            </a:xfrm>
          </p:grpSpPr>
          <p:sp>
            <p:nvSpPr>
              <p:cNvPr id="1078312" name="Rectangle 40"/>
              <p:cNvSpPr>
                <a:spLocks noChangeArrowheads="1"/>
              </p:cNvSpPr>
              <p:nvPr/>
            </p:nvSpPr>
            <p:spPr bwMode="auto">
              <a:xfrm>
                <a:off x="5943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13" name="Text Box 41"/>
              <p:cNvSpPr txBox="1">
                <a:spLocks noChangeArrowheads="1"/>
              </p:cNvSpPr>
              <p:nvPr/>
            </p:nvSpPr>
            <p:spPr bwMode="auto">
              <a:xfrm>
                <a:off x="6019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314" name="Oval 42" descr="20%"/>
              <p:cNvSpPr>
                <a:spLocks noChangeArrowheads="1"/>
              </p:cNvSpPr>
              <p:nvPr/>
            </p:nvSpPr>
            <p:spPr bwMode="auto">
              <a:xfrm>
                <a:off x="6705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15" name="Group 43"/>
              <p:cNvGrpSpPr>
                <a:grpSpLocks/>
              </p:cNvGrpSpPr>
              <p:nvPr/>
            </p:nvGrpSpPr>
            <p:grpSpPr bwMode="auto">
              <a:xfrm>
                <a:off x="6183313" y="4549775"/>
                <a:ext cx="1143000" cy="1143000"/>
                <a:chOff x="569" y="2824"/>
                <a:chExt cx="720" cy="720"/>
              </a:xfrm>
            </p:grpSpPr>
            <p:sp>
              <p:nvSpPr>
                <p:cNvPr id="1078316" name="Oval 4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7" name="Oval 4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18" name="Group 46"/>
              <p:cNvGrpSpPr>
                <a:grpSpLocks/>
              </p:cNvGrpSpPr>
              <p:nvPr/>
            </p:nvGrpSpPr>
            <p:grpSpPr bwMode="auto">
              <a:xfrm>
                <a:off x="6542088" y="4244975"/>
                <a:ext cx="1143000" cy="1143000"/>
                <a:chOff x="569" y="2824"/>
                <a:chExt cx="720" cy="720"/>
              </a:xfrm>
            </p:grpSpPr>
            <p:sp>
              <p:nvSpPr>
                <p:cNvPr id="1078319" name="Oval 47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20" name="Oval 48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8321" name="Oval 49"/>
              <p:cNvSpPr>
                <a:spLocks noChangeArrowheads="1"/>
              </p:cNvSpPr>
              <p:nvPr/>
            </p:nvSpPr>
            <p:spPr bwMode="auto">
              <a:xfrm>
                <a:off x="6727825" y="5094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2" name="Oval 50"/>
              <p:cNvSpPr>
                <a:spLocks noChangeArrowheads="1"/>
              </p:cNvSpPr>
              <p:nvPr/>
            </p:nvSpPr>
            <p:spPr bwMode="auto">
              <a:xfrm>
                <a:off x="7086600" y="47894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3" name="Oval 51"/>
              <p:cNvSpPr>
                <a:spLocks noChangeArrowheads="1"/>
              </p:cNvSpPr>
              <p:nvPr/>
            </p:nvSpPr>
            <p:spPr bwMode="auto">
              <a:xfrm>
                <a:off x="7543800" y="4865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4" name="Oval 52"/>
              <p:cNvSpPr>
                <a:spLocks noChangeArrowheads="1"/>
              </p:cNvSpPr>
              <p:nvPr/>
            </p:nvSpPr>
            <p:spPr bwMode="auto">
              <a:xfrm>
                <a:off x="7783513" y="5246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5" name="Oval 53"/>
              <p:cNvSpPr>
                <a:spLocks noChangeArrowheads="1"/>
              </p:cNvSpPr>
              <p:nvPr/>
            </p:nvSpPr>
            <p:spPr bwMode="auto">
              <a:xfrm>
                <a:off x="7653338" y="57038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6" name="Oval 54"/>
              <p:cNvSpPr>
                <a:spLocks noChangeArrowheads="1"/>
              </p:cNvSpPr>
              <p:nvPr/>
            </p:nvSpPr>
            <p:spPr bwMode="auto">
              <a:xfrm>
                <a:off x="7543800" y="5789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7" name="Oval 55"/>
              <p:cNvSpPr>
                <a:spLocks noChangeArrowheads="1"/>
              </p:cNvSpPr>
              <p:nvPr/>
            </p:nvSpPr>
            <p:spPr bwMode="auto">
              <a:xfrm>
                <a:off x="7315200" y="586740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8" name="Oval 56"/>
              <p:cNvSpPr>
                <a:spLocks noChangeArrowheads="1"/>
              </p:cNvSpPr>
              <p:nvPr/>
            </p:nvSpPr>
            <p:spPr bwMode="auto">
              <a:xfrm>
                <a:off x="7010400" y="58356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9" name="Oval 57"/>
              <p:cNvSpPr>
                <a:spLocks noChangeArrowheads="1"/>
              </p:cNvSpPr>
              <p:nvPr/>
            </p:nvSpPr>
            <p:spPr bwMode="auto">
              <a:xfrm>
                <a:off x="6705600" y="5475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30" name="Oval 58"/>
              <p:cNvSpPr>
                <a:spLocks noChangeArrowheads="1"/>
              </p:cNvSpPr>
              <p:nvPr/>
            </p:nvSpPr>
            <p:spPr bwMode="auto">
              <a:xfrm>
                <a:off x="6815138" y="568007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31" name="Group 59"/>
              <p:cNvGrpSpPr>
                <a:grpSpLocks/>
              </p:cNvGrpSpPr>
              <p:nvPr/>
            </p:nvGrpSpPr>
            <p:grpSpPr bwMode="auto">
              <a:xfrm>
                <a:off x="6989763" y="4321175"/>
                <a:ext cx="1143000" cy="1143000"/>
                <a:chOff x="569" y="2824"/>
                <a:chExt cx="720" cy="720"/>
              </a:xfrm>
            </p:grpSpPr>
            <p:sp>
              <p:nvSpPr>
                <p:cNvPr id="1078332" name="Oval 60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3" name="Oval 61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4" name="Group 62"/>
              <p:cNvGrpSpPr>
                <a:grpSpLocks/>
              </p:cNvGrpSpPr>
              <p:nvPr/>
            </p:nvGrpSpPr>
            <p:grpSpPr bwMode="auto">
              <a:xfrm>
                <a:off x="7239000" y="4692650"/>
                <a:ext cx="1143000" cy="1143000"/>
                <a:chOff x="569" y="2824"/>
                <a:chExt cx="720" cy="720"/>
              </a:xfrm>
            </p:grpSpPr>
            <p:sp>
              <p:nvSpPr>
                <p:cNvPr id="1078335" name="Oval 63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6" name="Oval 64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7" name="Group 65"/>
              <p:cNvGrpSpPr>
                <a:grpSpLocks/>
              </p:cNvGrpSpPr>
              <p:nvPr/>
            </p:nvGrpSpPr>
            <p:grpSpPr bwMode="auto">
              <a:xfrm>
                <a:off x="7108825" y="5149850"/>
                <a:ext cx="1143000" cy="1143000"/>
                <a:chOff x="569" y="2824"/>
                <a:chExt cx="720" cy="720"/>
              </a:xfrm>
            </p:grpSpPr>
            <p:sp>
              <p:nvSpPr>
                <p:cNvPr id="1078338" name="Oval 66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9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0" name="Group 68"/>
              <p:cNvGrpSpPr>
                <a:grpSpLocks/>
              </p:cNvGrpSpPr>
              <p:nvPr/>
            </p:nvGrpSpPr>
            <p:grpSpPr bwMode="auto">
              <a:xfrm>
                <a:off x="7000875" y="5237163"/>
                <a:ext cx="1143000" cy="1143000"/>
                <a:chOff x="569" y="2824"/>
                <a:chExt cx="720" cy="720"/>
              </a:xfrm>
            </p:grpSpPr>
            <p:sp>
              <p:nvSpPr>
                <p:cNvPr id="1078341" name="Oval 69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2" name="Oval 70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3" name="Group 71"/>
              <p:cNvGrpSpPr>
                <a:grpSpLocks/>
              </p:cNvGrpSpPr>
              <p:nvPr/>
            </p:nvGrpSpPr>
            <p:grpSpPr bwMode="auto">
              <a:xfrm>
                <a:off x="6773863" y="5314950"/>
                <a:ext cx="1143000" cy="1143000"/>
                <a:chOff x="569" y="2824"/>
                <a:chExt cx="720" cy="720"/>
              </a:xfrm>
            </p:grpSpPr>
            <p:sp>
              <p:nvSpPr>
                <p:cNvPr id="1078344" name="Oval 72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5" name="Oval 73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6" name="Group 74"/>
              <p:cNvGrpSpPr>
                <a:grpSpLocks/>
              </p:cNvGrpSpPr>
              <p:nvPr/>
            </p:nvGrpSpPr>
            <p:grpSpPr bwMode="auto">
              <a:xfrm>
                <a:off x="6470650" y="5292725"/>
                <a:ext cx="1143000" cy="1143000"/>
                <a:chOff x="569" y="2824"/>
                <a:chExt cx="720" cy="720"/>
              </a:xfrm>
            </p:grpSpPr>
            <p:sp>
              <p:nvSpPr>
                <p:cNvPr id="1078347" name="Oval 75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8" name="Oval 76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9" name="Group 77"/>
              <p:cNvGrpSpPr>
                <a:grpSpLocks/>
              </p:cNvGrpSpPr>
              <p:nvPr/>
            </p:nvGrpSpPr>
            <p:grpSpPr bwMode="auto">
              <a:xfrm>
                <a:off x="6275388" y="5130800"/>
                <a:ext cx="1143000" cy="1143000"/>
                <a:chOff x="569" y="2824"/>
                <a:chExt cx="720" cy="720"/>
              </a:xfrm>
            </p:grpSpPr>
            <p:sp>
              <p:nvSpPr>
                <p:cNvPr id="1078350" name="Oval 7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1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52" name="Group 80"/>
              <p:cNvGrpSpPr>
                <a:grpSpLocks/>
              </p:cNvGrpSpPr>
              <p:nvPr/>
            </p:nvGrpSpPr>
            <p:grpSpPr bwMode="auto">
              <a:xfrm>
                <a:off x="6165850" y="4924425"/>
                <a:ext cx="1143000" cy="1143000"/>
                <a:chOff x="569" y="2824"/>
                <a:chExt cx="720" cy="720"/>
              </a:xfrm>
            </p:grpSpPr>
            <p:sp>
              <p:nvSpPr>
                <p:cNvPr id="1078353" name="Oval 81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4" name="Oval 82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8355" name="Text Box 83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3048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1800" dirty="0"/>
                <a:t>Circle </a:t>
              </a:r>
              <a:r>
                <a:rPr lang="en-US" altLang="en-US" sz="1800" dirty="0" smtClean="0"/>
                <a:t>Center(lots </a:t>
              </a:r>
              <a:r>
                <a:rPr lang="en-US" altLang="en-US" sz="1800" dirty="0"/>
                <a:t>of votes!)</a:t>
              </a:r>
            </a:p>
          </p:txBody>
        </p:sp>
        <p:sp>
          <p:nvSpPr>
            <p:cNvPr id="1078356" name="Line 84"/>
            <p:cNvSpPr>
              <a:spLocks noChangeShapeType="1"/>
            </p:cNvSpPr>
            <p:nvPr/>
          </p:nvSpPr>
          <p:spPr bwMode="auto">
            <a:xfrm>
              <a:off x="4724400" y="3962400"/>
              <a:ext cx="685800" cy="1295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If we don’t know r, accumulator array is 3-dimensional</a:t>
            </a:r>
          </a:p>
          <a:p>
            <a:r>
              <a:rPr lang="en-US" altLang="en-US" dirty="0"/>
              <a:t>If edge directions are known, computational complexity if reduced</a:t>
            </a:r>
          </a:p>
          <a:p>
            <a:pPr lvl="1"/>
            <a:r>
              <a:rPr lang="en-US" altLang="en-US" dirty="0"/>
              <a:t>Suppose there is a known error limit on the edge direction (say +/- 10</a:t>
            </a:r>
            <a:r>
              <a:rPr lang="en-US" altLang="en-US" baseline="30000" dirty="0"/>
              <a:t>o) </a:t>
            </a:r>
            <a:r>
              <a:rPr lang="en-US" altLang="en-US" dirty="0"/>
              <a:t>- how does this affect the search?</a:t>
            </a:r>
          </a:p>
          <a:p>
            <a:r>
              <a:rPr lang="en-US" altLang="en-US" dirty="0"/>
              <a:t>Hough can be extended in many ways….see, for example:</a:t>
            </a:r>
          </a:p>
          <a:p>
            <a:pPr lvl="1"/>
            <a:r>
              <a:rPr lang="en-US" altLang="en-US" dirty="0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 dirty="0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12551</TotalTime>
  <Pages>10</Pages>
  <Words>3971</Words>
  <Application>Microsoft Office PowerPoint</Application>
  <PresentationFormat>Overhead</PresentationFormat>
  <Paragraphs>858</Paragraphs>
  <Slides>95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untitled 2</vt:lpstr>
      <vt:lpstr>Equation</vt:lpstr>
      <vt:lpstr>Bitmap Image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Reading and Homework</vt:lpstr>
      <vt:lpstr>Canny Edge Detector</vt:lpstr>
      <vt:lpstr>Canny Results</vt:lpstr>
      <vt:lpstr>Canny Results</vt:lpstr>
      <vt:lpstr>Slide 43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Zhu</cp:lastModifiedBy>
  <cp:revision>716</cp:revision>
  <cp:lastPrinted>1998-04-28T16:32:46Z</cp:lastPrinted>
  <dcterms:created xsi:type="dcterms:W3CDTF">1998-01-29T23:04:51Z</dcterms:created>
  <dcterms:modified xsi:type="dcterms:W3CDTF">2012-04-21T18:49:54Z</dcterms:modified>
</cp:coreProperties>
</file>