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79" r:id="rId3"/>
    <p:sldId id="259" r:id="rId4"/>
    <p:sldId id="269" r:id="rId5"/>
    <p:sldId id="270" r:id="rId6"/>
    <p:sldId id="271" r:id="rId7"/>
    <p:sldId id="272" r:id="rId8"/>
    <p:sldId id="273" r:id="rId9"/>
    <p:sldId id="274" r:id="rId10"/>
    <p:sldId id="275" r:id="rId11"/>
    <p:sldId id="276" r:id="rId12"/>
    <p:sldId id="268" r:id="rId13"/>
    <p:sldId id="277" r:id="rId14"/>
    <p:sldId id="280" r:id="rId15"/>
    <p:sldId id="264"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69112" autoAdjust="0"/>
  </p:normalViewPr>
  <p:slideViewPr>
    <p:cSldViewPr>
      <p:cViewPr varScale="1">
        <p:scale>
          <a:sx n="77" d="100"/>
          <a:sy n="77" d="100"/>
        </p:scale>
        <p:origin x="-19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934FEE6-E677-47D0-9A1E-1B0289BDEBA2}" type="datetimeFigureOut">
              <a:rPr lang="en-US" smtClean="0"/>
              <a:pPr/>
              <a:t>5/3/2011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6C551B8-032C-406E-A11B-723FAE1738E4}" type="slidenum">
              <a:rPr lang="en-US" smtClean="0"/>
              <a:pPr/>
              <a:t>‹#›</a:t>
            </a:fld>
            <a:endParaRPr lang="en-US"/>
          </a:p>
        </p:txBody>
      </p:sp>
    </p:spTree>
    <p:extLst>
      <p:ext uri="{BB962C8B-B14F-4D97-AF65-F5344CB8AC3E}">
        <p14:creationId xmlns:p14="http://schemas.microsoft.com/office/powerpoint/2010/main" val="75278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de.google.com/p/javac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lejos.sourceforge.ne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s.ccny.cuny.edu:9100/Redirect/bmi.osu.edu/~cialab/organizer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franqueli@gmail.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s.ccny.cuny.edu:9100/Session/445-Gckuwcx3Oq1AwBtZFyeS/mailbox.wssp?Mailbox=CScI6716-2011&amp;MSG=187&amp;Delete=&am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1.     Topic:</a:t>
            </a:r>
          </a:p>
          <a:p>
            <a:r>
              <a:rPr lang="en-US" sz="1300" dirty="0"/>
              <a:t>Rubik cube recognition</a:t>
            </a:r>
          </a:p>
          <a:p>
            <a:r>
              <a:rPr lang="en-US" sz="1300" dirty="0"/>
              <a:t> </a:t>
            </a:r>
          </a:p>
          <a:p>
            <a:r>
              <a:rPr lang="en-US" sz="1300" dirty="0"/>
              <a:t>2.     Introduction:</a:t>
            </a:r>
          </a:p>
          <a:p>
            <a:r>
              <a:rPr lang="en-US" sz="1300" dirty="0"/>
              <a:t>Rubik cube is one of the famous toys in the world. Solving the Rubik cube puzzle has emerged as a benchmark for service robots. Detecting the edges, colors, and features of the Rubik cube is required as the basic tasks for building an input for the robot algorithm.</a:t>
            </a:r>
          </a:p>
          <a:p>
            <a:r>
              <a:rPr lang="en-US" sz="1300" dirty="0"/>
              <a:t> </a:t>
            </a:r>
          </a:p>
          <a:p>
            <a:r>
              <a:rPr lang="en-US" sz="1300" dirty="0"/>
              <a:t>3.     Scope:</a:t>
            </a:r>
          </a:p>
          <a:p>
            <a:r>
              <a:rPr lang="en-US" sz="1300" dirty="0"/>
              <a:t>Below are the set of limitation and goal for this project:</a:t>
            </a:r>
          </a:p>
          <a:p>
            <a:r>
              <a:rPr lang="en-US" sz="1300" dirty="0"/>
              <a:t>1.     Edge detection: an initial detection of the cube object</a:t>
            </a:r>
          </a:p>
          <a:p>
            <a:r>
              <a:rPr lang="en-US" sz="1300" dirty="0"/>
              <a:t>2.     Color detection: scan the color cells for each visible side</a:t>
            </a:r>
          </a:p>
          <a:p>
            <a:r>
              <a:rPr lang="en-US" sz="1300" dirty="0"/>
              <a:t>3.     Feature extraction: detect all small squares and cube features (localization and orientation)</a:t>
            </a:r>
          </a:p>
          <a:p>
            <a:r>
              <a:rPr lang="en-US" sz="1300" dirty="0"/>
              <a:t> </a:t>
            </a:r>
          </a:p>
          <a:p>
            <a:r>
              <a:rPr lang="en-US" sz="1300" dirty="0"/>
              <a:t>The algorithm for solving the puzzle and translating the algorithm into robot movement are optional tasks. It is not the main task of this project.</a:t>
            </a:r>
          </a:p>
          <a:p>
            <a:r>
              <a:rPr lang="en-US" sz="1300" dirty="0"/>
              <a:t> </a:t>
            </a:r>
          </a:p>
          <a:p>
            <a:r>
              <a:rPr lang="en-US" sz="1300" dirty="0"/>
              <a:t>4.     Implementation:</a:t>
            </a:r>
          </a:p>
          <a:p>
            <a:r>
              <a:rPr lang="en-US" sz="1300" dirty="0"/>
              <a:t>Programming Language: Java</a:t>
            </a:r>
          </a:p>
          <a:p>
            <a:r>
              <a:rPr lang="en-US" sz="1300" dirty="0"/>
              <a:t>Libraries: </a:t>
            </a:r>
          </a:p>
          <a:p>
            <a:pPr lvl="0"/>
            <a:r>
              <a:rPr lang="en-US" sz="1300" dirty="0" err="1"/>
              <a:t>OpenCV</a:t>
            </a:r>
            <a:r>
              <a:rPr lang="en-US" sz="1300" dirty="0"/>
              <a:t>:</a:t>
            </a:r>
            <a:r>
              <a:rPr lang="en-US" sz="1300" dirty="0">
                <a:hlinkClick r:id="rId3"/>
              </a:rPr>
              <a:t> http://code.google.com/p/javacv/</a:t>
            </a:r>
            <a:endParaRPr lang="en-US" sz="1300" dirty="0"/>
          </a:p>
          <a:p>
            <a:pPr lvl="0"/>
            <a:r>
              <a:rPr lang="en-US" sz="1300" dirty="0"/>
              <a:t>LEJOS:</a:t>
            </a:r>
            <a:r>
              <a:rPr lang="en-US" sz="1300" dirty="0">
                <a:hlinkClick r:id="rId4"/>
              </a:rPr>
              <a:t> http://lejos.sourceforge.net/</a:t>
            </a:r>
            <a:endParaRPr lang="en-US" sz="1300" dirty="0"/>
          </a:p>
          <a:p>
            <a:r>
              <a:rPr lang="en-US" sz="1300" dirty="0"/>
              <a:t/>
            </a:r>
            <a:br>
              <a:rPr lang="en-US" sz="1300" dirty="0"/>
            </a:br>
            <a:r>
              <a:rPr lang="en-US" sz="1300" dirty="0"/>
              <a:t/>
            </a:r>
            <a:br>
              <a:rPr lang="en-US" sz="1300" dirty="0"/>
            </a:br>
            <a:r>
              <a:rPr lang="en-US" sz="1300" dirty="0"/>
              <a:t>5.     Evaluation:</a:t>
            </a:r>
          </a:p>
          <a:p>
            <a:r>
              <a:rPr lang="en-US" sz="1300" dirty="0"/>
              <a:t>Get the correct cube object.</a:t>
            </a:r>
          </a:p>
          <a:p>
            <a:r>
              <a:rPr lang="en-US" sz="1300" dirty="0"/>
              <a:t>Find the correct color for each visible side.</a:t>
            </a:r>
          </a:p>
          <a:p>
            <a:r>
              <a:rPr lang="en-US" sz="1300" dirty="0"/>
              <a:t>Get the correct features of the cube.</a:t>
            </a:r>
          </a:p>
          <a:p>
            <a:r>
              <a:rPr lang="en-US" sz="1300" dirty="0"/>
              <a:t>Solve the puzzle by using a Lego robot (optional).</a:t>
            </a:r>
          </a:p>
          <a:p>
            <a:r>
              <a:rPr lang="en-US" sz="1300" dirty="0"/>
              <a:t/>
            </a:r>
            <a:br>
              <a:rPr lang="en-US" sz="1300" dirty="0"/>
            </a:br>
            <a:r>
              <a:rPr lang="en-US" sz="1300" dirty="0"/>
              <a:t>Project Member:</a:t>
            </a:r>
          </a:p>
          <a:p>
            <a:pPr lvl="0" fontAlgn="base"/>
            <a:r>
              <a:rPr lang="en-US" sz="1300" dirty="0"/>
              <a:t>Jay </a:t>
            </a:r>
            <a:r>
              <a:rPr lang="en-US" sz="1300" dirty="0" err="1"/>
              <a:t>Junjie</a:t>
            </a:r>
            <a:r>
              <a:rPr lang="en-US" sz="1300" dirty="0"/>
              <a:t> Yao</a:t>
            </a:r>
          </a:p>
          <a:p>
            <a:pPr lvl="0" fontAlgn="base"/>
            <a:r>
              <a:rPr lang="en-US" sz="1300" dirty="0"/>
              <a:t>Felix </a:t>
            </a:r>
            <a:r>
              <a:rPr lang="en-US" sz="1300" dirty="0" err="1"/>
              <a:t>Cen</a:t>
            </a:r>
            <a:endParaRPr lang="en-US" sz="1300" dirty="0"/>
          </a:p>
          <a:p>
            <a:pPr lvl="0" fontAlgn="base"/>
            <a:r>
              <a:rPr lang="en-US" sz="1300" dirty="0" err="1"/>
              <a:t>Wahyu</a:t>
            </a:r>
            <a:r>
              <a:rPr lang="en-US" sz="1300" dirty="0"/>
              <a:t> </a:t>
            </a:r>
            <a:r>
              <a:rPr lang="en-US" sz="1300" dirty="0" err="1"/>
              <a:t>Jati</a:t>
            </a:r>
            <a:r>
              <a:rPr lang="en-US" sz="1300" dirty="0"/>
              <a:t> </a:t>
            </a:r>
            <a:r>
              <a:rPr lang="en-US" sz="1300" dirty="0" err="1"/>
              <a:t>Nugroho</a:t>
            </a:r>
            <a:endParaRPr lang="en-US" sz="1300" dirty="0"/>
          </a:p>
          <a:p>
            <a:r>
              <a:rPr lang="en-US" sz="1300" dirty="0"/>
              <a:t> </a:t>
            </a:r>
          </a:p>
          <a:p>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Professor Zhu -I think that I have an idea for a project. I can identify objects in paintings that are done in the chiaroscuro style </a:t>
            </a:r>
            <a:r>
              <a:rPr lang="en-US" dirty="0" err="1" smtClean="0"/>
              <a:t>i.e</a:t>
            </a:r>
            <a:r>
              <a:rPr lang="en-US" dirty="0" smtClean="0"/>
              <a:t> paintings featuring intense darkness/brightness together. I can add to this project by choosing let's say paintings of fruit or bread etc. and trying to identify the texture of the object using the light and shadow. Please let me know if this sounds ok. Also, I have been trying to research texture identification in images and am wondering whether it is known by another term rather than texture identification. I will be working by myself and I can call this project "Renaissance Painting &amp; Computer Vision"</a:t>
            </a:r>
          </a:p>
          <a:p>
            <a:r>
              <a:rPr lang="en-US" dirty="0" smtClean="0"/>
              <a:t/>
            </a:r>
            <a:br>
              <a:rPr lang="en-US" dirty="0" smtClean="0"/>
            </a:br>
            <a:endParaRPr lang="en-US" dirty="0" smtClean="0"/>
          </a:p>
          <a:p>
            <a:r>
              <a:rPr lang="en-US" dirty="0" smtClean="0"/>
              <a:t>Thanks,</a:t>
            </a:r>
          </a:p>
          <a:p>
            <a:r>
              <a:rPr lang="en-US" dirty="0" smtClean="0"/>
              <a:t>Monica</a:t>
            </a:r>
          </a:p>
          <a:p>
            <a:endParaRPr lang="en-US" dirty="0" smtClean="0"/>
          </a:p>
          <a:p>
            <a:endParaRPr lang="en-US" dirty="0" smtClean="0"/>
          </a:p>
          <a:p>
            <a:r>
              <a:rPr lang="en-US" dirty="0" smtClean="0"/>
              <a:t>This will be the shape from shading</a:t>
            </a:r>
            <a:r>
              <a:rPr lang="en-US" baseline="0" dirty="0" smtClean="0"/>
              <a:t> problem. Check Chapter 2 Basic Radiometry (2.2. 3) and Chapter 9 Shape from Shading (9.2) of our textbook or </a:t>
            </a:r>
            <a:r>
              <a:rPr lang="en-US" baseline="0" dirty="0" err="1" smtClean="0"/>
              <a:t>google</a:t>
            </a:r>
            <a:r>
              <a:rPr lang="en-US" baseline="0" dirty="0" smtClean="0"/>
              <a:t> the information online</a:t>
            </a:r>
          </a:p>
          <a:p>
            <a:endParaRPr lang="en-US" baseline="0" dirty="0" smtClean="0"/>
          </a:p>
          <a:p>
            <a:r>
              <a:rPr lang="en-US" baseline="0" dirty="0" smtClean="0"/>
              <a:t>-Prof. Zhu</a:t>
            </a:r>
          </a:p>
          <a:p>
            <a:endParaRPr lang="en-US" dirty="0" smtClean="0"/>
          </a:p>
          <a:p>
            <a:endParaRPr lang="en-US" dirty="0" smtClean="0"/>
          </a:p>
          <a:p>
            <a:endParaRPr lang="en-US" dirty="0" smtClean="0"/>
          </a:p>
          <a:p>
            <a:r>
              <a:rPr lang="en-US" dirty="0" smtClean="0"/>
              <a:t>Professor Zhu -I have been researching different topics for the final project. I really want to do something with painting, in particular Renaissance painting since it ties a lot into different topics we covered in class in particular the camera model and 3d to 2d images etc. I am having trouble with figuring out what exactly to do with the idea though </a:t>
            </a:r>
            <a:r>
              <a:rPr lang="en-US" dirty="0" err="1" smtClean="0"/>
              <a:t>i.e</a:t>
            </a:r>
            <a:r>
              <a:rPr lang="en-US" dirty="0" smtClean="0"/>
              <a:t> how to make this into a project. Do you know of any good topics, experiments that have been done with paintings in computer vision? I keep researching, but am not coming up with a whole lot. I remember in class you mentioned that some of your previous students worked with paintings, what exactly did they do?</a:t>
            </a:r>
          </a:p>
          <a:p>
            <a:r>
              <a:rPr lang="en-US" dirty="0" smtClean="0"/>
              <a:t/>
            </a:r>
            <a:br>
              <a:rPr lang="en-US" dirty="0" smtClean="0"/>
            </a:br>
            <a:endParaRPr lang="en-US" dirty="0" smtClean="0"/>
          </a:p>
          <a:p>
            <a:r>
              <a:rPr lang="en-US" dirty="0" smtClean="0"/>
              <a:t>Thanks for your help,</a:t>
            </a:r>
          </a:p>
          <a:p>
            <a:r>
              <a:rPr lang="en-US" dirty="0" smtClean="0"/>
              <a:t>Monica</a:t>
            </a:r>
          </a:p>
          <a:p>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r>
              <a:rPr lang="en-US" dirty="0" smtClean="0"/>
              <a:t>Professor Zhu,</a:t>
            </a:r>
            <a:br>
              <a:rPr lang="en-US" dirty="0" smtClean="0"/>
            </a:br>
            <a:r>
              <a:rPr lang="en-US" dirty="0" smtClean="0"/>
              <a:t>For my project in the computer vision course (I6716) I would </a:t>
            </a:r>
            <a:br>
              <a:rPr lang="en-US" dirty="0" smtClean="0"/>
            </a:br>
            <a:r>
              <a:rPr lang="en-US" dirty="0" smtClean="0"/>
              <a:t>like to estimate possible outcome in a game of Roulette based </a:t>
            </a:r>
            <a:br>
              <a:rPr lang="en-US" dirty="0" smtClean="0"/>
            </a:br>
            <a:r>
              <a:rPr lang="en-US" dirty="0" smtClean="0"/>
              <a:t>on pictures taken over short time (Probably 3 images over 1 </a:t>
            </a:r>
            <a:br>
              <a:rPr lang="en-US" dirty="0" smtClean="0"/>
            </a:br>
            <a:r>
              <a:rPr lang="en-US" dirty="0" smtClean="0"/>
              <a:t>second).</a:t>
            </a:r>
            <a:br>
              <a:rPr lang="en-US" dirty="0" smtClean="0"/>
            </a:br>
            <a:r>
              <a:rPr lang="en-US" dirty="0" smtClean="0"/>
              <a:t>The purpose of the images will be:</a:t>
            </a:r>
            <a:br>
              <a:rPr lang="en-US" dirty="0" smtClean="0"/>
            </a:br>
            <a:r>
              <a:rPr lang="en-US" dirty="0" smtClean="0"/>
              <a:t>- Estimate the ball position speed.</a:t>
            </a:r>
            <a:br>
              <a:rPr lang="en-US" dirty="0" smtClean="0"/>
            </a:br>
            <a:r>
              <a:rPr lang="en-US" dirty="0" smtClean="0"/>
              <a:t>- Estimate the rotation speed of the roulette wheel</a:t>
            </a:r>
            <a:br>
              <a:rPr lang="en-US" dirty="0" smtClean="0"/>
            </a:br>
            <a:r>
              <a:rPr lang="en-US" dirty="0" smtClean="0"/>
              <a:t>- Estimate the section of the roulette wheel in which the ball </a:t>
            </a:r>
            <a:br>
              <a:rPr lang="en-US" dirty="0" smtClean="0"/>
            </a:br>
            <a:r>
              <a:rPr lang="en-US" dirty="0" smtClean="0"/>
              <a:t>will make contact first.</a:t>
            </a:r>
            <a:br>
              <a:rPr lang="en-US" dirty="0" smtClean="0"/>
            </a:br>
            <a:r>
              <a:rPr lang="en-US" dirty="0" smtClean="0"/>
              <a:t/>
            </a:r>
            <a:br>
              <a:rPr lang="en-US" dirty="0" smtClean="0"/>
            </a:br>
            <a:r>
              <a:rPr lang="en-US" dirty="0" smtClean="0"/>
              <a:t>For my analysis, I will use 3 images of the system in motion, </a:t>
            </a:r>
            <a:br>
              <a:rPr lang="en-US" dirty="0" smtClean="0"/>
            </a:br>
            <a:r>
              <a:rPr lang="en-US" dirty="0" smtClean="0"/>
              <a:t>and an image of the roulette wheel to map out the section of </a:t>
            </a:r>
            <a:br>
              <a:rPr lang="en-US" dirty="0" smtClean="0"/>
            </a:br>
            <a:r>
              <a:rPr lang="en-US" dirty="0" smtClean="0"/>
              <a:t>the wheel.</a:t>
            </a:r>
            <a:br>
              <a:rPr lang="en-US" dirty="0" smtClean="0"/>
            </a:br>
            <a:r>
              <a:rPr lang="en-US" dirty="0" smtClean="0"/>
              <a:t/>
            </a:r>
            <a:br>
              <a:rPr lang="en-US" dirty="0" smtClean="0"/>
            </a:br>
            <a:r>
              <a:rPr lang="en-US" dirty="0" smtClean="0"/>
              <a:t>I will use HD videos posted on </a:t>
            </a:r>
            <a:r>
              <a:rPr lang="en-US" dirty="0" err="1" smtClean="0"/>
              <a:t>youtube</a:t>
            </a:r>
            <a:r>
              <a:rPr lang="en-US" dirty="0" smtClean="0"/>
              <a:t> to get screen captures </a:t>
            </a:r>
            <a:br>
              <a:rPr lang="en-US" dirty="0" smtClean="0"/>
            </a:br>
            <a:r>
              <a:rPr lang="en-US" dirty="0" smtClean="0"/>
              <a:t>and test my analysis based on the outcome of roulette spin.</a:t>
            </a:r>
            <a:br>
              <a:rPr lang="en-US" dirty="0" smtClean="0"/>
            </a:br>
            <a:r>
              <a:rPr lang="en-US" dirty="0" smtClean="0"/>
              <a:t/>
            </a:r>
            <a:br>
              <a:rPr lang="en-US" dirty="0" smtClean="0"/>
            </a:br>
            <a:r>
              <a:rPr lang="en-US" dirty="0" err="1" smtClean="0"/>
              <a:t>Lior</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Professor,</a:t>
            </a:r>
            <a:br>
              <a:rPr lang="en-US" dirty="0" smtClean="0"/>
            </a:br>
            <a:endParaRPr lang="en-US" dirty="0" smtClean="0"/>
          </a:p>
          <a:p>
            <a:r>
              <a:rPr lang="en-US" dirty="0" smtClean="0"/>
              <a:t>I would like to do a project regarding object learning and recognition. Specifically I want to do a project that deals with car recognition in images (or video if I can get it up to there). Please let me know if you think this is going to be extremely difficult to research and implement in one month.</a:t>
            </a:r>
          </a:p>
          <a:p>
            <a:r>
              <a:rPr lang="en-US" dirty="0" smtClean="0"/>
              <a:t/>
            </a:r>
            <a:br>
              <a:rPr lang="en-US" dirty="0" smtClean="0"/>
            </a:br>
            <a:endParaRPr lang="en-US" dirty="0" smtClean="0"/>
          </a:p>
          <a:p>
            <a:r>
              <a:rPr lang="en-US" dirty="0" smtClean="0"/>
              <a:t>Thank you,</a:t>
            </a:r>
          </a:p>
          <a:p>
            <a:r>
              <a:rPr lang="en-US" dirty="0" err="1" smtClean="0"/>
              <a:t>Nikolaos</a:t>
            </a:r>
            <a:r>
              <a:rPr lang="en-US" dirty="0" smtClean="0"/>
              <a:t> </a:t>
            </a:r>
            <a:r>
              <a:rPr lang="en-US" dirty="0" err="1" smtClean="0"/>
              <a:t>Markou</a:t>
            </a:r>
            <a:endParaRPr lang="en-US" dirty="0" smtClean="0"/>
          </a:p>
          <a:p>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Professor,</a:t>
            </a:r>
            <a:br>
              <a:rPr lang="en-US" dirty="0" smtClean="0"/>
            </a:br>
            <a:r>
              <a:rPr lang="en-US" dirty="0" smtClean="0"/>
              <a:t/>
            </a:r>
            <a:br>
              <a:rPr lang="en-US" dirty="0" smtClean="0"/>
            </a:br>
            <a:r>
              <a:rPr lang="en-US" dirty="0" smtClean="0"/>
              <a:t>The following is description for my final project.</a:t>
            </a:r>
            <a:br>
              <a:rPr lang="en-US" dirty="0" smtClean="0"/>
            </a:br>
            <a:r>
              <a:rPr lang="en-US" dirty="0" smtClean="0"/>
              <a:t/>
            </a:r>
            <a:br>
              <a:rPr lang="en-US" dirty="0" smtClean="0"/>
            </a:br>
            <a:r>
              <a:rPr lang="en-US" dirty="0" smtClean="0"/>
              <a:t>Member: </a:t>
            </a:r>
            <a:r>
              <a:rPr lang="en-US" dirty="0" err="1" smtClean="0"/>
              <a:t>Jianfang</a:t>
            </a:r>
            <a:r>
              <a:rPr lang="en-US" dirty="0" smtClean="0"/>
              <a:t> Li</a:t>
            </a:r>
            <a:br>
              <a:rPr lang="en-US" dirty="0" smtClean="0"/>
            </a:br>
            <a:r>
              <a:rPr lang="en-US" dirty="0" smtClean="0"/>
              <a:t/>
            </a:r>
            <a:br>
              <a:rPr lang="en-US" dirty="0" smtClean="0"/>
            </a:br>
            <a:r>
              <a:rPr lang="en-US" dirty="0" smtClean="0"/>
              <a:t>Final Project Topic: Image searching </a:t>
            </a:r>
          </a:p>
          <a:p>
            <a:r>
              <a:rPr lang="en-US" dirty="0" smtClean="0"/>
              <a:t>The project is to find a target image from bunch of images by Scale-invariant feature transform.</a:t>
            </a:r>
          </a:p>
          <a:p>
            <a:r>
              <a:rPr lang="en-US" dirty="0" smtClean="0"/>
              <a:t/>
            </a:r>
            <a:br>
              <a:rPr lang="en-US" dirty="0" smtClean="0"/>
            </a:br>
            <a:endParaRPr lang="en-US" dirty="0" smtClean="0"/>
          </a:p>
          <a:p>
            <a:r>
              <a:rPr lang="en-US" dirty="0" smtClean="0"/>
              <a:t>If you have any suggestion, please let me know.</a:t>
            </a:r>
          </a:p>
          <a:p>
            <a:r>
              <a:rPr lang="en-US" dirty="0" smtClean="0"/>
              <a:t/>
            </a:r>
            <a:br>
              <a:rPr lang="en-US" dirty="0" smtClean="0"/>
            </a:br>
            <a:endParaRPr lang="en-US" dirty="0" smtClean="0"/>
          </a:p>
          <a:p>
            <a:r>
              <a:rPr lang="en-US" dirty="0" smtClean="0"/>
              <a:t>Thanks,</a:t>
            </a:r>
          </a:p>
          <a:p>
            <a:r>
              <a:rPr lang="en-US" dirty="0" err="1" smtClean="0"/>
              <a:t>Jianfang</a:t>
            </a:r>
            <a:r>
              <a:rPr lang="en-US" dirty="0" smtClean="0"/>
              <a:t/>
            </a:r>
            <a:br>
              <a:rPr lang="en-US" dirty="0" smtClean="0"/>
            </a:b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Professor,</a:t>
            </a:r>
            <a:br>
              <a:rPr lang="en-US" dirty="0" smtClean="0"/>
            </a:br>
            <a:r>
              <a:rPr lang="en-US" dirty="0" smtClean="0"/>
              <a:t>  </a:t>
            </a:r>
            <a:r>
              <a:rPr lang="en-US" dirty="0" err="1" smtClean="0"/>
              <a:t>Razia</a:t>
            </a:r>
            <a:r>
              <a:rPr lang="en-US" dirty="0" smtClean="0"/>
              <a:t> Sultana will join me for my project. Please approve.</a:t>
            </a:r>
            <a:br>
              <a:rPr lang="en-US" dirty="0" smtClean="0"/>
            </a:br>
            <a:r>
              <a:rPr lang="en-US" dirty="0" smtClean="0"/>
              <a:t/>
            </a:r>
            <a:br>
              <a:rPr lang="en-US" dirty="0" smtClean="0"/>
            </a:br>
            <a:r>
              <a:rPr lang="en-US" dirty="0" smtClean="0"/>
              <a:t>My project is Computer Vision: Cancer Identification on Prostate Samples</a:t>
            </a:r>
            <a:br>
              <a:rPr lang="en-US" dirty="0" smtClean="0"/>
            </a:br>
            <a:r>
              <a:rPr lang="en-US" dirty="0" smtClean="0"/>
              <a:t>This is a real world problem to help </a:t>
            </a:r>
            <a:r>
              <a:rPr lang="en-US" dirty="0" err="1" smtClean="0"/>
              <a:t>pahtologist</a:t>
            </a:r>
            <a:r>
              <a:rPr lang="en-US" dirty="0" smtClean="0"/>
              <a:t> easily measure and</a:t>
            </a:r>
            <a:br>
              <a:rPr lang="en-US" dirty="0" smtClean="0"/>
            </a:br>
            <a:r>
              <a:rPr lang="en-US" dirty="0" smtClean="0"/>
              <a:t>identify Potential Cancer on Prostate Samples</a:t>
            </a:r>
            <a:br>
              <a:rPr lang="en-US" dirty="0" smtClean="0"/>
            </a:br>
            <a:r>
              <a:rPr lang="en-US" dirty="0" smtClean="0"/>
              <a:t> - Measuring Intensity Levels of each partition of Cancer Sample</a:t>
            </a:r>
            <a:br>
              <a:rPr lang="en-US" dirty="0" smtClean="0"/>
            </a:br>
            <a:r>
              <a:rPr lang="en-US" dirty="0" smtClean="0"/>
              <a:t> - Use Morphing as a tool to help Identify Cancer. We may Morph only</a:t>
            </a:r>
            <a:br>
              <a:rPr lang="en-US" dirty="0" smtClean="0"/>
            </a:br>
            <a:r>
              <a:rPr lang="en-US" dirty="0" smtClean="0"/>
              <a:t>the cancer section of the sample..</a:t>
            </a:r>
            <a:br>
              <a:rPr lang="en-US" dirty="0" smtClean="0"/>
            </a:br>
            <a:r>
              <a:rPr lang="en-US" dirty="0" smtClean="0"/>
              <a:t> - By knowing the properties of cancer, We may use other strategies</a:t>
            </a:r>
            <a:br>
              <a:rPr lang="en-US" dirty="0" smtClean="0"/>
            </a:br>
            <a:r>
              <a:rPr lang="en-US" dirty="0" smtClean="0"/>
              <a:t>learned in class to immediately identify cancer cells (such as</a:t>
            </a:r>
            <a:br>
              <a:rPr lang="en-US" dirty="0" smtClean="0"/>
            </a:br>
            <a:r>
              <a:rPr lang="en-US" dirty="0" smtClean="0"/>
              <a:t>invasive cancer, cancer that spreads into nearby healthy tissue).</a:t>
            </a:r>
            <a:br>
              <a:rPr lang="en-US" dirty="0" smtClean="0"/>
            </a:br>
            <a:r>
              <a:rPr lang="en-US" dirty="0" smtClean="0"/>
              <a:t/>
            </a:r>
            <a:br>
              <a:rPr lang="en-US" dirty="0" smtClean="0"/>
            </a:br>
            <a:r>
              <a:rPr lang="en-US" dirty="0" smtClean="0"/>
              <a:t>Carlo</a:t>
            </a:r>
          </a:p>
          <a:p>
            <a:endParaRPr lang="en-US" dirty="0" smtClean="0"/>
          </a:p>
          <a:p>
            <a:r>
              <a:rPr lang="en-US" dirty="0" smtClean="0"/>
              <a:t>Professor,</a:t>
            </a:r>
            <a:br>
              <a:rPr lang="en-US" dirty="0" smtClean="0"/>
            </a:br>
            <a:r>
              <a:rPr lang="en-US" dirty="0" smtClean="0"/>
              <a:t>  I'm still undecided for my project but this is what I got so far.</a:t>
            </a:r>
            <a:br>
              <a:rPr lang="en-US" dirty="0" smtClean="0"/>
            </a:br>
            <a:r>
              <a:rPr lang="en-US" dirty="0" smtClean="0"/>
              <a:t>I spoke to a scientist at my job about detection of possible cancer in</a:t>
            </a:r>
            <a:br>
              <a:rPr lang="en-US" dirty="0" smtClean="0"/>
            </a:br>
            <a:r>
              <a:rPr lang="en-US" dirty="0" smtClean="0"/>
              <a:t>a human sample (prostate or breast tissue sample) using computer</a:t>
            </a:r>
            <a:br>
              <a:rPr lang="en-US" dirty="0" smtClean="0"/>
            </a:br>
            <a:r>
              <a:rPr lang="en-US" dirty="0" smtClean="0"/>
              <a:t>vision. He said that they use techniques to determine if the sample</a:t>
            </a:r>
            <a:br>
              <a:rPr lang="en-US" dirty="0" smtClean="0"/>
            </a:br>
            <a:r>
              <a:rPr lang="en-US" dirty="0" smtClean="0"/>
              <a:t>has cancer or not. Right now, they have pathologist to do the job.</a:t>
            </a:r>
            <a:br>
              <a:rPr lang="en-US" dirty="0" smtClean="0"/>
            </a:br>
            <a:r>
              <a:rPr lang="en-US" dirty="0" smtClean="0"/>
              <a:t>Here's what I got from him. Basically, a High Resolution picture of a</a:t>
            </a:r>
            <a:br>
              <a:rPr lang="en-US" dirty="0" smtClean="0"/>
            </a:br>
            <a:r>
              <a:rPr lang="en-US" dirty="0" smtClean="0"/>
              <a:t>histology slides and a pathologist uses some staining techniques under</a:t>
            </a:r>
            <a:br>
              <a:rPr lang="en-US" dirty="0" smtClean="0"/>
            </a:br>
            <a:r>
              <a:rPr lang="en-US" dirty="0" smtClean="0"/>
              <a:t>a microscope to determine the average intensity by sections of the</a:t>
            </a:r>
            <a:br>
              <a:rPr lang="en-US" dirty="0" smtClean="0"/>
            </a:br>
            <a:r>
              <a:rPr lang="en-US" dirty="0" smtClean="0"/>
              <a:t>high resolution image. I saw this website</a:t>
            </a:r>
            <a:br>
              <a:rPr lang="en-US" dirty="0" smtClean="0"/>
            </a:br>
            <a:r>
              <a:rPr lang="en-US" dirty="0" smtClean="0">
                <a:hlinkClick r:id="rId3"/>
              </a:rPr>
              <a:t>http://bmi.osu.edu/~cialab/organizers.html</a:t>
            </a:r>
            <a:r>
              <a:rPr lang="en-US" dirty="0" smtClean="0"/>
              <a:t> that is similar to what I</a:t>
            </a:r>
            <a:br>
              <a:rPr lang="en-US" dirty="0" smtClean="0"/>
            </a:br>
            <a:r>
              <a:rPr lang="en-US" dirty="0" smtClean="0"/>
              <a:t>want to do but very much less complex. I don't know much about</a:t>
            </a:r>
            <a:br>
              <a:rPr lang="en-US" dirty="0" smtClean="0"/>
            </a:br>
            <a:r>
              <a:rPr lang="en-US" dirty="0" smtClean="0"/>
              <a:t>biology but I'm just afraid that this topic may be too complex since</a:t>
            </a:r>
            <a:br>
              <a:rPr lang="en-US" dirty="0" smtClean="0"/>
            </a:br>
            <a:r>
              <a:rPr lang="en-US" dirty="0" smtClean="0"/>
              <a:t>some pattern recognition and biology are also involved. I guess what</a:t>
            </a:r>
            <a:br>
              <a:rPr lang="en-US" dirty="0" smtClean="0"/>
            </a:br>
            <a:r>
              <a:rPr lang="en-US" dirty="0" smtClean="0"/>
              <a:t>I'm trying to do is somehow help pathologist to make their life easier</a:t>
            </a:r>
            <a:br>
              <a:rPr lang="en-US" dirty="0" smtClean="0"/>
            </a:br>
            <a:r>
              <a:rPr lang="en-US" dirty="0" smtClean="0"/>
              <a:t>by detecting cancer section on a high resolution image using computer</a:t>
            </a:r>
            <a:br>
              <a:rPr lang="en-US" dirty="0" smtClean="0"/>
            </a:br>
            <a:r>
              <a:rPr lang="en-US" dirty="0" smtClean="0"/>
              <a:t>vision.</a:t>
            </a:r>
            <a:br>
              <a:rPr lang="en-US" dirty="0" smtClean="0"/>
            </a:br>
            <a:r>
              <a:rPr lang="en-US" dirty="0" smtClean="0"/>
              <a:t/>
            </a:r>
            <a:br>
              <a:rPr lang="en-US" dirty="0" smtClean="0"/>
            </a:br>
            <a:r>
              <a:rPr lang="en-US" dirty="0" smtClean="0"/>
              <a:t>Have you had a student before that had a similar topic as this one?</a:t>
            </a:r>
            <a:br>
              <a:rPr lang="en-US" dirty="0" smtClean="0"/>
            </a:br>
            <a:r>
              <a:rPr lang="en-US" dirty="0" smtClean="0"/>
              <a:t>Do you think it will be too complex?</a:t>
            </a:r>
            <a:br>
              <a:rPr lang="en-US" dirty="0" smtClean="0"/>
            </a:br>
            <a:r>
              <a:rPr lang="en-US" dirty="0" smtClean="0"/>
              <a:t/>
            </a:r>
            <a:br>
              <a:rPr lang="en-US" dirty="0" smtClean="0"/>
            </a:br>
            <a:r>
              <a:rPr lang="en-US" dirty="0" smtClean="0"/>
              <a:t>Carlo</a:t>
            </a:r>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Professor Zhu, </a:t>
            </a:r>
          </a:p>
          <a:p>
            <a:r>
              <a:rPr lang="en-US" dirty="0" smtClean="0"/>
              <a:t/>
            </a:r>
            <a:br>
              <a:rPr lang="en-US" dirty="0" smtClean="0"/>
            </a:br>
            <a:endParaRPr lang="en-US" dirty="0" smtClean="0"/>
          </a:p>
          <a:p>
            <a:r>
              <a:rPr lang="en-US" dirty="0" smtClean="0"/>
              <a:t>Here are some of the ideas I came up with for a project. </a:t>
            </a:r>
          </a:p>
          <a:p>
            <a:r>
              <a:rPr lang="en-US" dirty="0" smtClean="0"/>
              <a:t/>
            </a:r>
            <a:br>
              <a:rPr lang="en-US" dirty="0" smtClean="0"/>
            </a:br>
            <a:endParaRPr lang="en-US" dirty="0" smtClean="0"/>
          </a:p>
          <a:p>
            <a:r>
              <a:rPr lang="en-US" dirty="0" smtClean="0"/>
              <a:t>Obstacle detection from the viewpoint of a moving car</a:t>
            </a:r>
          </a:p>
          <a:p>
            <a:r>
              <a:rPr lang="en-US" dirty="0" smtClean="0"/>
              <a:t>   -- Detection of speed bumps and their distance </a:t>
            </a:r>
          </a:p>
          <a:p>
            <a:r>
              <a:rPr lang="en-US" dirty="0" smtClean="0"/>
              <a:t>   -- Detecting potholes </a:t>
            </a:r>
          </a:p>
          <a:p>
            <a:r>
              <a:rPr lang="en-US" dirty="0" smtClean="0"/>
              <a:t>   -- Detecting objects crossing in front of the car, people, other cars at intersections</a:t>
            </a:r>
          </a:p>
          <a:p>
            <a:r>
              <a:rPr lang="en-US" dirty="0" smtClean="0"/>
              <a:t>   The application for all of these would be for use by some sort of driver alert or warning system. </a:t>
            </a:r>
          </a:p>
          <a:p>
            <a:r>
              <a:rPr lang="en-US" dirty="0" smtClean="0"/>
              <a:t>   These could also be used by autonomous vehicles for obstacle avoidance. </a:t>
            </a:r>
          </a:p>
          <a:p>
            <a:r>
              <a:rPr lang="en-US" dirty="0" smtClean="0"/>
              <a:t/>
            </a:r>
            <a:br>
              <a:rPr lang="en-US" dirty="0" smtClean="0"/>
            </a:br>
            <a:endParaRPr lang="en-US" dirty="0" smtClean="0"/>
          </a:p>
          <a:p>
            <a:r>
              <a:rPr lang="en-US" dirty="0" smtClean="0"/>
              <a:t>Detection of stairs</a:t>
            </a:r>
          </a:p>
          <a:p>
            <a:r>
              <a:rPr lang="en-US" dirty="0" smtClean="0"/>
              <a:t>   -- either from the view point of stairs that will take you up or those that take you down. </a:t>
            </a:r>
          </a:p>
          <a:p>
            <a:r>
              <a:rPr lang="en-US" dirty="0" smtClean="0"/>
              <a:t>   Detecting stairs that go down seems like a harder problem but would be interesting because most of the papers I've seen deal with the other case. </a:t>
            </a:r>
          </a:p>
          <a:p>
            <a:r>
              <a:rPr lang="en-US" dirty="0" smtClean="0"/>
              <a:t/>
            </a:r>
            <a:br>
              <a:rPr lang="en-US" dirty="0" smtClean="0"/>
            </a:br>
            <a:endParaRPr lang="en-US" dirty="0" smtClean="0"/>
          </a:p>
          <a:p>
            <a:r>
              <a:rPr lang="en-US" dirty="0" smtClean="0"/>
              <a:t>Face Detection</a:t>
            </a:r>
          </a:p>
          <a:p>
            <a:r>
              <a:rPr lang="en-US" dirty="0" smtClean="0"/>
              <a:t>   -- Detecting a smiling face</a:t>
            </a:r>
          </a:p>
          <a:p>
            <a:r>
              <a:rPr lang="en-US" dirty="0" smtClean="0"/>
              <a:t>   This is a feature in some newer camera's that is used to determine when to actually take the picture </a:t>
            </a:r>
          </a:p>
          <a:p>
            <a:r>
              <a:rPr lang="en-US" dirty="0" smtClean="0"/>
              <a:t/>
            </a:r>
            <a:br>
              <a:rPr lang="en-US" dirty="0" smtClean="0"/>
            </a:br>
            <a:endParaRPr lang="en-US" dirty="0" smtClean="0"/>
          </a:p>
          <a:p>
            <a:r>
              <a:rPr lang="en-US" dirty="0" smtClean="0"/>
              <a:t>From all of these the two I think I would most like to work on are detection of objects crossing in front of the path of a moving car or detection of stairs in a scene.</a:t>
            </a:r>
          </a:p>
          <a:p>
            <a:r>
              <a:rPr lang="en-US" dirty="0" smtClean="0"/>
              <a:t/>
            </a:r>
            <a:br>
              <a:rPr lang="en-US" dirty="0" smtClean="0"/>
            </a:br>
            <a:endParaRPr lang="en-US" dirty="0" smtClean="0"/>
          </a:p>
          <a:p>
            <a:r>
              <a:rPr lang="en-US" dirty="0" smtClean="0"/>
              <a:t>-- </a:t>
            </a:r>
            <a:br>
              <a:rPr lang="en-US" dirty="0" smtClean="0"/>
            </a:br>
            <a:r>
              <a:rPr lang="en-US" dirty="0" err="1" smtClean="0"/>
              <a:t>Franqueli</a:t>
            </a:r>
            <a:r>
              <a:rPr lang="en-US" dirty="0" smtClean="0"/>
              <a:t> Mendez</a:t>
            </a:r>
            <a:br>
              <a:rPr lang="en-US" dirty="0" smtClean="0"/>
            </a:br>
            <a:r>
              <a:rPr lang="en-US" dirty="0" smtClean="0">
                <a:hlinkClick r:id="rId3"/>
              </a:rPr>
              <a:t>franqueli@gmail.com</a:t>
            </a:r>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
            </a:r>
            <a:br>
              <a:rPr lang="en-US" dirty="0" smtClean="0"/>
            </a:br>
            <a:r>
              <a:rPr lang="en-US" dirty="0" smtClean="0"/>
              <a:t>Dear </a:t>
            </a:r>
            <a:r>
              <a:rPr lang="en-US" dirty="0" err="1" smtClean="0"/>
              <a:t>Prof.Zhu</a:t>
            </a:r>
            <a:r>
              <a:rPr lang="en-US" dirty="0" smtClean="0"/>
              <a:t> and TA,</a:t>
            </a:r>
            <a:br>
              <a:rPr lang="en-US" dirty="0" smtClean="0"/>
            </a:br>
            <a:r>
              <a:rPr lang="en-US" dirty="0" smtClean="0"/>
              <a:t/>
            </a:r>
            <a:br>
              <a:rPr lang="en-US" dirty="0" smtClean="0"/>
            </a:br>
            <a:r>
              <a:rPr lang="en-US" dirty="0" smtClean="0"/>
              <a:t>Here is something about my tentative project.</a:t>
            </a:r>
            <a:br>
              <a:rPr lang="en-US" dirty="0" smtClean="0"/>
            </a:br>
            <a:r>
              <a:rPr lang="en-US" dirty="0" smtClean="0"/>
              <a:t/>
            </a:r>
            <a:br>
              <a:rPr lang="en-US" dirty="0" smtClean="0"/>
            </a:br>
            <a:r>
              <a:rPr lang="en-US" dirty="0" smtClean="0"/>
              <a:t/>
            </a:r>
            <a:br>
              <a:rPr lang="en-US" dirty="0" smtClean="0"/>
            </a:br>
            <a:r>
              <a:rPr lang="en-US" dirty="0" smtClean="0"/>
              <a:t>The title of the project:</a:t>
            </a:r>
            <a:br>
              <a:rPr lang="en-US" dirty="0" smtClean="0"/>
            </a:br>
            <a:r>
              <a:rPr lang="en-US" dirty="0" smtClean="0"/>
              <a:t>Some kind of detection</a:t>
            </a:r>
            <a:br>
              <a:rPr lang="en-US" dirty="0" smtClean="0"/>
            </a:br>
            <a:r>
              <a:rPr lang="en-US" dirty="0" smtClean="0"/>
              <a:t/>
            </a:r>
            <a:br>
              <a:rPr lang="en-US" dirty="0" smtClean="0"/>
            </a:br>
            <a:r>
              <a:rPr lang="en-US" dirty="0" smtClean="0"/>
              <a:t>The names of the team member: </a:t>
            </a:r>
            <a:br>
              <a:rPr lang="en-US" dirty="0" smtClean="0"/>
            </a:br>
            <a:r>
              <a:rPr lang="en-US" dirty="0" err="1" smtClean="0"/>
              <a:t>Ji</a:t>
            </a:r>
            <a:r>
              <a:rPr lang="en-US" dirty="0" smtClean="0"/>
              <a:t> </a:t>
            </a:r>
            <a:r>
              <a:rPr lang="en-US" dirty="0" err="1" smtClean="0"/>
              <a:t>Hengyu</a:t>
            </a:r>
            <a:r>
              <a:rPr lang="en-US" dirty="0" smtClean="0"/>
              <a:t/>
            </a:r>
            <a:br>
              <a:rPr lang="en-US" dirty="0" smtClean="0"/>
            </a:br>
            <a:r>
              <a:rPr lang="en-US" dirty="0" smtClean="0"/>
              <a:t/>
            </a:r>
            <a:br>
              <a:rPr lang="en-US" dirty="0" smtClean="0"/>
            </a:br>
            <a:r>
              <a:rPr lang="en-US" dirty="0" smtClean="0"/>
              <a:t>Describe:</a:t>
            </a:r>
            <a:br>
              <a:rPr lang="en-US" dirty="0" smtClean="0"/>
            </a:br>
            <a:r>
              <a:rPr lang="en-US" dirty="0" smtClean="0"/>
              <a:t>Due to my comparably familiar lessons of Computer Vision is </a:t>
            </a:r>
            <a:br>
              <a:rPr lang="en-US" dirty="0" smtClean="0"/>
            </a:br>
            <a:r>
              <a:rPr lang="en-US" dirty="0" smtClean="0"/>
              <a:t>Feature Extraction, I would like to take a project which uses </a:t>
            </a:r>
            <a:br>
              <a:rPr lang="en-US" dirty="0" smtClean="0"/>
            </a:br>
            <a:r>
              <a:rPr lang="en-US" dirty="0" smtClean="0"/>
              <a:t>it. Doing some kind of detection, such as door or something </a:t>
            </a:r>
            <a:br>
              <a:rPr lang="en-US" dirty="0" smtClean="0"/>
            </a:br>
            <a:r>
              <a:rPr lang="en-US" dirty="0" smtClean="0"/>
              <a:t>regular shaped.</a:t>
            </a:r>
            <a:br>
              <a:rPr lang="en-US" dirty="0" smtClean="0"/>
            </a:br>
            <a:r>
              <a:rPr lang="en-US" dirty="0" smtClean="0"/>
              <a:t/>
            </a:r>
            <a:br>
              <a:rPr lang="en-US" dirty="0" smtClean="0"/>
            </a:br>
            <a:r>
              <a:rPr lang="en-US" dirty="0" smtClean="0"/>
              <a:t>Target: </a:t>
            </a:r>
            <a:br>
              <a:rPr lang="en-US" dirty="0" smtClean="0"/>
            </a:br>
            <a:r>
              <a:rPr lang="en-US" dirty="0" smtClean="0"/>
              <a:t>Write a project report which includes Introduction, Related </a:t>
            </a:r>
            <a:br>
              <a:rPr lang="en-US" dirty="0" smtClean="0"/>
            </a:br>
            <a:r>
              <a:rPr lang="en-US" dirty="0" smtClean="0"/>
              <a:t>Work, Approach, implementation, Conclusion and References.</a:t>
            </a:r>
            <a:br>
              <a:rPr lang="en-US" dirty="0" smtClean="0"/>
            </a:br>
            <a:r>
              <a:rPr lang="en-US" dirty="0" smtClean="0"/>
              <a:t/>
            </a:r>
            <a:br>
              <a:rPr lang="en-US" dirty="0" smtClean="0"/>
            </a:br>
            <a:r>
              <a:rPr lang="en-US" dirty="0" smtClean="0"/>
              <a:t/>
            </a:r>
            <a:br>
              <a:rPr lang="en-US" dirty="0" smtClean="0"/>
            </a:br>
            <a:r>
              <a:rPr lang="en-US" dirty="0" smtClean="0"/>
              <a:t>Regards</a:t>
            </a:r>
            <a:br>
              <a:rPr lang="en-US" dirty="0" smtClean="0"/>
            </a:br>
            <a:r>
              <a:rPr lang="en-US" dirty="0" err="1" smtClean="0"/>
              <a:t>Hengyu</a:t>
            </a:r>
            <a:r>
              <a:rPr lang="en-US" dirty="0" smtClean="0"/>
              <a:t> </a:t>
            </a:r>
            <a:r>
              <a:rPr lang="en-US" dirty="0" err="1" smtClean="0"/>
              <a:t>Ji</a:t>
            </a:r>
            <a:r>
              <a:rPr lang="en-US" dirty="0" smtClean="0"/>
              <a:t/>
            </a:r>
            <a:br>
              <a:rPr lang="en-US" dirty="0" smtClean="0"/>
            </a:br>
            <a:r>
              <a:rPr lang="en-US" dirty="0" smtClean="0">
                <a:hlinkClick r:id="rId3"/>
              </a:rPr>
              <a:t>Delete</a:t>
            </a:r>
            <a:r>
              <a:rPr lang="en-US" dirty="0" smtClean="0"/>
              <a:t> </a:t>
            </a:r>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Hey Professor,</a:t>
            </a:r>
            <a:br>
              <a:rPr lang="en-US" dirty="0" smtClean="0"/>
            </a:br>
            <a:endParaRPr lang="en-US" dirty="0" smtClean="0"/>
          </a:p>
          <a:p>
            <a:r>
              <a:rPr lang="en-US" dirty="0" smtClean="0"/>
              <a:t>Here are my ideas for the Class project:</a:t>
            </a:r>
          </a:p>
          <a:p>
            <a:r>
              <a:rPr lang="en-US" dirty="0" smtClean="0"/>
              <a:t/>
            </a:r>
            <a:br>
              <a:rPr lang="en-US" dirty="0" smtClean="0"/>
            </a:br>
            <a:endParaRPr lang="en-US" dirty="0" smtClean="0"/>
          </a:p>
          <a:p>
            <a:r>
              <a:rPr lang="en-US" dirty="0" smtClean="0"/>
              <a:t>1. Face Recognition</a:t>
            </a:r>
          </a:p>
          <a:p>
            <a:r>
              <a:rPr lang="en-US" dirty="0" smtClean="0"/>
              <a:t>2. Bar code reading system</a:t>
            </a:r>
          </a:p>
          <a:p>
            <a:r>
              <a:rPr lang="en-US" dirty="0" smtClean="0"/>
              <a:t/>
            </a:r>
            <a:br>
              <a:rPr lang="en-US" dirty="0" smtClean="0"/>
            </a:br>
            <a:endParaRPr lang="en-US" dirty="0" smtClean="0"/>
          </a:p>
          <a:p>
            <a:r>
              <a:rPr lang="en-US" dirty="0" smtClean="0"/>
              <a:t>Jose Maldonado</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sz="1300" dirty="0"/>
          </a:p>
          <a:p>
            <a:r>
              <a:rPr lang="en-US" sz="1300" dirty="0"/>
              <a:t> I am suggesting a system that will allow the teacher to interact with a p</a:t>
            </a:r>
            <a:r>
              <a:rPr lang="en-US" sz="1300" i="1" dirty="0"/>
              <a:t>rojection Screen using a laser pointer projected on the screen. A regular web cam, positioned just under the projector, will detect the location of the laser on the screen to control the mouse. Once you can manipulate the mouse using the laser, a virtual set of tools can be available to write on the screen, change pen’s color, width, etc. This system will allow teachers to interact with the computer anywhere in the room. On other hand, with the </a:t>
            </a:r>
            <a:r>
              <a:rPr lang="en-US" sz="1300" i="1" dirty="0" err="1"/>
              <a:t>SmartBoards</a:t>
            </a:r>
            <a:r>
              <a:rPr lang="en-US" sz="1300" i="1" dirty="0"/>
              <a:t> you need to be in front of the classroom to interact with the touch board. </a:t>
            </a:r>
          </a:p>
          <a:p>
            <a:endParaRPr lang="en-US" sz="1300" dirty="0"/>
          </a:p>
          <a:p>
            <a:r>
              <a:rPr lang="en-US" sz="1300" dirty="0"/>
              <a:t> Ideally, I would like to use Kinect to create better interactivity with the screen when teachers are in front of the classrooms. Using the Kinect, I would recognize a finger to control the mouse. But most importantly, we can create a multi-touch interactivity using the 3D information provided by the Kinect. </a:t>
            </a:r>
            <a:endParaRPr lang="en-US" b="0"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Dear Professor,</a:t>
            </a:r>
            <a:br>
              <a:rPr lang="en-US" dirty="0" smtClean="0"/>
            </a:br>
            <a:r>
              <a:rPr lang="en-US" dirty="0" smtClean="0"/>
              <a:t/>
            </a:r>
            <a:br>
              <a:rPr lang="en-US" dirty="0" smtClean="0"/>
            </a:br>
            <a:r>
              <a:rPr lang="en-US" dirty="0" smtClean="0"/>
              <a:t>I has determined my project.</a:t>
            </a:r>
            <a:br>
              <a:rPr lang="en-US" dirty="0" smtClean="0"/>
            </a:br>
            <a:r>
              <a:rPr lang="en-US" dirty="0" smtClean="0"/>
              <a:t/>
            </a:r>
            <a:br>
              <a:rPr lang="en-US" dirty="0" smtClean="0"/>
            </a:br>
            <a:r>
              <a:rPr lang="en-US" dirty="0" smtClean="0"/>
              <a:t>--------------------project name----------------------</a:t>
            </a:r>
            <a:br>
              <a:rPr lang="en-US" dirty="0" smtClean="0"/>
            </a:br>
            <a:r>
              <a:rPr lang="en-US" dirty="0" smtClean="0"/>
              <a:t>Fast object recognition by standardized edge templates</a:t>
            </a:r>
            <a:br>
              <a:rPr lang="en-US" dirty="0" smtClean="0"/>
            </a:br>
            <a:r>
              <a:rPr lang="en-US" dirty="0" smtClean="0"/>
              <a:t/>
            </a:r>
            <a:br>
              <a:rPr lang="en-US" dirty="0" smtClean="0"/>
            </a:br>
            <a:r>
              <a:rPr lang="en-US" dirty="0" smtClean="0"/>
              <a:t>--------------------team member-----------------------</a:t>
            </a:r>
            <a:br>
              <a:rPr lang="en-US" dirty="0" smtClean="0"/>
            </a:br>
            <a:r>
              <a:rPr lang="en-US" dirty="0" smtClean="0"/>
              <a:t>Li </a:t>
            </a:r>
            <a:r>
              <a:rPr lang="en-US" dirty="0" err="1" smtClean="0"/>
              <a:t>Qiang</a:t>
            </a:r>
            <a:r>
              <a:rPr lang="en-US" dirty="0" smtClean="0"/>
              <a:t/>
            </a:r>
            <a:br>
              <a:rPr lang="en-US" dirty="0" smtClean="0"/>
            </a:br>
            <a:r>
              <a:rPr lang="en-US" dirty="0" smtClean="0"/>
              <a:t/>
            </a:r>
            <a:br>
              <a:rPr lang="en-US" dirty="0" smtClean="0"/>
            </a:br>
            <a:r>
              <a:rPr lang="en-US" dirty="0" smtClean="0"/>
              <a:t>--------------------Description----------------------- </a:t>
            </a:r>
            <a:br>
              <a:rPr lang="en-US" dirty="0" smtClean="0"/>
            </a:br>
            <a:r>
              <a:rPr lang="en-US" dirty="0" smtClean="0"/>
              <a:t>step1: make a standardized template library (all fruit, 51x51)</a:t>
            </a:r>
            <a:br>
              <a:rPr lang="en-US" dirty="0" smtClean="0"/>
            </a:br>
            <a:r>
              <a:rPr lang="en-US" dirty="0" smtClean="0"/>
              <a:t>step2: extract individual object from a image and generate a </a:t>
            </a:r>
            <a:br>
              <a:rPr lang="en-US" dirty="0" smtClean="0"/>
            </a:br>
            <a:r>
              <a:rPr lang="en-US" dirty="0" smtClean="0"/>
              <a:t>single line edge (closed, with nothing inside).</a:t>
            </a:r>
            <a:br>
              <a:rPr lang="en-US" dirty="0" smtClean="0"/>
            </a:br>
            <a:r>
              <a:rPr lang="en-US" dirty="0" smtClean="0"/>
              <a:t>step3: standardize the image(balanced, single line, 51x51).</a:t>
            </a:r>
            <a:br>
              <a:rPr lang="en-US" dirty="0" smtClean="0"/>
            </a:br>
            <a:r>
              <a:rPr lang="en-US" dirty="0" smtClean="0"/>
              <a:t>step4: use the central point as fix point, clockwise scan the </a:t>
            </a:r>
            <a:br>
              <a:rPr lang="en-US" dirty="0" smtClean="0"/>
            </a:br>
            <a:r>
              <a:rPr lang="en-US" dirty="0" smtClean="0"/>
              <a:t>two template images (200 lines). </a:t>
            </a:r>
            <a:br>
              <a:rPr lang="en-US" dirty="0" smtClean="0"/>
            </a:br>
            <a:r>
              <a:rPr lang="en-US" dirty="0" smtClean="0"/>
              <a:t>step5: choose a tolerance value(3 or 5 pixels) to evaluate the </a:t>
            </a:r>
            <a:br>
              <a:rPr lang="en-US" dirty="0" smtClean="0"/>
            </a:br>
            <a:r>
              <a:rPr lang="en-US" dirty="0" smtClean="0"/>
              <a:t>image with each template, and get a score.</a:t>
            </a:r>
            <a:br>
              <a:rPr lang="en-US" dirty="0" smtClean="0"/>
            </a:br>
            <a:r>
              <a:rPr lang="en-US" dirty="0" smtClean="0"/>
              <a:t>step6: decide what kind of fruit it is by lowest score.</a:t>
            </a:r>
            <a:br>
              <a:rPr lang="en-US" dirty="0" smtClean="0"/>
            </a:br>
            <a:r>
              <a:rPr lang="en-US" dirty="0" smtClean="0"/>
              <a:t/>
            </a:r>
            <a:br>
              <a:rPr lang="en-US" dirty="0" smtClean="0"/>
            </a:br>
            <a:r>
              <a:rPr lang="en-US" dirty="0" smtClean="0"/>
              <a:t>--------------diversify my idea-----------------------</a:t>
            </a:r>
            <a:br>
              <a:rPr lang="en-US" dirty="0" smtClean="0"/>
            </a:br>
            <a:r>
              <a:rPr lang="en-US" dirty="0" smtClean="0"/>
              <a:t>when the image go complicated, we can use a relational </a:t>
            </a:r>
            <a:br>
              <a:rPr lang="en-US" dirty="0" smtClean="0"/>
            </a:br>
            <a:r>
              <a:rPr lang="en-US" dirty="0" smtClean="0"/>
              <a:t>template library to solve it. for example, what relates to a </a:t>
            </a:r>
            <a:br>
              <a:rPr lang="en-US" dirty="0" smtClean="0"/>
            </a:br>
            <a:r>
              <a:rPr lang="en-US" dirty="0" smtClean="0"/>
              <a:t>road most is vehicles, traffic lights, signs, and next is the </a:t>
            </a:r>
            <a:br>
              <a:rPr lang="en-US" dirty="0" smtClean="0"/>
            </a:br>
            <a:r>
              <a:rPr lang="en-US" dirty="0" smtClean="0"/>
              <a:t>buildings beside the road, and what less related is the bridge </a:t>
            </a:r>
            <a:br>
              <a:rPr lang="en-US" dirty="0" smtClean="0"/>
            </a:br>
            <a:r>
              <a:rPr lang="en-US" dirty="0" smtClean="0"/>
              <a:t>over the road. so those relations can narrow the searching </a:t>
            </a:r>
            <a:br>
              <a:rPr lang="en-US" dirty="0" smtClean="0"/>
            </a:br>
            <a:r>
              <a:rPr lang="en-US" dirty="0" smtClean="0"/>
              <a:t>field significantly.</a:t>
            </a:r>
            <a:br>
              <a:rPr lang="en-US" dirty="0" smtClean="0"/>
            </a:br>
            <a:r>
              <a:rPr lang="en-US" dirty="0" smtClean="0"/>
              <a:t>but the library is too complicated, so I won't consider it in </a:t>
            </a:r>
            <a:br>
              <a:rPr lang="en-US" dirty="0" smtClean="0"/>
            </a:br>
            <a:r>
              <a:rPr lang="en-US" dirty="0" smtClean="0"/>
              <a:t>my project.</a:t>
            </a:r>
            <a:br>
              <a:rPr lang="en-US" dirty="0" smtClean="0"/>
            </a:br>
            <a:r>
              <a:rPr lang="en-US" dirty="0" smtClean="0"/>
              <a:t>--------------Project description ends----------------</a:t>
            </a:r>
            <a:br>
              <a:rPr lang="en-US" dirty="0" smtClean="0"/>
            </a:br>
            <a:r>
              <a:rPr lang="en-US" dirty="0" smtClean="0"/>
              <a:t/>
            </a:r>
            <a:br>
              <a:rPr lang="en-US" dirty="0" smtClean="0"/>
            </a:br>
            <a:r>
              <a:rPr lang="en-US" dirty="0" smtClean="0"/>
              <a:t>Could you offer me some advices?</a:t>
            </a:r>
            <a:br>
              <a:rPr lang="en-US" dirty="0" smtClean="0"/>
            </a:br>
            <a:r>
              <a:rPr lang="en-US" dirty="0" smtClean="0"/>
              <a:t>Thank you!</a:t>
            </a:r>
            <a:br>
              <a:rPr lang="en-US" dirty="0" smtClean="0"/>
            </a:br>
            <a:r>
              <a:rPr lang="en-US" dirty="0" smtClean="0"/>
              <a:t/>
            </a:r>
            <a:br>
              <a:rPr lang="en-US" dirty="0" smtClean="0"/>
            </a:br>
            <a:r>
              <a:rPr lang="en-US" dirty="0" smtClean="0"/>
              <a:t>Best regards,</a:t>
            </a:r>
            <a:br>
              <a:rPr lang="en-US" dirty="0" smtClean="0"/>
            </a:br>
            <a:r>
              <a:rPr lang="en-US" dirty="0" smtClean="0"/>
              <a:t/>
            </a:r>
            <a:br>
              <a:rPr lang="en-US" dirty="0" smtClean="0"/>
            </a:br>
            <a:r>
              <a:rPr lang="en-US" dirty="0" smtClean="0"/>
              <a:t/>
            </a:r>
            <a:br>
              <a:rPr lang="en-US" dirty="0" smtClean="0"/>
            </a:br>
            <a:r>
              <a:rPr lang="en-US" dirty="0" smtClean="0"/>
              <a:t>Li </a:t>
            </a:r>
            <a:r>
              <a:rPr lang="en-US" dirty="0" err="1" smtClean="0"/>
              <a:t>Qiang</a:t>
            </a:r>
            <a:r>
              <a:rPr lang="en-US" dirty="0" smtClean="0"/>
              <a:t> </a:t>
            </a:r>
            <a:endParaRPr lang="en-US" dirty="0"/>
          </a:p>
        </p:txBody>
      </p:sp>
      <p:sp>
        <p:nvSpPr>
          <p:cNvPr id="4" name="Slide Number Placeholder 3"/>
          <p:cNvSpPr>
            <a:spLocks noGrp="1"/>
          </p:cNvSpPr>
          <p:nvPr>
            <p:ph type="sldNum" sz="quarter" idx="10"/>
          </p:nvPr>
        </p:nvSpPr>
        <p:spPr/>
        <p:txBody>
          <a:bodyPr/>
          <a:lstStyle/>
          <a:p>
            <a:fld id="{46C551B8-032C-406E-A11B-723FAE1738E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0FE74-25D4-40FF-B938-E28C04BD9428}" type="datetime1">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14707-426A-4A53-8B6F-F3031EFF33AD}" type="datetime1">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E49ED-818D-4A65-9E25-972B942D5471}" type="datetime1">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E0E4D-F307-4BB8-A799-BDD627D95956}" type="datetime1">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79DC01-C615-4EA3-BD6E-91CBE2FD64BB}" type="datetime1">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16801C-6CCA-49DA-AF42-B627B208DDC9}" type="datetime1">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862B3D-C12E-4371-A29C-BDA52A2765AA}" type="datetime1">
              <a:rPr lang="en-US" smtClean="0"/>
              <a:pPr/>
              <a:t>5/3/2011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8E4F46-2C04-47DB-92CA-8A31ABDFA7E8}" type="datetime1">
              <a:rPr lang="en-US" smtClean="0"/>
              <a:pPr/>
              <a:t>5/3/2011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57317-9352-4FDA-9077-91A82ECB9F8D}" type="datetime1">
              <a:rPr lang="en-US" smtClean="0"/>
              <a:pPr/>
              <a:t>5/3/2011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10580-0E98-4431-B8C4-139FC1CFD67D}" type="datetime1">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81A40-0B18-4B75-BE89-B7C6C4D7ABEA}" type="datetime1">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FF28C-A633-4C6A-8CD5-04C50B3D4FC0}" type="datetime1">
              <a:rPr lang="en-US" smtClean="0"/>
              <a:pPr/>
              <a:t>5/3/2011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Nativity_at_Night_(Geertgen_tot_Sint_Jans)"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en.wikipedia.org/wiki/Hugo_van_der_Goes" TargetMode="External"/><Relationship Id="rId4" Type="http://schemas.openxmlformats.org/officeDocument/2006/relationships/hyperlink" Target="http://en.wikipedia.org/wiki/Geertgen_tot_Sint_Ja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ri.cmu.edu/publication_view.html?pub_id=6603"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ri.cmu.edu/person.html?person_id=136" TargetMode="External"/><Relationship Id="rId4" Type="http://schemas.openxmlformats.org/officeDocument/2006/relationships/hyperlink" Target="http://www.ri.cmu.edu/person.html?person_id=193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Vision Project Topics</a:t>
            </a:r>
            <a:endParaRPr lang="en-US" dirty="0"/>
          </a:p>
        </p:txBody>
      </p:sp>
      <p:sp>
        <p:nvSpPr>
          <p:cNvPr id="3" name="Subtitle 2"/>
          <p:cNvSpPr>
            <a:spLocks noGrp="1"/>
          </p:cNvSpPr>
          <p:nvPr>
            <p:ph type="subTitle" idx="1"/>
          </p:nvPr>
        </p:nvSpPr>
        <p:spPr/>
        <p:txBody>
          <a:bodyPr/>
          <a:lstStyle/>
          <a:p>
            <a:r>
              <a:rPr lang="en-US" dirty="0" err="1" smtClean="0"/>
              <a:t>CSc</a:t>
            </a:r>
            <a:r>
              <a:rPr lang="en-US" dirty="0" smtClean="0"/>
              <a:t> I6716</a:t>
            </a:r>
          </a:p>
          <a:p>
            <a:r>
              <a:rPr lang="en-US" dirty="0" smtClean="0"/>
              <a:t>Spring2011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610100" y="1143000"/>
            <a:ext cx="4533900" cy="3400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Vision-based smart board</a:t>
            </a:r>
            <a:endParaRPr lang="en-US" dirty="0"/>
          </a:p>
        </p:txBody>
      </p:sp>
      <p:sp>
        <p:nvSpPr>
          <p:cNvPr id="3" name="Content Placeholder 2"/>
          <p:cNvSpPr>
            <a:spLocks noGrp="1"/>
          </p:cNvSpPr>
          <p:nvPr>
            <p:ph idx="1"/>
          </p:nvPr>
        </p:nvSpPr>
        <p:spPr>
          <a:xfrm>
            <a:off x="457200" y="1600200"/>
            <a:ext cx="4648200" cy="4525963"/>
          </a:xfrm>
        </p:spPr>
        <p:txBody>
          <a:bodyPr>
            <a:normAutofit fontScale="92500"/>
          </a:bodyPr>
          <a:lstStyle/>
          <a:p>
            <a:r>
              <a:rPr lang="en-US" dirty="0" smtClean="0"/>
              <a:t>Team</a:t>
            </a:r>
          </a:p>
          <a:p>
            <a:pPr lvl="1"/>
            <a:r>
              <a:rPr lang="en-US" dirty="0" smtClean="0">
                <a:solidFill>
                  <a:srgbClr val="0066FF"/>
                </a:solidFill>
              </a:rPr>
              <a:t>Omar </a:t>
            </a:r>
            <a:r>
              <a:rPr lang="en-US" dirty="0" err="1" smtClean="0">
                <a:solidFill>
                  <a:srgbClr val="0066FF"/>
                </a:solidFill>
              </a:rPr>
              <a:t>Olivo</a:t>
            </a:r>
            <a:endParaRPr lang="en-US" dirty="0" smtClean="0">
              <a:solidFill>
                <a:srgbClr val="0066FF"/>
              </a:solidFill>
            </a:endParaRPr>
          </a:p>
          <a:p>
            <a:r>
              <a:rPr lang="en-US" dirty="0" smtClean="0"/>
              <a:t>Project Ideas</a:t>
            </a:r>
          </a:p>
          <a:p>
            <a:pPr lvl="1"/>
            <a:r>
              <a:rPr lang="en-US" dirty="0" smtClean="0"/>
              <a:t>interact with a p</a:t>
            </a:r>
            <a:r>
              <a:rPr lang="en-US" i="1" dirty="0" smtClean="0"/>
              <a:t>rojection screen using a </a:t>
            </a:r>
            <a:r>
              <a:rPr lang="en-US" b="1" i="1" dirty="0" smtClean="0">
                <a:solidFill>
                  <a:srgbClr val="0066FF"/>
                </a:solidFill>
              </a:rPr>
              <a:t>laser pointer </a:t>
            </a:r>
            <a:r>
              <a:rPr lang="en-US" i="1" dirty="0" smtClean="0"/>
              <a:t>projected on the screen</a:t>
            </a:r>
          </a:p>
          <a:p>
            <a:pPr lvl="1"/>
            <a:r>
              <a:rPr lang="en-US" dirty="0" smtClean="0"/>
              <a:t>use </a:t>
            </a:r>
            <a:r>
              <a:rPr lang="en-US" b="1" dirty="0" smtClean="0">
                <a:solidFill>
                  <a:srgbClr val="0066FF"/>
                </a:solidFill>
              </a:rPr>
              <a:t>Kinect</a:t>
            </a:r>
            <a:r>
              <a:rPr lang="en-US" dirty="0" smtClean="0"/>
              <a:t> to create better interactivity with the screen when teachers are in front of the classrooms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Fast object recognition by standardized edge templates</a:t>
            </a:r>
            <a:endParaRPr lang="en-US" dirty="0"/>
          </a:p>
        </p:txBody>
      </p:sp>
      <p:sp>
        <p:nvSpPr>
          <p:cNvPr id="3" name="Content Placeholder 2"/>
          <p:cNvSpPr>
            <a:spLocks noGrp="1"/>
          </p:cNvSpPr>
          <p:nvPr>
            <p:ph idx="1"/>
          </p:nvPr>
        </p:nvSpPr>
        <p:spPr>
          <a:xfrm>
            <a:off x="457200" y="1600200"/>
            <a:ext cx="8686800" cy="4525963"/>
          </a:xfrm>
        </p:spPr>
        <p:txBody>
          <a:bodyPr>
            <a:normAutofit fontScale="85000" lnSpcReduction="10000"/>
          </a:bodyPr>
          <a:lstStyle/>
          <a:p>
            <a:r>
              <a:rPr lang="en-US" dirty="0" err="1" smtClean="0">
                <a:solidFill>
                  <a:srgbClr val="0066FF"/>
                </a:solidFill>
              </a:rPr>
              <a:t>Qiang</a:t>
            </a:r>
            <a:r>
              <a:rPr lang="en-US" dirty="0" smtClean="0">
                <a:solidFill>
                  <a:srgbClr val="0066FF"/>
                </a:solidFill>
              </a:rPr>
              <a:t> Li</a:t>
            </a:r>
          </a:p>
          <a:p>
            <a:pPr lvl="1"/>
            <a:r>
              <a:rPr lang="en-US" dirty="0" smtClean="0"/>
              <a:t>step1: make a standardized template library (all fruit, 51x51)</a:t>
            </a:r>
            <a:br>
              <a:rPr lang="en-US" dirty="0" smtClean="0"/>
            </a:br>
            <a:r>
              <a:rPr lang="en-US" dirty="0" smtClean="0"/>
              <a:t>step2: extract individual object from a image and generate a </a:t>
            </a:r>
            <a:br>
              <a:rPr lang="en-US" dirty="0" smtClean="0"/>
            </a:br>
            <a:r>
              <a:rPr lang="en-US" dirty="0" smtClean="0"/>
              <a:t>single line edge (</a:t>
            </a:r>
            <a:r>
              <a:rPr lang="en-US" dirty="0" smtClean="0">
                <a:solidFill>
                  <a:srgbClr val="FF0000"/>
                </a:solidFill>
              </a:rPr>
              <a:t>contour???</a:t>
            </a:r>
            <a:r>
              <a:rPr lang="en-US" dirty="0" smtClean="0"/>
              <a:t>).</a:t>
            </a:r>
            <a:br>
              <a:rPr lang="en-US" dirty="0" smtClean="0"/>
            </a:br>
            <a:r>
              <a:rPr lang="en-US" dirty="0" smtClean="0"/>
              <a:t>step3: standardize the image(</a:t>
            </a:r>
            <a:r>
              <a:rPr lang="en-US" dirty="0" smtClean="0">
                <a:solidFill>
                  <a:srgbClr val="FF0000"/>
                </a:solidFill>
              </a:rPr>
              <a:t>normalized</a:t>
            </a:r>
            <a:r>
              <a:rPr lang="en-US" dirty="0" smtClean="0"/>
              <a:t>, single line, 51x51).</a:t>
            </a:r>
            <a:br>
              <a:rPr lang="en-US" dirty="0" smtClean="0"/>
            </a:br>
            <a:r>
              <a:rPr lang="en-US" dirty="0" smtClean="0"/>
              <a:t>step4: use the central point as fix point, clockwise scan the </a:t>
            </a:r>
            <a:br>
              <a:rPr lang="en-US" dirty="0" smtClean="0"/>
            </a:br>
            <a:r>
              <a:rPr lang="en-US" dirty="0" smtClean="0"/>
              <a:t>two template images (</a:t>
            </a:r>
            <a:r>
              <a:rPr lang="en-US" dirty="0" smtClean="0">
                <a:solidFill>
                  <a:srgbClr val="FF0000"/>
                </a:solidFill>
              </a:rPr>
              <a:t>contour projection?</a:t>
            </a:r>
            <a:r>
              <a:rPr lang="en-US" dirty="0" smtClean="0"/>
              <a:t>). </a:t>
            </a:r>
            <a:br>
              <a:rPr lang="en-US" dirty="0" smtClean="0"/>
            </a:br>
            <a:r>
              <a:rPr lang="en-US" dirty="0" smtClean="0"/>
              <a:t>step5: choose a tolerance value(3 or 5 pixels) to evaluate the </a:t>
            </a:r>
            <a:br>
              <a:rPr lang="en-US" dirty="0" smtClean="0"/>
            </a:br>
            <a:r>
              <a:rPr lang="en-US" dirty="0" smtClean="0"/>
              <a:t>image with each template, and get a score (</a:t>
            </a:r>
            <a:r>
              <a:rPr lang="en-US" dirty="0" smtClean="0">
                <a:solidFill>
                  <a:srgbClr val="FF0000"/>
                </a:solidFill>
              </a:rPr>
              <a:t>contour matching</a:t>
            </a:r>
            <a:r>
              <a:rPr lang="en-US" dirty="0" smtClean="0"/>
              <a:t>).</a:t>
            </a:r>
            <a:br>
              <a:rPr lang="en-US" dirty="0" smtClean="0"/>
            </a:br>
            <a:r>
              <a:rPr lang="en-US" dirty="0" smtClean="0"/>
              <a:t>step6: decide what kind of fruit it is by lowest score.</a:t>
            </a:r>
          </a:p>
          <a:p>
            <a:r>
              <a:rPr lang="en-US" dirty="0" smtClean="0"/>
              <a:t>Next step</a:t>
            </a:r>
          </a:p>
          <a:p>
            <a:pPr lvl="1"/>
            <a:r>
              <a:rPr lang="en-US" dirty="0" smtClean="0"/>
              <a:t>Relational template library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6705600" y="5062538"/>
            <a:ext cx="1989432" cy="179546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572000" y="5105400"/>
            <a:ext cx="2334206" cy="175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Renaissance Painting &amp; Computer Vision</a:t>
            </a:r>
          </a:p>
        </p:txBody>
      </p:sp>
      <p:sp>
        <p:nvSpPr>
          <p:cNvPr id="3" name="Content Placeholder 2"/>
          <p:cNvSpPr>
            <a:spLocks noGrp="1"/>
          </p:cNvSpPr>
          <p:nvPr>
            <p:ph idx="1"/>
          </p:nvPr>
        </p:nvSpPr>
        <p:spPr>
          <a:xfrm>
            <a:off x="304800" y="1447801"/>
            <a:ext cx="4724400" cy="3962400"/>
          </a:xfrm>
        </p:spPr>
        <p:txBody>
          <a:bodyPr>
            <a:normAutofit fontScale="92500" lnSpcReduction="20000"/>
          </a:bodyPr>
          <a:lstStyle/>
          <a:p>
            <a:r>
              <a:rPr lang="en-US" dirty="0" smtClean="0">
                <a:solidFill>
                  <a:srgbClr val="0066FF"/>
                </a:solidFill>
              </a:rPr>
              <a:t>Monica CONCEPCION</a:t>
            </a:r>
          </a:p>
          <a:p>
            <a:pPr lvl="1"/>
            <a:r>
              <a:rPr lang="en-US" dirty="0" smtClean="0"/>
              <a:t>chiaroscuro </a:t>
            </a:r>
            <a:r>
              <a:rPr lang="en-US" dirty="0"/>
              <a:t>style paintings featuring intense darkness/brightness together </a:t>
            </a:r>
          </a:p>
          <a:p>
            <a:r>
              <a:rPr lang="en-US" dirty="0" smtClean="0"/>
              <a:t>Tasks</a:t>
            </a:r>
          </a:p>
          <a:p>
            <a:pPr lvl="1"/>
            <a:r>
              <a:rPr lang="en-US" dirty="0" smtClean="0"/>
              <a:t>identify </a:t>
            </a:r>
            <a:r>
              <a:rPr lang="en-US" dirty="0"/>
              <a:t>objects in paintings that are done in the chiaroscuro style</a:t>
            </a:r>
            <a:endParaRPr lang="en-US" dirty="0" smtClean="0"/>
          </a:p>
          <a:p>
            <a:pPr lvl="1"/>
            <a:r>
              <a:rPr lang="en-US" dirty="0" smtClean="0"/>
              <a:t>Shape from shading?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6" name="Rectangle 5"/>
          <p:cNvSpPr/>
          <p:nvPr/>
        </p:nvSpPr>
        <p:spPr>
          <a:xfrm>
            <a:off x="5029200" y="4947976"/>
            <a:ext cx="3733800" cy="1754326"/>
          </a:xfrm>
          <a:prstGeom prst="rect">
            <a:avLst/>
          </a:prstGeom>
        </p:spPr>
        <p:txBody>
          <a:bodyPr wrap="square">
            <a:spAutoFit/>
          </a:bodyPr>
          <a:lstStyle/>
          <a:p>
            <a:r>
              <a:rPr lang="en-US" i="1" dirty="0">
                <a:hlinkClick r:id="rId3" tooltip="Nativity at Night (Geertgen tot Sint Jans)"/>
              </a:rPr>
              <a:t>Nativity at Night</a:t>
            </a:r>
            <a:r>
              <a:rPr lang="en-US" dirty="0"/>
              <a:t> by </a:t>
            </a:r>
            <a:r>
              <a:rPr lang="en-US" dirty="0" err="1">
                <a:hlinkClick r:id="rId4"/>
              </a:rPr>
              <a:t>Geertgen</a:t>
            </a:r>
            <a:r>
              <a:rPr lang="en-US" dirty="0">
                <a:hlinkClick r:id="rId4"/>
              </a:rPr>
              <a:t> tot </a:t>
            </a:r>
            <a:r>
              <a:rPr lang="en-US" dirty="0" err="1">
                <a:hlinkClick r:id="rId4"/>
              </a:rPr>
              <a:t>Sint</a:t>
            </a:r>
            <a:r>
              <a:rPr lang="en-US" dirty="0">
                <a:hlinkClick r:id="rId4"/>
              </a:rPr>
              <a:t> </a:t>
            </a:r>
            <a:r>
              <a:rPr lang="en-US" dirty="0" err="1">
                <a:hlinkClick r:id="rId4"/>
              </a:rPr>
              <a:t>Jans</a:t>
            </a:r>
            <a:r>
              <a:rPr lang="en-US" dirty="0"/>
              <a:t>, c. 1490, after a composition by </a:t>
            </a:r>
            <a:r>
              <a:rPr lang="en-US" dirty="0">
                <a:hlinkClick r:id="rId5"/>
              </a:rPr>
              <a:t>Hugo van der Goes</a:t>
            </a:r>
            <a:r>
              <a:rPr lang="en-US" dirty="0"/>
              <a:t> of c. 1470. Sources of light are the infant Jesus, the shepherds' fire on the hill behind, and the angel who appears to them.</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1524000"/>
            <a:ext cx="2514600" cy="340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1" y="5352710"/>
            <a:ext cx="3810000" cy="134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Estimating Roulette game outcome based on multiple images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Team</a:t>
            </a:r>
          </a:p>
          <a:p>
            <a:pPr lvl="1"/>
            <a:r>
              <a:rPr lang="en-US" dirty="0" err="1" smtClean="0">
                <a:solidFill>
                  <a:srgbClr val="0066FF"/>
                </a:solidFill>
              </a:rPr>
              <a:t>Lior</a:t>
            </a:r>
            <a:r>
              <a:rPr lang="en-US" dirty="0" smtClean="0">
                <a:solidFill>
                  <a:srgbClr val="0066FF"/>
                </a:solidFill>
              </a:rPr>
              <a:t> Baron</a:t>
            </a:r>
          </a:p>
          <a:p>
            <a:r>
              <a:rPr lang="en-US" dirty="0" smtClean="0"/>
              <a:t>Key Ideas</a:t>
            </a:r>
          </a:p>
          <a:p>
            <a:pPr lvl="1"/>
            <a:r>
              <a:rPr lang="en-US" dirty="0" smtClean="0"/>
              <a:t>Use 3 images of the system in motion,  and an image of the roulette wheel to map out the section of  the wheel.</a:t>
            </a:r>
          </a:p>
          <a:p>
            <a:pPr lvl="2"/>
            <a:r>
              <a:rPr lang="en-US" dirty="0" smtClean="0"/>
              <a:t> Estimate the ball position speed.</a:t>
            </a:r>
          </a:p>
          <a:p>
            <a:pPr lvl="2"/>
            <a:r>
              <a:rPr lang="en-US" dirty="0" smtClean="0"/>
              <a:t>Estimate the rotation speed of the roulette wheel</a:t>
            </a:r>
          </a:p>
          <a:p>
            <a:pPr lvl="2"/>
            <a:r>
              <a:rPr lang="en-US" dirty="0" smtClean="0"/>
              <a:t>Estimate the section of the roulette wheel in which the ball will make contact first.</a:t>
            </a:r>
          </a:p>
          <a:p>
            <a:r>
              <a:rPr lang="en-US" dirty="0" smtClean="0"/>
              <a:t>Implementation</a:t>
            </a:r>
          </a:p>
          <a:p>
            <a:pPr lvl="1"/>
            <a:r>
              <a:rPr lang="en-US" dirty="0" smtClean="0"/>
              <a:t>use HD videos posted on </a:t>
            </a:r>
            <a:r>
              <a:rPr lang="en-US" dirty="0" err="1" smtClean="0"/>
              <a:t>youtube</a:t>
            </a:r>
            <a:r>
              <a:rPr lang="en-US" dirty="0" smtClean="0"/>
              <a:t> to get screen captures  and test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6553200" y="1524000"/>
            <a:ext cx="1828800" cy="127362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Reports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514350" indent="-514350">
              <a:buFont typeface="+mj-lt"/>
              <a:buAutoNum type="arabicPeriod"/>
            </a:pPr>
            <a:r>
              <a:rPr lang="en-US" dirty="0" smtClean="0"/>
              <a:t>Introduction (problem –Why, with real-world applications)</a:t>
            </a:r>
          </a:p>
          <a:p>
            <a:pPr marL="514350" indent="-514350">
              <a:buFont typeface="+mj-lt"/>
              <a:buAutoNum type="arabicPeriod"/>
            </a:pPr>
            <a:r>
              <a:rPr lang="en-US" dirty="0" smtClean="0"/>
              <a:t>Related Work (What has been done, with  a few references)</a:t>
            </a:r>
          </a:p>
          <a:p>
            <a:pPr marL="514350" indent="-514350">
              <a:buFont typeface="+mj-lt"/>
              <a:buAutoNum type="arabicPeriod"/>
            </a:pPr>
            <a:r>
              <a:rPr lang="en-US" dirty="0" smtClean="0"/>
              <a:t>Your Approach (How you are going to do it, with algorithms, equations, figures)</a:t>
            </a:r>
          </a:p>
          <a:p>
            <a:pPr marL="514350" indent="-514350">
              <a:buFont typeface="+mj-lt"/>
              <a:buAutoNum type="arabicPeriod"/>
            </a:pPr>
            <a:r>
              <a:rPr lang="en-US" dirty="0" smtClean="0"/>
              <a:t>Your Implementation  and Analysis (What you do, with images, tables, and numbers)</a:t>
            </a:r>
          </a:p>
          <a:p>
            <a:pPr marL="514350" indent="-514350">
              <a:buFont typeface="+mj-lt"/>
              <a:buAutoNum type="arabicPeriod"/>
            </a:pPr>
            <a:r>
              <a:rPr lang="en-US" dirty="0" smtClean="0"/>
              <a:t>Your Conclusions (Itemized conclusions, observations and discussions)</a:t>
            </a:r>
          </a:p>
          <a:p>
            <a:endParaRPr lang="en-US" dirty="0" smtClean="0"/>
          </a:p>
          <a:p>
            <a:pPr lvl="1">
              <a:buNone/>
            </a:pPr>
            <a:r>
              <a:rPr lang="en-US" sz="2400" dirty="0" smtClean="0">
                <a:solidFill>
                  <a:srgbClr val="FF0000"/>
                </a:solidFill>
              </a:rPr>
              <a:t>All Reports in hard copy due May 17, 2011 before class (hard deadline)</a:t>
            </a:r>
          </a:p>
          <a:p>
            <a:pPr lvl="1">
              <a:buNone/>
            </a:pPr>
            <a:r>
              <a:rPr lang="en-US" sz="2400" dirty="0" smtClean="0">
                <a:solidFill>
                  <a:srgbClr val="0066FF"/>
                </a:solidFill>
              </a:rPr>
              <a:t>Each student has 10 minutes  (8 talk +2 QA) x 15 students = 2.5 hours</a:t>
            </a:r>
            <a:endParaRPr lang="en-US" sz="2400" dirty="0">
              <a:solidFill>
                <a:srgbClr val="0066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504099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Reports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marL="514350" indent="-514350">
              <a:buFont typeface="+mj-lt"/>
              <a:buAutoNum type="arabicPeriod"/>
            </a:pPr>
            <a:r>
              <a:rPr lang="en-US" dirty="0" smtClean="0"/>
              <a:t>Introduction (problem –Why, with real-world applications)</a:t>
            </a:r>
          </a:p>
          <a:p>
            <a:pPr marL="514350" indent="-514350">
              <a:buFont typeface="+mj-lt"/>
              <a:buAutoNum type="arabicPeriod"/>
            </a:pPr>
            <a:r>
              <a:rPr lang="en-US" dirty="0" smtClean="0"/>
              <a:t>Related Work (What has been done, with  a few references)</a:t>
            </a:r>
          </a:p>
          <a:p>
            <a:pPr marL="514350" indent="-514350">
              <a:buFont typeface="+mj-lt"/>
              <a:buAutoNum type="arabicPeriod"/>
            </a:pPr>
            <a:r>
              <a:rPr lang="en-US" dirty="0" smtClean="0"/>
              <a:t>Your Approach (How you are going to do it, with algorithms, equations, figures)</a:t>
            </a:r>
          </a:p>
          <a:p>
            <a:pPr marL="514350" indent="-514350">
              <a:buFont typeface="+mj-lt"/>
              <a:buAutoNum type="arabicPeriod"/>
            </a:pPr>
            <a:r>
              <a:rPr lang="en-US" dirty="0" smtClean="0"/>
              <a:t>Your Implementation  and Analysis (What you do, with images, tables, and numbers)</a:t>
            </a:r>
          </a:p>
          <a:p>
            <a:pPr marL="514350" indent="-514350">
              <a:buFont typeface="+mj-lt"/>
              <a:buAutoNum type="arabicPeriod"/>
            </a:pPr>
            <a:r>
              <a:rPr lang="en-US" dirty="0" smtClean="0"/>
              <a:t>Your Conclusions (Itemized conclusions, observations and discussions)</a:t>
            </a:r>
          </a:p>
          <a:p>
            <a:endParaRPr lang="en-US" dirty="0" smtClean="0"/>
          </a:p>
          <a:p>
            <a:pPr lvl="1">
              <a:buNone/>
            </a:pPr>
            <a:r>
              <a:rPr lang="en-US" sz="2400" dirty="0" smtClean="0">
                <a:solidFill>
                  <a:srgbClr val="FF0000"/>
                </a:solidFill>
              </a:rPr>
              <a:t>All Reports in hard copy due May 17, 2011 before class (hard deadline)</a:t>
            </a:r>
          </a:p>
          <a:p>
            <a:pPr lvl="1">
              <a:buNone/>
            </a:pPr>
            <a:r>
              <a:rPr lang="en-US" sz="2400" dirty="0" smtClean="0">
                <a:solidFill>
                  <a:srgbClr val="0066FF"/>
                </a:solidFill>
              </a:rPr>
              <a:t>Each student has 10 minutes  (8 talk +2 QA) x 15 students = 2.5 hours</a:t>
            </a:r>
            <a:endParaRPr lang="en-US" sz="2400" dirty="0">
              <a:solidFill>
                <a:srgbClr val="0066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Rubik cube recognition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Team</a:t>
            </a:r>
          </a:p>
          <a:p>
            <a:pPr lvl="1"/>
            <a:r>
              <a:rPr lang="en-US" dirty="0" smtClean="0">
                <a:solidFill>
                  <a:srgbClr val="0066FF"/>
                </a:solidFill>
              </a:rPr>
              <a:t>Jay </a:t>
            </a:r>
            <a:r>
              <a:rPr lang="en-US" dirty="0" err="1" smtClean="0">
                <a:solidFill>
                  <a:srgbClr val="0066FF"/>
                </a:solidFill>
              </a:rPr>
              <a:t>Junjie</a:t>
            </a:r>
            <a:r>
              <a:rPr lang="en-US" dirty="0" smtClean="0">
                <a:solidFill>
                  <a:srgbClr val="0066FF"/>
                </a:solidFill>
              </a:rPr>
              <a:t> Yao</a:t>
            </a:r>
          </a:p>
          <a:p>
            <a:pPr lvl="1"/>
            <a:r>
              <a:rPr lang="en-US" dirty="0" smtClean="0">
                <a:solidFill>
                  <a:srgbClr val="0066FF"/>
                </a:solidFill>
              </a:rPr>
              <a:t>Felix </a:t>
            </a:r>
            <a:r>
              <a:rPr lang="en-US" dirty="0" err="1" smtClean="0">
                <a:solidFill>
                  <a:srgbClr val="0066FF"/>
                </a:solidFill>
              </a:rPr>
              <a:t>Cen</a:t>
            </a:r>
            <a:endParaRPr lang="en-US" dirty="0" smtClean="0">
              <a:solidFill>
                <a:srgbClr val="0066FF"/>
              </a:solidFill>
            </a:endParaRPr>
          </a:p>
          <a:p>
            <a:pPr lvl="1"/>
            <a:r>
              <a:rPr lang="en-US" dirty="0" err="1" smtClean="0">
                <a:solidFill>
                  <a:srgbClr val="0066FF"/>
                </a:solidFill>
              </a:rPr>
              <a:t>Wahyu</a:t>
            </a:r>
            <a:r>
              <a:rPr lang="en-US" dirty="0" smtClean="0">
                <a:solidFill>
                  <a:srgbClr val="0066FF"/>
                </a:solidFill>
              </a:rPr>
              <a:t> </a:t>
            </a:r>
            <a:r>
              <a:rPr lang="en-US" dirty="0" err="1" smtClean="0">
                <a:solidFill>
                  <a:srgbClr val="0066FF"/>
                </a:solidFill>
              </a:rPr>
              <a:t>Jati</a:t>
            </a:r>
            <a:r>
              <a:rPr lang="en-US" dirty="0" smtClean="0">
                <a:solidFill>
                  <a:srgbClr val="0066FF"/>
                </a:solidFill>
              </a:rPr>
              <a:t> </a:t>
            </a:r>
            <a:r>
              <a:rPr lang="en-US" dirty="0" err="1" smtClean="0">
                <a:solidFill>
                  <a:srgbClr val="0066FF"/>
                </a:solidFill>
              </a:rPr>
              <a:t>Nugroho</a:t>
            </a:r>
            <a:endParaRPr lang="en-US" dirty="0" smtClean="0">
              <a:solidFill>
                <a:srgbClr val="0066FF"/>
              </a:solidFill>
            </a:endParaRPr>
          </a:p>
          <a:p>
            <a:r>
              <a:rPr lang="en-US" dirty="0" smtClean="0"/>
              <a:t>Key Components</a:t>
            </a:r>
          </a:p>
          <a:p>
            <a:pPr lvl="1"/>
            <a:r>
              <a:rPr lang="en-US" b="1" dirty="0" smtClean="0"/>
              <a:t>Edge detection</a:t>
            </a:r>
            <a:r>
              <a:rPr lang="en-US" dirty="0" smtClean="0"/>
              <a:t>: an initial detection of the cube object</a:t>
            </a:r>
          </a:p>
          <a:p>
            <a:pPr lvl="1"/>
            <a:r>
              <a:rPr lang="en-US" b="1" dirty="0" smtClean="0"/>
              <a:t>Color detection</a:t>
            </a:r>
            <a:r>
              <a:rPr lang="en-US" dirty="0" smtClean="0"/>
              <a:t>: scan the color cells for each visible side</a:t>
            </a:r>
          </a:p>
          <a:p>
            <a:pPr lvl="1"/>
            <a:r>
              <a:rPr lang="en-US" b="1" dirty="0" smtClean="0"/>
              <a:t>Feature extraction</a:t>
            </a:r>
            <a:r>
              <a:rPr lang="en-US" dirty="0" smtClean="0"/>
              <a:t>: detect all small squares and cube features (</a:t>
            </a:r>
            <a:r>
              <a:rPr lang="en-US" b="1" dirty="0" smtClean="0">
                <a:solidFill>
                  <a:srgbClr val="0066FF"/>
                </a:solidFill>
              </a:rPr>
              <a:t>3D localization and orientation</a:t>
            </a:r>
            <a:r>
              <a:rPr lang="en-US" dirty="0" smtClean="0"/>
              <a:t>)</a:t>
            </a:r>
          </a:p>
          <a:p>
            <a:r>
              <a:rPr lang="en-US" dirty="0" smtClean="0"/>
              <a:t>Implementation</a:t>
            </a:r>
          </a:p>
          <a:p>
            <a:pPr lvl="1"/>
            <a:r>
              <a:rPr lang="en-US" dirty="0" smtClean="0"/>
              <a:t>Java and </a:t>
            </a:r>
            <a:r>
              <a:rPr lang="en-US" dirty="0" err="1" smtClean="0"/>
              <a:t>OpenCV</a:t>
            </a:r>
            <a:r>
              <a:rPr lang="en-US" dirty="0" smtClean="0"/>
              <a:t> (</a:t>
            </a:r>
            <a:r>
              <a:rPr lang="en-US" dirty="0" err="1" smtClean="0"/>
              <a:t>JavaCV</a:t>
            </a:r>
            <a:r>
              <a:rPr lang="en-US" dirty="0" smtClean="0"/>
              <a:t>)</a:t>
            </a:r>
          </a:p>
          <a:p>
            <a:pPr lvl="1"/>
            <a:r>
              <a:rPr lang="en-US" dirty="0" smtClean="0">
                <a:solidFill>
                  <a:srgbClr val="FF0000"/>
                </a:solidFill>
              </a:rPr>
              <a:t>You need to specify contributions of each (3x)</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6477000" y="1371600"/>
            <a:ext cx="1632857"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recognition in images </a:t>
            </a:r>
            <a:endParaRPr lang="en-US" dirty="0"/>
          </a:p>
        </p:txBody>
      </p:sp>
      <p:sp>
        <p:nvSpPr>
          <p:cNvPr id="3" name="Content Placeholder 2"/>
          <p:cNvSpPr>
            <a:spLocks noGrp="1"/>
          </p:cNvSpPr>
          <p:nvPr>
            <p:ph idx="1"/>
          </p:nvPr>
        </p:nvSpPr>
        <p:spPr/>
        <p:txBody>
          <a:bodyPr/>
          <a:lstStyle/>
          <a:p>
            <a:r>
              <a:rPr lang="en-US" dirty="0" smtClean="0"/>
              <a:t>Team</a:t>
            </a:r>
          </a:p>
          <a:p>
            <a:pPr lvl="1"/>
            <a:r>
              <a:rPr lang="en-US" dirty="0" err="1" smtClean="0">
                <a:solidFill>
                  <a:srgbClr val="0066FF"/>
                </a:solidFill>
              </a:rPr>
              <a:t>Nikolaos</a:t>
            </a:r>
            <a:r>
              <a:rPr lang="en-US" dirty="0" smtClean="0">
                <a:solidFill>
                  <a:srgbClr val="0066FF"/>
                </a:solidFill>
              </a:rPr>
              <a:t> </a:t>
            </a:r>
            <a:r>
              <a:rPr lang="en-US" dirty="0" err="1" smtClean="0">
                <a:solidFill>
                  <a:srgbClr val="0066FF"/>
                </a:solidFill>
              </a:rPr>
              <a:t>Markou</a:t>
            </a:r>
            <a:endParaRPr lang="en-US" dirty="0" smtClean="0">
              <a:solidFill>
                <a:srgbClr val="0066FF"/>
              </a:solidFill>
            </a:endParaRPr>
          </a:p>
          <a:p>
            <a:r>
              <a:rPr lang="en-US" dirty="0" smtClean="0"/>
              <a:t>Key Components</a:t>
            </a:r>
          </a:p>
          <a:p>
            <a:pPr lvl="1"/>
            <a:r>
              <a:rPr lang="en-US" dirty="0" smtClean="0"/>
              <a:t>object learning and recognition</a:t>
            </a:r>
          </a:p>
          <a:p>
            <a:pPr lvl="1"/>
            <a:r>
              <a:rPr lang="en-US" dirty="0" smtClean="0">
                <a:solidFill>
                  <a:srgbClr val="FF0000"/>
                </a:solidFill>
              </a:rPr>
              <a:t>Where is 3D and perspective geometry?</a:t>
            </a:r>
          </a:p>
          <a:p>
            <a:r>
              <a:rPr lang="en-US" dirty="0" smtClean="0"/>
              <a:t>Implementation</a:t>
            </a:r>
          </a:p>
          <a:p>
            <a:pPr lvl="1"/>
            <a:r>
              <a:rPr lang="en-US" dirty="0" smtClean="0">
                <a:solidFill>
                  <a:srgbClr val="FF0000"/>
                </a:solidFill>
              </a:rPr>
              <a:t>Maybe car distance and orientation estimation?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Rectangle 4"/>
          <p:cNvSpPr/>
          <p:nvPr/>
        </p:nvSpPr>
        <p:spPr>
          <a:xfrm>
            <a:off x="457200" y="5486400"/>
            <a:ext cx="8458200" cy="923330"/>
          </a:xfrm>
          <a:prstGeom prst="rect">
            <a:avLst/>
          </a:prstGeom>
        </p:spPr>
        <p:txBody>
          <a:bodyPr wrap="square">
            <a:spAutoFit/>
          </a:bodyPr>
          <a:lstStyle/>
          <a:p>
            <a:r>
              <a:rPr lang="en-US" b="1" i="1" dirty="0" smtClean="0">
                <a:hlinkClick r:id="rId3"/>
              </a:rPr>
              <a:t>A Robust Shape Model for Multi-View Car Alignment</a:t>
            </a:r>
            <a:r>
              <a:rPr lang="en-US" i="1" dirty="0" smtClean="0"/>
              <a:t> </a:t>
            </a:r>
            <a:r>
              <a:rPr lang="en-US" i="1" dirty="0" smtClean="0">
                <a:hlinkClick r:id="rId4"/>
              </a:rPr>
              <a:t>Yan Li</a:t>
            </a:r>
            <a:r>
              <a:rPr lang="en-US" i="1" dirty="0" smtClean="0"/>
              <a:t>, Leon </a:t>
            </a:r>
            <a:r>
              <a:rPr lang="en-US" i="1" dirty="0" err="1" smtClean="0"/>
              <a:t>Gu</a:t>
            </a:r>
            <a:r>
              <a:rPr lang="en-US" i="1" dirty="0" smtClean="0"/>
              <a:t>, and </a:t>
            </a:r>
            <a:r>
              <a:rPr lang="en-US" i="1" dirty="0" smtClean="0">
                <a:hlinkClick r:id="rId5"/>
              </a:rPr>
              <a:t>Takeo </a:t>
            </a:r>
            <a:r>
              <a:rPr lang="en-US" i="1" dirty="0" err="1" smtClean="0">
                <a:hlinkClick r:id="rId5"/>
              </a:rPr>
              <a:t>Kanade</a:t>
            </a:r>
            <a:r>
              <a:rPr lang="en-US" i="1" dirty="0" smtClean="0"/>
              <a:t/>
            </a:r>
            <a:br>
              <a:rPr lang="en-US" i="1" dirty="0" smtClean="0"/>
            </a:br>
            <a:r>
              <a:rPr lang="en-US" i="1" dirty="0" smtClean="0"/>
              <a:t>The IEEE International Conference on Computer Vision and Pattern Recognition, June, 2009.</a:t>
            </a:r>
            <a:endParaRPr lang="en-US" dirty="0"/>
          </a:p>
        </p:txBody>
      </p:sp>
      <p:pic>
        <p:nvPicPr>
          <p:cNvPr id="6" name="Picture 2"/>
          <p:cNvPicPr>
            <a:picLocks noChangeAspect="1" noChangeArrowheads="1"/>
          </p:cNvPicPr>
          <p:nvPr/>
        </p:nvPicPr>
        <p:blipFill>
          <a:blip r:embed="rId6" cstate="print"/>
          <a:srcRect/>
          <a:stretch>
            <a:fillRect/>
          </a:stretch>
        </p:blipFill>
        <p:spPr bwMode="auto">
          <a:xfrm>
            <a:off x="6781800" y="1219200"/>
            <a:ext cx="1600200" cy="1066800"/>
          </a:xfrm>
          <a:prstGeom prst="rect">
            <a:avLst/>
          </a:prstGeom>
          <a:noFill/>
          <a:ln w="9525">
            <a:noFill/>
            <a:miter lim="800000"/>
            <a:headEnd/>
            <a:tailEnd/>
          </a:ln>
          <a:effectLst/>
        </p:spPr>
      </p:pic>
      <p:pic>
        <p:nvPicPr>
          <p:cNvPr id="7" name="Picture 3"/>
          <p:cNvPicPr>
            <a:picLocks noChangeAspect="1" noChangeArrowheads="1"/>
          </p:cNvPicPr>
          <p:nvPr/>
        </p:nvPicPr>
        <p:blipFill>
          <a:blip r:embed="rId7" cstate="print"/>
          <a:srcRect/>
          <a:stretch>
            <a:fillRect/>
          </a:stretch>
        </p:blipFill>
        <p:spPr bwMode="auto">
          <a:xfrm>
            <a:off x="6934200" y="2641600"/>
            <a:ext cx="1524000" cy="1016000"/>
          </a:xfrm>
          <a:prstGeom prst="rect">
            <a:avLst/>
          </a:prstGeom>
          <a:noFill/>
          <a:ln w="9525">
            <a:noFill/>
            <a:miter lim="800000"/>
            <a:headEnd/>
            <a:tailEnd/>
          </a:ln>
          <a:effectLst/>
        </p:spPr>
      </p:pic>
      <p:pic>
        <p:nvPicPr>
          <p:cNvPr id="8" name="Picture 4"/>
          <p:cNvPicPr>
            <a:picLocks noChangeAspect="1" noChangeArrowheads="1"/>
          </p:cNvPicPr>
          <p:nvPr/>
        </p:nvPicPr>
        <p:blipFill>
          <a:blip r:embed="rId8" cstate="print"/>
          <a:srcRect/>
          <a:stretch>
            <a:fillRect/>
          </a:stretch>
        </p:blipFill>
        <p:spPr bwMode="auto">
          <a:xfrm>
            <a:off x="4800600" y="1447800"/>
            <a:ext cx="1467853" cy="110382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searching</a:t>
            </a:r>
            <a:endParaRPr lang="en-US" dirty="0"/>
          </a:p>
        </p:txBody>
      </p:sp>
      <p:sp>
        <p:nvSpPr>
          <p:cNvPr id="3" name="Content Placeholder 2"/>
          <p:cNvSpPr>
            <a:spLocks noGrp="1"/>
          </p:cNvSpPr>
          <p:nvPr>
            <p:ph idx="1"/>
          </p:nvPr>
        </p:nvSpPr>
        <p:spPr/>
        <p:txBody>
          <a:bodyPr>
            <a:normAutofit lnSpcReduction="10000"/>
          </a:bodyPr>
          <a:lstStyle/>
          <a:p>
            <a:r>
              <a:rPr lang="en-US" dirty="0" smtClean="0"/>
              <a:t>Team</a:t>
            </a:r>
          </a:p>
          <a:p>
            <a:pPr lvl="1"/>
            <a:r>
              <a:rPr lang="en-US" dirty="0" err="1" smtClean="0">
                <a:solidFill>
                  <a:srgbClr val="0066FF"/>
                </a:solidFill>
              </a:rPr>
              <a:t>Jianfang</a:t>
            </a:r>
            <a:r>
              <a:rPr lang="en-US" dirty="0" smtClean="0">
                <a:solidFill>
                  <a:srgbClr val="0066FF"/>
                </a:solidFill>
              </a:rPr>
              <a:t> Li </a:t>
            </a:r>
          </a:p>
          <a:p>
            <a:pPr lvl="1"/>
            <a:r>
              <a:rPr lang="en-US" dirty="0" smtClean="0">
                <a:solidFill>
                  <a:srgbClr val="FF0000"/>
                </a:solidFill>
              </a:rPr>
              <a:t>Could you team up with </a:t>
            </a:r>
            <a:r>
              <a:rPr lang="en-US" dirty="0" err="1" smtClean="0">
                <a:solidFill>
                  <a:srgbClr val="FF0000"/>
                </a:solidFill>
              </a:rPr>
              <a:t>Nikolaos</a:t>
            </a:r>
            <a:r>
              <a:rPr lang="en-US" dirty="0" smtClean="0">
                <a:solidFill>
                  <a:srgbClr val="FF0000"/>
                </a:solidFill>
              </a:rPr>
              <a:t> </a:t>
            </a:r>
            <a:r>
              <a:rPr lang="en-US" dirty="0" err="1" smtClean="0">
                <a:solidFill>
                  <a:srgbClr val="FF0000"/>
                </a:solidFill>
              </a:rPr>
              <a:t>Markou</a:t>
            </a:r>
            <a:r>
              <a:rPr lang="en-US" dirty="0" smtClean="0">
                <a:solidFill>
                  <a:srgbClr val="FF0000"/>
                </a:solidFill>
              </a:rPr>
              <a:t>?</a:t>
            </a:r>
            <a:endParaRPr lang="en-US" dirty="0" smtClean="0">
              <a:solidFill>
                <a:srgbClr val="0066FF"/>
              </a:solidFill>
            </a:endParaRPr>
          </a:p>
          <a:p>
            <a:r>
              <a:rPr lang="en-US" dirty="0" smtClean="0"/>
              <a:t>Key Components</a:t>
            </a:r>
          </a:p>
          <a:p>
            <a:pPr lvl="1"/>
            <a:r>
              <a:rPr lang="en-US" dirty="0" smtClean="0"/>
              <a:t>The project is to find a target image from bunch of images by scale-invariant feature transform (SIFT)</a:t>
            </a:r>
          </a:p>
          <a:p>
            <a:pPr lvl="1"/>
            <a:r>
              <a:rPr lang="en-US" dirty="0" smtClean="0">
                <a:solidFill>
                  <a:srgbClr val="FF0000"/>
                </a:solidFill>
              </a:rPr>
              <a:t>This is too broad and vague, lack details</a:t>
            </a:r>
          </a:p>
          <a:p>
            <a:pPr lvl="1"/>
            <a:r>
              <a:rPr lang="en-US" dirty="0" smtClean="0">
                <a:solidFill>
                  <a:srgbClr val="FF0000"/>
                </a:solidFill>
              </a:rPr>
              <a:t>How does this have anything to do with 3D vision?</a:t>
            </a:r>
          </a:p>
          <a:p>
            <a:pPr lvl="1"/>
            <a:r>
              <a:rPr lang="en-US" dirty="0" smtClean="0">
                <a:solidFill>
                  <a:srgbClr val="FF0000"/>
                </a:solidFill>
              </a:rPr>
              <a:t>Are you dealing with </a:t>
            </a:r>
            <a:r>
              <a:rPr lang="en-US" b="1" dirty="0" smtClean="0">
                <a:solidFill>
                  <a:srgbClr val="0066FF"/>
                </a:solidFill>
              </a:rPr>
              <a:t>perspective distortion</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Detection of possible cancer using computer vision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Team</a:t>
            </a:r>
          </a:p>
          <a:p>
            <a:pPr lvl="1"/>
            <a:r>
              <a:rPr lang="en-US" dirty="0" smtClean="0">
                <a:solidFill>
                  <a:srgbClr val="0066FF"/>
                </a:solidFill>
              </a:rPr>
              <a:t>Carlo Garcia</a:t>
            </a:r>
          </a:p>
          <a:p>
            <a:pPr lvl="1"/>
            <a:r>
              <a:rPr lang="en-US" dirty="0" err="1" smtClean="0"/>
              <a:t>Razia</a:t>
            </a:r>
            <a:r>
              <a:rPr lang="en-US" dirty="0" smtClean="0"/>
              <a:t> Sultana </a:t>
            </a:r>
            <a:endParaRPr lang="en-US" dirty="0" smtClean="0">
              <a:solidFill>
                <a:srgbClr val="0066FF"/>
              </a:solidFill>
            </a:endParaRPr>
          </a:p>
          <a:p>
            <a:r>
              <a:rPr lang="en-US" dirty="0" smtClean="0"/>
              <a:t>Key Ideas</a:t>
            </a:r>
          </a:p>
          <a:p>
            <a:pPr lvl="1"/>
            <a:r>
              <a:rPr lang="en-US" dirty="0" smtClean="0"/>
              <a:t>A High Resolution picture of a histology slides and a pathologist uses some staining techniques under</a:t>
            </a:r>
            <a:br>
              <a:rPr lang="en-US" dirty="0" smtClean="0"/>
            </a:br>
            <a:r>
              <a:rPr lang="en-US" dirty="0" smtClean="0"/>
              <a:t>a microscope to determine the average intensity by sections of the high resolution image. </a:t>
            </a:r>
          </a:p>
          <a:p>
            <a:pPr lvl="1"/>
            <a:r>
              <a:rPr lang="en-US" dirty="0" smtClean="0"/>
              <a:t>How can computer vision help?</a:t>
            </a:r>
          </a:p>
          <a:p>
            <a:pPr lvl="1"/>
            <a:r>
              <a:rPr lang="en-US" b="1" dirty="0" smtClean="0">
                <a:solidFill>
                  <a:srgbClr val="0066FF"/>
                </a:solidFill>
              </a:rPr>
              <a:t>Image registration </a:t>
            </a:r>
            <a:r>
              <a:rPr lang="en-US" dirty="0" smtClean="0">
                <a:solidFill>
                  <a:srgbClr val="FF0000"/>
                </a:solidFill>
              </a:rPr>
              <a:t>of images before and after?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505200" y="1905000"/>
            <a:ext cx="5410200" cy="109208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Detection of stairs</a:t>
            </a:r>
            <a:endParaRPr lang="en-US" dirty="0"/>
          </a:p>
        </p:txBody>
      </p:sp>
      <p:sp>
        <p:nvSpPr>
          <p:cNvPr id="3" name="Content Placeholder 2"/>
          <p:cNvSpPr>
            <a:spLocks noGrp="1"/>
          </p:cNvSpPr>
          <p:nvPr>
            <p:ph idx="1"/>
          </p:nvPr>
        </p:nvSpPr>
        <p:spPr/>
        <p:txBody>
          <a:bodyPr>
            <a:normAutofit fontScale="92500"/>
          </a:bodyPr>
          <a:lstStyle/>
          <a:p>
            <a:r>
              <a:rPr lang="en-US" dirty="0" smtClean="0"/>
              <a:t>Team</a:t>
            </a:r>
          </a:p>
          <a:p>
            <a:pPr lvl="1"/>
            <a:r>
              <a:rPr lang="en-US" dirty="0" err="1" smtClean="0">
                <a:solidFill>
                  <a:srgbClr val="0066FF"/>
                </a:solidFill>
              </a:rPr>
              <a:t>Franqueli</a:t>
            </a:r>
            <a:r>
              <a:rPr lang="en-US" dirty="0" smtClean="0">
                <a:solidFill>
                  <a:srgbClr val="0066FF"/>
                </a:solidFill>
              </a:rPr>
              <a:t> Mendez</a:t>
            </a:r>
          </a:p>
          <a:p>
            <a:r>
              <a:rPr lang="en-US" dirty="0" smtClean="0"/>
              <a:t>Key Ideas</a:t>
            </a:r>
          </a:p>
          <a:p>
            <a:pPr lvl="1"/>
            <a:r>
              <a:rPr lang="en-US" dirty="0" smtClean="0">
                <a:solidFill>
                  <a:srgbClr val="FF0000"/>
                </a:solidFill>
              </a:rPr>
              <a:t>Line detection</a:t>
            </a:r>
          </a:p>
          <a:p>
            <a:pPr lvl="1"/>
            <a:r>
              <a:rPr lang="en-US" dirty="0" smtClean="0">
                <a:solidFill>
                  <a:srgbClr val="FF0000"/>
                </a:solidFill>
              </a:rPr>
              <a:t>Parallel lines</a:t>
            </a:r>
          </a:p>
          <a:p>
            <a:pPr lvl="1"/>
            <a:r>
              <a:rPr lang="en-US" dirty="0" smtClean="0">
                <a:solidFill>
                  <a:srgbClr val="FF0000"/>
                </a:solidFill>
              </a:rPr>
              <a:t>Stair models</a:t>
            </a:r>
          </a:p>
          <a:p>
            <a:pPr lvl="1"/>
            <a:r>
              <a:rPr lang="en-US" b="1" dirty="0" smtClean="0">
                <a:solidFill>
                  <a:srgbClr val="0066FF"/>
                </a:solidFill>
              </a:rPr>
              <a:t>3D estimation</a:t>
            </a:r>
          </a:p>
          <a:p>
            <a:r>
              <a:rPr lang="en-US" dirty="0" smtClean="0"/>
              <a:t>Comments</a:t>
            </a:r>
          </a:p>
          <a:p>
            <a:pPr lvl="1"/>
            <a:r>
              <a:rPr lang="en-US" dirty="0" smtClean="0">
                <a:solidFill>
                  <a:srgbClr val="FF0000"/>
                </a:solidFill>
              </a:rPr>
              <a:t>Obstacle and face detection are too common and hard</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6781800" y="1219200"/>
            <a:ext cx="1943100" cy="2590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657600" y="2667000"/>
            <a:ext cx="2852943" cy="29813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Door detection</a:t>
            </a:r>
            <a:endParaRPr lang="en-US" dirty="0"/>
          </a:p>
        </p:txBody>
      </p:sp>
      <p:sp>
        <p:nvSpPr>
          <p:cNvPr id="3" name="Content Placeholder 2"/>
          <p:cNvSpPr>
            <a:spLocks noGrp="1"/>
          </p:cNvSpPr>
          <p:nvPr>
            <p:ph idx="1"/>
          </p:nvPr>
        </p:nvSpPr>
        <p:spPr/>
        <p:txBody>
          <a:bodyPr/>
          <a:lstStyle/>
          <a:p>
            <a:r>
              <a:rPr lang="en-US" dirty="0" smtClean="0"/>
              <a:t>Team</a:t>
            </a:r>
          </a:p>
          <a:p>
            <a:pPr lvl="1"/>
            <a:r>
              <a:rPr lang="en-US" dirty="0" err="1" smtClean="0">
                <a:solidFill>
                  <a:srgbClr val="0066FF"/>
                </a:solidFill>
              </a:rPr>
              <a:t>Hengyu</a:t>
            </a:r>
            <a:r>
              <a:rPr lang="en-US" dirty="0" smtClean="0">
                <a:solidFill>
                  <a:srgbClr val="0066FF"/>
                </a:solidFill>
              </a:rPr>
              <a:t> </a:t>
            </a:r>
            <a:r>
              <a:rPr lang="en-US" dirty="0" err="1" smtClean="0">
                <a:solidFill>
                  <a:srgbClr val="0066FF"/>
                </a:solidFill>
              </a:rPr>
              <a:t>Ji</a:t>
            </a:r>
            <a:endParaRPr lang="en-US" dirty="0" smtClean="0">
              <a:solidFill>
                <a:srgbClr val="0066FF"/>
              </a:solidFill>
            </a:endParaRPr>
          </a:p>
          <a:p>
            <a:r>
              <a:rPr lang="en-US" dirty="0" smtClean="0"/>
              <a:t>Key Ideas</a:t>
            </a:r>
          </a:p>
          <a:p>
            <a:pPr lvl="1"/>
            <a:r>
              <a:rPr lang="en-US" dirty="0" smtClean="0"/>
              <a:t>Features: </a:t>
            </a:r>
          </a:p>
          <a:p>
            <a:pPr lvl="2"/>
            <a:r>
              <a:rPr lang="en-US" dirty="0" smtClean="0"/>
              <a:t>Lines, </a:t>
            </a:r>
            <a:r>
              <a:rPr lang="en-US" dirty="0" err="1" smtClean="0"/>
              <a:t>qualdrilaterials</a:t>
            </a:r>
            <a:r>
              <a:rPr lang="en-US" dirty="0" smtClean="0"/>
              <a:t>?</a:t>
            </a:r>
          </a:p>
          <a:p>
            <a:pPr lvl="1"/>
            <a:r>
              <a:rPr lang="en-US" dirty="0" smtClean="0"/>
              <a:t>Perspective distortion:</a:t>
            </a:r>
          </a:p>
          <a:p>
            <a:pPr lvl="2"/>
            <a:r>
              <a:rPr lang="en-US" b="1" dirty="0" smtClean="0">
                <a:solidFill>
                  <a:srgbClr val="0066FF"/>
                </a:solidFill>
              </a:rPr>
              <a:t>Position and orientation</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2"/>
          <p:cNvPicPr>
            <a:picLocks noChangeAspect="1" noChangeArrowheads="1"/>
          </p:cNvPicPr>
          <p:nvPr/>
        </p:nvPicPr>
        <p:blipFill>
          <a:blip r:embed="rId3" cstate="print"/>
          <a:srcRect/>
          <a:stretch>
            <a:fillRect/>
          </a:stretch>
        </p:blipFill>
        <p:spPr bwMode="auto">
          <a:xfrm>
            <a:off x="3810000" y="1371600"/>
            <a:ext cx="2286000" cy="2271346"/>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6705600" y="914400"/>
            <a:ext cx="1762443" cy="3033713"/>
          </a:xfrm>
          <a:prstGeom prst="rect">
            <a:avLst/>
          </a:prstGeom>
          <a:noFill/>
          <a:ln w="9525">
            <a:noFill/>
            <a:miter lim="800000"/>
            <a:headEnd/>
            <a:tailEnd/>
          </a:ln>
          <a:effectLst/>
        </p:spPr>
      </p:pic>
      <p:pic>
        <p:nvPicPr>
          <p:cNvPr id="7" name="Picture 4"/>
          <p:cNvPicPr>
            <a:picLocks noChangeAspect="1" noChangeArrowheads="1"/>
          </p:cNvPicPr>
          <p:nvPr/>
        </p:nvPicPr>
        <p:blipFill>
          <a:blip r:embed="rId5" cstate="print"/>
          <a:srcRect/>
          <a:stretch>
            <a:fillRect/>
          </a:stretch>
        </p:blipFill>
        <p:spPr bwMode="auto">
          <a:xfrm>
            <a:off x="6324600" y="4343400"/>
            <a:ext cx="2133600" cy="2133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Face orientation estimation</a:t>
            </a:r>
            <a:endParaRPr lang="en-US" dirty="0"/>
          </a:p>
        </p:txBody>
      </p:sp>
      <p:sp>
        <p:nvSpPr>
          <p:cNvPr id="3" name="Content Placeholder 2"/>
          <p:cNvSpPr>
            <a:spLocks noGrp="1"/>
          </p:cNvSpPr>
          <p:nvPr>
            <p:ph idx="1"/>
          </p:nvPr>
        </p:nvSpPr>
        <p:spPr/>
        <p:txBody>
          <a:bodyPr/>
          <a:lstStyle/>
          <a:p>
            <a:r>
              <a:rPr lang="en-US" dirty="0" smtClean="0"/>
              <a:t>Team</a:t>
            </a:r>
          </a:p>
          <a:p>
            <a:pPr lvl="1"/>
            <a:r>
              <a:rPr lang="en-US" dirty="0" smtClean="0">
                <a:solidFill>
                  <a:srgbClr val="0066FF"/>
                </a:solidFill>
              </a:rPr>
              <a:t>Jose Maldonado</a:t>
            </a:r>
          </a:p>
          <a:p>
            <a:r>
              <a:rPr lang="en-US" dirty="0" smtClean="0"/>
              <a:t>Project Ideas</a:t>
            </a:r>
          </a:p>
          <a:p>
            <a:pPr lvl="1"/>
            <a:r>
              <a:rPr lang="en-US" dirty="0" smtClean="0"/>
              <a:t>1. Face Recognition</a:t>
            </a:r>
          </a:p>
          <a:p>
            <a:pPr lvl="1"/>
            <a:r>
              <a:rPr lang="en-US" dirty="0" smtClean="0"/>
              <a:t>2. Bar code reading system</a:t>
            </a:r>
          </a:p>
          <a:p>
            <a:r>
              <a:rPr lang="en-US" dirty="0" smtClean="0"/>
              <a:t>Implementations</a:t>
            </a:r>
          </a:p>
          <a:p>
            <a:pPr lvl="1"/>
            <a:r>
              <a:rPr lang="en-US" dirty="0" smtClean="0">
                <a:solidFill>
                  <a:srgbClr val="FF0000"/>
                </a:solidFill>
              </a:rPr>
              <a:t>Lack details</a:t>
            </a:r>
          </a:p>
          <a:p>
            <a:pPr lvl="1"/>
            <a:r>
              <a:rPr lang="en-US" b="1" dirty="0" smtClean="0">
                <a:solidFill>
                  <a:srgbClr val="0066FF"/>
                </a:solidFill>
              </a:rPr>
              <a:t>Detection face orientations ?</a:t>
            </a:r>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3"/>
          <p:cNvPicPr>
            <a:picLocks noChangeAspect="1" noChangeArrowheads="1"/>
          </p:cNvPicPr>
          <p:nvPr/>
        </p:nvPicPr>
        <p:blipFill>
          <a:blip r:embed="rId3" cstate="print"/>
          <a:srcRect/>
          <a:stretch>
            <a:fillRect/>
          </a:stretch>
        </p:blipFill>
        <p:spPr bwMode="auto">
          <a:xfrm>
            <a:off x="6553200" y="1371600"/>
            <a:ext cx="1615440" cy="4038600"/>
          </a:xfrm>
          <a:prstGeom prst="rect">
            <a:avLst/>
          </a:prstGeom>
          <a:noFill/>
          <a:ln w="9525">
            <a:noFill/>
            <a:miter lim="800000"/>
            <a:headEnd/>
            <a:tailEnd/>
          </a:ln>
          <a:effectLst/>
        </p:spPr>
      </p:pic>
      <p:sp>
        <p:nvSpPr>
          <p:cNvPr id="6" name="Rectangle 5"/>
          <p:cNvSpPr/>
          <p:nvPr/>
        </p:nvSpPr>
        <p:spPr>
          <a:xfrm>
            <a:off x="6705600" y="5562600"/>
            <a:ext cx="1734494" cy="646331"/>
          </a:xfrm>
          <a:prstGeom prst="rect">
            <a:avLst/>
          </a:prstGeom>
        </p:spPr>
        <p:txBody>
          <a:bodyPr wrap="square">
            <a:spAutoFit/>
          </a:bodyPr>
          <a:lstStyle/>
          <a:p>
            <a:r>
              <a:rPr lang="en-US" b="1" dirty="0" smtClean="0"/>
              <a:t>Many Faces of Hillary Clinton</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1066</Words>
  <Application>Microsoft Office PowerPoint</Application>
  <PresentationFormat>On-screen Show (4:3)</PresentationFormat>
  <Paragraphs>243</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Computer Vision Project Topics</vt:lpstr>
      <vt:lpstr>Project Reports</vt:lpstr>
      <vt:lpstr>Rubik cube recognition</vt:lpstr>
      <vt:lpstr>Car recognition in images </vt:lpstr>
      <vt:lpstr>Image searching</vt:lpstr>
      <vt:lpstr>Detection of possible cancer using computer vision</vt:lpstr>
      <vt:lpstr>Detection of stairs</vt:lpstr>
      <vt:lpstr>Door detection</vt:lpstr>
      <vt:lpstr>Face orientation estimation</vt:lpstr>
      <vt:lpstr>Vision-based smart board</vt:lpstr>
      <vt:lpstr>Fast object recognition by standardized edge templates</vt:lpstr>
      <vt:lpstr>Renaissance Painting &amp; Computer Vision</vt:lpstr>
      <vt:lpstr>Estimating Roulette game outcome based on multiple images</vt:lpstr>
      <vt:lpstr>Project Reports</vt:lpstr>
      <vt:lpstr>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Project Topics</dc:title>
  <dc:creator/>
  <cp:lastModifiedBy>Zhigang Zhu</cp:lastModifiedBy>
  <cp:revision>134</cp:revision>
  <cp:lastPrinted>2011-05-03T17:00:23Z</cp:lastPrinted>
  <dcterms:created xsi:type="dcterms:W3CDTF">2006-08-16T00:00:00Z</dcterms:created>
  <dcterms:modified xsi:type="dcterms:W3CDTF">2011-05-03T17:00:35Z</dcterms:modified>
</cp:coreProperties>
</file>