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341" r:id="rId2"/>
    <p:sldId id="342" r:id="rId3"/>
    <p:sldId id="480" r:id="rId4"/>
    <p:sldId id="483" r:id="rId5"/>
    <p:sldId id="484" r:id="rId6"/>
    <p:sldId id="485" r:id="rId7"/>
    <p:sldId id="486" r:id="rId8"/>
    <p:sldId id="487" r:id="rId9"/>
    <p:sldId id="469" r:id="rId10"/>
    <p:sldId id="455" r:id="rId11"/>
    <p:sldId id="467" r:id="rId12"/>
    <p:sldId id="456" r:id="rId13"/>
    <p:sldId id="468" r:id="rId14"/>
    <p:sldId id="454" r:id="rId15"/>
    <p:sldId id="471" r:id="rId16"/>
    <p:sldId id="481" r:id="rId17"/>
    <p:sldId id="470" r:id="rId18"/>
    <p:sldId id="472" r:id="rId19"/>
    <p:sldId id="473" r:id="rId20"/>
    <p:sldId id="474" r:id="rId21"/>
    <p:sldId id="475" r:id="rId22"/>
    <p:sldId id="511" r:id="rId23"/>
    <p:sldId id="459" r:id="rId24"/>
    <p:sldId id="458" r:id="rId25"/>
    <p:sldId id="460" r:id="rId26"/>
    <p:sldId id="461" r:id="rId27"/>
    <p:sldId id="464" r:id="rId28"/>
    <p:sldId id="462" r:id="rId29"/>
    <p:sldId id="482" r:id="rId30"/>
    <p:sldId id="463" r:id="rId31"/>
    <p:sldId id="465" r:id="rId32"/>
    <p:sldId id="512" r:id="rId33"/>
    <p:sldId id="466" r:id="rId34"/>
    <p:sldId id="477" r:id="rId35"/>
    <p:sldId id="478" r:id="rId36"/>
    <p:sldId id="479"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13" r:id="rId51"/>
    <p:sldId id="501" r:id="rId52"/>
    <p:sldId id="502" r:id="rId53"/>
    <p:sldId id="503" r:id="rId54"/>
    <p:sldId id="504" r:id="rId55"/>
    <p:sldId id="505" r:id="rId56"/>
    <p:sldId id="506" r:id="rId57"/>
    <p:sldId id="507" r:id="rId58"/>
    <p:sldId id="508" r:id="rId59"/>
    <p:sldId id="509" r:id="rId60"/>
    <p:sldId id="510" r:id="rId61"/>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0000FF"/>
    <a:srgbClr val="0066FF"/>
    <a:srgbClr val="6666FF"/>
    <a:srgbClr val="B753B0"/>
    <a:srgbClr val="424680"/>
    <a:srgbClr val="D82204"/>
    <a:srgbClr val="FFCC99"/>
    <a:srgbClr val="CC66FF"/>
    <a:srgbClr val="DBD6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73" autoAdjust="0"/>
    <p:restoredTop sz="96661" autoAdjust="0"/>
  </p:normalViewPr>
  <p:slideViewPr>
    <p:cSldViewPr>
      <p:cViewPr varScale="1">
        <p:scale>
          <a:sx n="76" d="100"/>
          <a:sy n="76" d="100"/>
        </p:scale>
        <p:origin x="-846" y="-90"/>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3" d="100"/>
          <a:sy n="103" d="100"/>
        </p:scale>
        <p:origin x="-252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0.wmf"/><Relationship Id="rId1" Type="http://schemas.openxmlformats.org/officeDocument/2006/relationships/image" Target="../media/image30.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0.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6.wmf"/><Relationship Id="rId7"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18.wmf"/><Relationship Id="rId5" Type="http://schemas.openxmlformats.org/officeDocument/2006/relationships/image" Target="../media/image24.wmf"/><Relationship Id="rId4"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A4EBEED4-C506-475E-BD9E-A1C2FF721BE2}"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B26CAD0-A54E-44F9-B36B-F56B3EF1E201}" type="slidenum">
              <a:rPr lang="en-US" sz="1500" b="0">
                <a:latin typeface="Helvetica" pitchFamily="34" charset="0"/>
              </a:rPr>
              <a:pPr algn="r"/>
              <a:t>‹#›</a:t>
            </a:fld>
            <a:endParaRPr lang="en-US" sz="1500" b="0" dirty="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062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Rot="1" noChangeAspect="1" noChangeArrowheads="1" noTextEdit="1"/>
          </p:cNvSpPr>
          <p:nvPr>
            <p:ph type="sldImg"/>
          </p:nvPr>
        </p:nvSpPr>
        <p:spPr>
          <a:xfrm>
            <a:off x="1628775" y="560388"/>
            <a:ext cx="3724275" cy="2794000"/>
          </a:xfrm>
          <a:ln/>
        </p:spPr>
      </p:sp>
      <p:sp>
        <p:nvSpPr>
          <p:cNvPr id="903171" name="Rectangle 3"/>
          <p:cNvSpPr>
            <a:spLocks noGrp="1" noChangeArrowheads="1"/>
          </p:cNvSpPr>
          <p:nvPr>
            <p:ph type="body" idx="1"/>
          </p:nvPr>
        </p:nvSpPr>
        <p:spPr/>
        <p:txBody>
          <a:bodyPr/>
          <a:lstStyle/>
          <a:p>
            <a:r>
              <a:rPr lang="en-US" sz="1100" dirty="0"/>
              <a:t>f = 16 x 512/8 pixels, B = 0.5 m, </a:t>
            </a:r>
            <a:r>
              <a:rPr lang="en-US" sz="1100" dirty="0" err="1"/>
              <a:t>dZ</a:t>
            </a:r>
            <a:r>
              <a:rPr lang="en-US" sz="1100" dirty="0"/>
              <a:t> = Z**2 /2**7 * 1 (pixel)  </a:t>
            </a:r>
          </a:p>
          <a:p>
            <a:r>
              <a:rPr lang="en-US" sz="1100" dirty="0"/>
              <a:t>Z (m)	2	4	8	16	32	64</a:t>
            </a:r>
          </a:p>
          <a:p>
            <a:r>
              <a:rPr lang="en-US" sz="1100" dirty="0" err="1"/>
              <a:t>dZ</a:t>
            </a:r>
            <a:r>
              <a:rPr lang="en-US" sz="1100" dirty="0"/>
              <a:t>(m)	1/128	1/32	1/8	½	2	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1026"/>
          <p:cNvSpPr>
            <a:spLocks noGrp="1" noRot="1" noChangeAspect="1" noChangeArrowheads="1" noTextEdit="1"/>
          </p:cNvSpPr>
          <p:nvPr>
            <p:ph type="sldImg"/>
          </p:nvPr>
        </p:nvSpPr>
        <p:spPr>
          <a:xfrm>
            <a:off x="1628775" y="560388"/>
            <a:ext cx="3724275" cy="2794000"/>
          </a:xfrm>
          <a:ln/>
        </p:spPr>
      </p:sp>
      <p:sp>
        <p:nvSpPr>
          <p:cNvPr id="93593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Rot="1" noChangeAspect="1" noChangeArrowheads="1" noTextEdit="1"/>
          </p:cNvSpPr>
          <p:nvPr>
            <p:ph type="sldImg"/>
          </p:nvPr>
        </p:nvSpPr>
        <p:spPr>
          <a:xfrm>
            <a:off x="1628775" y="560388"/>
            <a:ext cx="3724275" cy="2794000"/>
          </a:xfrm>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Rot="1" noChangeAspect="1" noChangeArrowheads="1" noTextEdit="1"/>
          </p:cNvSpPr>
          <p:nvPr>
            <p:ph type="sldImg"/>
          </p:nvPr>
        </p:nvSpPr>
        <p:spPr>
          <a:xfrm>
            <a:off x="1628775" y="560388"/>
            <a:ext cx="3724275" cy="2794000"/>
          </a:xfrm>
          <a:ln/>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Rot="1" noChangeAspect="1" noChangeArrowheads="1" noTextEdit="1"/>
          </p:cNvSpPr>
          <p:nvPr>
            <p:ph type="sldImg"/>
          </p:nvPr>
        </p:nvSpPr>
        <p:spPr>
          <a:xfrm>
            <a:off x="1628775" y="560388"/>
            <a:ext cx="3724275" cy="2794000"/>
          </a:xfrm>
          <a:ln/>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Rot="1" noChangeAspect="1" noChangeArrowheads="1" noTextEdit="1"/>
          </p:cNvSpPr>
          <p:nvPr>
            <p:ph type="sldImg"/>
          </p:nvPr>
        </p:nvSpPr>
        <p:spPr>
          <a:xfrm>
            <a:off x="1628775" y="560388"/>
            <a:ext cx="3724275" cy="2794000"/>
          </a:xfrm>
          <a:ln/>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p:cNvSpPr>
            <a:spLocks noGrp="1" noRot="1" noChangeAspect="1" noChangeArrowheads="1" noTextEdit="1"/>
          </p:cNvSpPr>
          <p:nvPr>
            <p:ph type="sldImg"/>
          </p:nvPr>
        </p:nvSpPr>
        <p:spPr>
          <a:xfrm>
            <a:off x="1628775" y="560388"/>
            <a:ext cx="3724275" cy="2794000"/>
          </a:xfrm>
          <a:ln/>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p:cNvSpPr>
            <a:spLocks noGrp="1" noRot="1" noChangeAspect="1" noChangeArrowheads="1" noTextEdit="1"/>
          </p:cNvSpPr>
          <p:nvPr>
            <p:ph type="sldImg"/>
          </p:nvPr>
        </p:nvSpPr>
        <p:spPr>
          <a:xfrm>
            <a:off x="1628775" y="560388"/>
            <a:ext cx="3724275" cy="2794000"/>
          </a:xfrm>
          <a:ln/>
        </p:spPr>
      </p:sp>
      <p:sp>
        <p:nvSpPr>
          <p:cNvPr id="948227" name="Rectangle 3"/>
          <p:cNvSpPr>
            <a:spLocks noGrp="1" noChangeArrowheads="1"/>
          </p:cNvSpPr>
          <p:nvPr>
            <p:ph type="body" idx="1"/>
          </p:nvPr>
        </p:nvSpPr>
        <p:spPr/>
        <p:txBody>
          <a:bodyPr/>
          <a:lstStyle/>
          <a:p>
            <a:r>
              <a:rPr lang="en-US"/>
              <a:t>Fixation stereo does not change the fact that depth resolution is inversely proportional to square of depth </a:t>
            </a:r>
          </a:p>
          <a:p>
            <a:r>
              <a:rPr lang="en-US"/>
              <a:t>Since the increasing rate of the disparity decreases with the distance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23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03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Left: reference camera</a:t>
            </a:r>
          </a:p>
          <a:p>
            <a:r>
              <a:rPr lang="en-US"/>
              <a:t>T: Vector in the left camera system </a:t>
            </a:r>
          </a:p>
          <a:p>
            <a:r>
              <a:rPr lang="en-US"/>
              <a:t>R: from Left to right</a:t>
            </a:r>
          </a:p>
          <a:p>
            <a:endParaRPr lang="en-US"/>
          </a:p>
          <a:p>
            <a:r>
              <a:rPr lang="en-US"/>
              <a:t>Image coordinates: in projective space</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44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64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The projection of TxPl in vector (Pl-T) is zero</a:t>
            </a:r>
          </a:p>
          <a:p>
            <a:endParaRPr lang="en-US"/>
          </a:p>
          <a:p>
            <a:r>
              <a:rPr lang="en-US"/>
              <a:t>Note: the epipolar line about pr will pass through pl IFF R = I , which says</a:t>
            </a:r>
          </a:p>
          <a:p>
            <a:endParaRPr lang="en-US"/>
          </a:p>
          <a:p>
            <a:r>
              <a:rPr lang="en-US"/>
              <a:t>p</a:t>
            </a:r>
            <a:r>
              <a:rPr lang="en-US" baseline="-25000"/>
              <a:t>l</a:t>
            </a:r>
            <a:r>
              <a:rPr lang="en-US" baseline="30000"/>
              <a:t>T </a:t>
            </a:r>
            <a:r>
              <a:rPr lang="en-US"/>
              <a:t>S p</a:t>
            </a:r>
            <a:r>
              <a:rPr lang="en-US" baseline="-25000"/>
              <a:t>l</a:t>
            </a:r>
            <a:r>
              <a:rPr lang="en-US"/>
              <a:t> ==  0</a:t>
            </a:r>
          </a:p>
          <a:p>
            <a:endParaRPr lang="en-US"/>
          </a:p>
          <a:p>
            <a:r>
              <a:rPr lang="en-US"/>
              <a:t>It is the FOE geometry in visual motion. Otherwise, NOT!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26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185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dirty="0"/>
              <a:t>Ml and </a:t>
            </a:r>
            <a:r>
              <a:rPr lang="en-US" dirty="0" err="1"/>
              <a:t>Mr</a:t>
            </a:r>
            <a:r>
              <a:rPr lang="en-US" dirty="0"/>
              <a:t> are intrinsic matrix of the left and the right cameras</a:t>
            </a:r>
          </a:p>
          <a:p>
            <a:endParaRPr lang="en-US" dirty="0" smtClean="0"/>
          </a:p>
          <a:p>
            <a:r>
              <a:rPr lang="en-US" dirty="0" err="1" smtClean="0"/>
              <a:t>fx</a:t>
            </a:r>
            <a:r>
              <a:rPr lang="en-US" dirty="0" smtClean="0"/>
              <a:t> = f/</a:t>
            </a:r>
            <a:r>
              <a:rPr lang="en-US" dirty="0" err="1" smtClean="0"/>
              <a:t>sx</a:t>
            </a:r>
            <a:r>
              <a:rPr lang="en-US" dirty="0" smtClean="0"/>
              <a:t>, </a:t>
            </a:r>
            <a:r>
              <a:rPr lang="en-US" dirty="0" err="1" smtClean="0"/>
              <a:t>fy</a:t>
            </a:r>
            <a:r>
              <a:rPr lang="en-US" dirty="0" smtClean="0"/>
              <a:t> = f/</a:t>
            </a:r>
            <a:r>
              <a:rPr lang="en-US" dirty="0" err="1" smtClean="0"/>
              <a:t>sy</a:t>
            </a:r>
            <a:endParaRPr lang="en-US" dirty="0" smtClean="0"/>
          </a:p>
          <a:p>
            <a:endParaRPr lang="en-US" dirty="0" smtClean="0"/>
          </a:p>
          <a:p>
            <a:r>
              <a:rPr lang="en-US" dirty="0" smtClean="0"/>
              <a:t>P-bar = (-</a:t>
            </a:r>
            <a:r>
              <a:rPr lang="en-US" dirty="0" err="1" smtClean="0"/>
              <a:t>fx</a:t>
            </a:r>
            <a:r>
              <a:rPr lang="en-US" dirty="0" smtClean="0"/>
              <a:t>*</a:t>
            </a:r>
            <a:r>
              <a:rPr lang="en-US" dirty="0" err="1" smtClean="0"/>
              <a:t>x+f</a:t>
            </a:r>
            <a:r>
              <a:rPr lang="en-US" dirty="0" smtClean="0"/>
              <a:t>*ox,</a:t>
            </a:r>
            <a:r>
              <a:rPr lang="en-US" baseline="0" dirty="0" smtClean="0"/>
              <a:t> -</a:t>
            </a:r>
            <a:r>
              <a:rPr lang="en-US" baseline="0" dirty="0" err="1" smtClean="0"/>
              <a:t>fy</a:t>
            </a:r>
            <a:r>
              <a:rPr lang="en-US" baseline="0" dirty="0" smtClean="0"/>
              <a:t>*</a:t>
            </a:r>
            <a:r>
              <a:rPr lang="en-US" baseline="0" dirty="0" err="1" smtClean="0"/>
              <a:t>y+f</a:t>
            </a:r>
            <a:r>
              <a:rPr lang="en-US" baseline="0" dirty="0" smtClean="0"/>
              <a:t>*</a:t>
            </a:r>
            <a:r>
              <a:rPr lang="en-US" baseline="0" dirty="0" err="1" smtClean="0"/>
              <a:t>oy</a:t>
            </a:r>
            <a:r>
              <a:rPr lang="en-US" baseline="0" dirty="0" smtClean="0"/>
              <a:t>, f</a:t>
            </a:r>
            <a:r>
              <a:rPr lang="en-US" dirty="0" smtClean="0"/>
              <a:t>) = (-x/</a:t>
            </a:r>
            <a:r>
              <a:rPr lang="en-US" dirty="0" err="1" smtClean="0"/>
              <a:t>sx+ox</a:t>
            </a:r>
            <a:r>
              <a:rPr lang="en-US" dirty="0" smtClean="0"/>
              <a:t>,</a:t>
            </a:r>
            <a:r>
              <a:rPr lang="en-US" baseline="0" dirty="0" smtClean="0"/>
              <a:t> -y/</a:t>
            </a:r>
            <a:r>
              <a:rPr lang="en-US" baseline="0" dirty="0" err="1" smtClean="0"/>
              <a:t>sy+oy</a:t>
            </a:r>
            <a:r>
              <a:rPr lang="en-US" baseline="0" dirty="0" smtClean="0"/>
              <a:t>, 1)</a:t>
            </a:r>
            <a:endParaRPr lang="en-US" dirty="0"/>
          </a:p>
          <a:p>
            <a:r>
              <a:rPr lang="en-US" dirty="0" err="1"/>
              <a:t>Xim</a:t>
            </a:r>
            <a:r>
              <a:rPr lang="en-US" dirty="0"/>
              <a:t> = x1/x3, </a:t>
            </a:r>
            <a:r>
              <a:rPr lang="en-US" dirty="0" err="1"/>
              <a:t>yim</a:t>
            </a:r>
            <a:r>
              <a:rPr lang="en-US" dirty="0"/>
              <a:t> = x2/x3</a:t>
            </a:r>
          </a:p>
          <a:p>
            <a:r>
              <a:rPr lang="en-US" dirty="0"/>
              <a:t>(x1, x2, x3)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646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(x1, x2, x3) &lt;=&gt;  (x1/x3, x2/x3, 1)</a:t>
            </a:r>
          </a:p>
          <a:p>
            <a:endParaRPr lang="en-US"/>
          </a:p>
          <a:p>
            <a:r>
              <a:rPr lang="en-US"/>
              <a:t>When you find an epipole, always scale the third coordinate to 1 in this 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05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Why a homogeneous system? </a:t>
            </a:r>
          </a:p>
          <a:p>
            <a:endParaRPr lang="en-US"/>
          </a:p>
          <a:p>
            <a:r>
              <a:rPr lang="en-US"/>
              <a:t>Expand the F equation on blackboard</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46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(1) Epipole on the left image</a:t>
            </a:r>
          </a:p>
          <a:p>
            <a:endParaRPr lang="en-US"/>
          </a:p>
          <a:p>
            <a:r>
              <a:rPr lang="en-US"/>
              <a:t>dot product of two vector pr , Fel = ql</a:t>
            </a:r>
          </a:p>
          <a:p>
            <a:endParaRPr lang="en-US"/>
          </a:p>
          <a:p>
            <a:r>
              <a:rPr lang="en-US"/>
              <a:t>F is not zero matrix</a:t>
            </a:r>
          </a:p>
          <a:p>
            <a:r>
              <a:rPr lang="en-US"/>
              <a:t>pr could be anything </a:t>
            </a:r>
          </a:p>
          <a:p>
            <a:r>
              <a:rPr lang="en-US"/>
              <a:t>ql must be zero vector</a:t>
            </a:r>
          </a:p>
          <a:p>
            <a:endParaRPr lang="en-US"/>
          </a:p>
          <a:p>
            <a:r>
              <a:rPr lang="en-US"/>
              <a:t>Fel = 0 =&gt; FtFel = 0</a:t>
            </a:r>
          </a:p>
          <a:p>
            <a:endParaRPr lang="en-US"/>
          </a:p>
          <a:p>
            <a:r>
              <a:rPr lang="en-US"/>
              <a:t>F = UDVt</a:t>
            </a:r>
          </a:p>
          <a:p>
            <a:endParaRPr lang="en-US"/>
          </a:p>
          <a:p>
            <a:r>
              <a:rPr lang="en-US"/>
              <a:t>Columns of V  are the eigenvectors of FtF  =&gt; The solution is the eigenvector corresponding to the null eigenvalue 0.</a:t>
            </a:r>
          </a:p>
          <a:p>
            <a:endParaRPr lang="en-US"/>
          </a:p>
          <a:p>
            <a:endParaRPr lang="en-US"/>
          </a:p>
          <a:p>
            <a:r>
              <a:rPr lang="en-US"/>
              <a:t>(2) Epipole on the right image</a:t>
            </a:r>
          </a:p>
          <a:p>
            <a:endParaRPr lang="en-US"/>
          </a:p>
          <a:p>
            <a:r>
              <a:rPr lang="en-US"/>
              <a:t>Do the similar thing to er</a:t>
            </a:r>
          </a:p>
          <a:p>
            <a:pPr>
              <a:buFont typeface="Symbol" pitchFamily="18" charset="2"/>
              <a:buChar char="Þ"/>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267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23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Pr = R (Pl – T)</a:t>
            </a:r>
          </a:p>
          <a:p>
            <a:endParaRPr lang="en-US"/>
          </a:p>
          <a:p>
            <a:r>
              <a:rPr lang="en-US"/>
              <a:t>Pl’ = Rrect Pl</a:t>
            </a:r>
          </a:p>
          <a:p>
            <a:endParaRPr lang="en-US"/>
          </a:p>
          <a:p>
            <a:r>
              <a:rPr lang="en-US"/>
              <a:t>Pr’ = Rrect R</a:t>
            </a:r>
            <a:r>
              <a:rPr lang="en-US" baseline="30000"/>
              <a:t>T </a:t>
            </a:r>
            <a:r>
              <a:rPr lang="en-US"/>
              <a:t>Pr </a:t>
            </a:r>
          </a:p>
          <a:p>
            <a:endParaRPr lang="en-US"/>
          </a:p>
          <a:p>
            <a:r>
              <a:rPr lang="en-US"/>
              <a:t>First rotate the right camera so that it’s three axes parallel to the left camera; then</a:t>
            </a:r>
          </a:p>
          <a:p>
            <a:r>
              <a:rPr lang="en-US"/>
              <a:t>Rotate both camera so that they have the same x axis, and Z axes are parallel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Rot="1" noChangeAspect="1" noChangeArrowheads="1" noTextEdit="1"/>
          </p:cNvSpPr>
          <p:nvPr>
            <p:ph type="sldImg"/>
          </p:nvPr>
        </p:nvSpPr>
        <p:spPr>
          <a:xfrm>
            <a:off x="1628775" y="560388"/>
            <a:ext cx="3724275" cy="2794000"/>
          </a:xfrm>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43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Pr = R (Pl – T)</a:t>
            </a:r>
          </a:p>
          <a:p>
            <a:endParaRPr lang="en-US"/>
          </a:p>
          <a:p>
            <a:r>
              <a:rPr lang="en-US"/>
              <a:t>Pl’ = Rrect Pl</a:t>
            </a:r>
          </a:p>
          <a:p>
            <a:endParaRPr lang="en-US"/>
          </a:p>
          <a:p>
            <a:r>
              <a:rPr lang="en-US"/>
              <a:t>Pr’ = Rrect R</a:t>
            </a:r>
            <a:r>
              <a:rPr lang="en-US" baseline="30000"/>
              <a:t>T </a:t>
            </a:r>
            <a:r>
              <a:rPr lang="en-US"/>
              <a:t>Pr </a:t>
            </a:r>
          </a:p>
          <a:p>
            <a:endParaRPr lang="en-US"/>
          </a:p>
          <a:p>
            <a:r>
              <a:rPr lang="en-US"/>
              <a:t>First rotate the right camera so that it’s three axes parallel to the left camera; then</a:t>
            </a:r>
          </a:p>
          <a:p>
            <a:r>
              <a:rPr lang="en-US"/>
              <a:t>Rotate both camera so that they have the same x axis, and Z axes are parallel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564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Pr = R (Pl – T)</a:t>
            </a:r>
          </a:p>
          <a:p>
            <a:endParaRPr lang="en-US"/>
          </a:p>
          <a:p>
            <a:r>
              <a:rPr lang="en-US"/>
              <a:t>Pl’ = Rrect Pl</a:t>
            </a:r>
          </a:p>
          <a:p>
            <a:endParaRPr lang="en-US"/>
          </a:p>
          <a:p>
            <a:r>
              <a:rPr lang="en-US"/>
              <a:t>Pr’ = Rrect R</a:t>
            </a:r>
            <a:r>
              <a:rPr lang="en-US" baseline="30000"/>
              <a:t>T </a:t>
            </a:r>
            <a:r>
              <a:rPr lang="en-US"/>
              <a:t>Pr </a:t>
            </a:r>
          </a:p>
          <a:p>
            <a:endParaRPr lang="en-US"/>
          </a:p>
          <a:p>
            <a:r>
              <a:rPr lang="en-US"/>
              <a:t>First rotate the right camera so that it’s three axes parallel to the left camera; then</a:t>
            </a:r>
          </a:p>
          <a:p>
            <a:r>
              <a:rPr lang="en-US"/>
              <a:t>Rotate both camera so that they have the same x axis, and Z axes are parallel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689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7894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099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304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509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050"/>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7139" name="Rectangle 2051"/>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8918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123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Rot="1" noChangeAspect="1" noChangeArrowheads="1" noTextEdit="1"/>
          </p:cNvSpPr>
          <p:nvPr>
            <p:ph type="sldImg"/>
          </p:nvPr>
        </p:nvSpPr>
        <p:spPr>
          <a:xfrm>
            <a:off x="1628775" y="560388"/>
            <a:ext cx="3724275" cy="2794000"/>
          </a:xfrm>
          <a:ln/>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328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Homework 4 will use this pair</a:t>
            </a:r>
          </a:p>
          <a:p>
            <a:endParaRPr lang="en-US"/>
          </a:p>
          <a:p>
            <a:r>
              <a:rPr lang="en-US"/>
              <a:t>(1) Estimate F</a:t>
            </a:r>
          </a:p>
          <a:p>
            <a:endParaRPr lang="en-US"/>
          </a:p>
          <a:p>
            <a:r>
              <a:rPr lang="en-US"/>
              <a:t>(2) Find correspondences using correlation and features</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533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737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99942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147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352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557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761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0966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171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Rot="1" noChangeAspect="1" noChangeArrowheads="1" noTextEdit="1"/>
          </p:cNvSpPr>
          <p:nvPr>
            <p:ph type="sldImg"/>
          </p:nvPr>
        </p:nvSpPr>
        <p:spPr>
          <a:xfrm>
            <a:off x="1628775" y="560388"/>
            <a:ext cx="3724275" cy="2794000"/>
          </a:xfrm>
          <a:ln/>
        </p:spPr>
      </p:sp>
      <p:sp>
        <p:nvSpPr>
          <p:cNvPr id="96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3763"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5811"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Can be used in stereo from a moving camera</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785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Uncalibrated camera</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19907"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r>
              <a:rPr lang="en-US"/>
              <a:t>(0). Essential Equation represents actually the epipolar plane in either the left or the right image</a:t>
            </a:r>
          </a:p>
          <a:p>
            <a:endParaRPr lang="en-US"/>
          </a:p>
          <a:p>
            <a:r>
              <a:rPr lang="en-US"/>
              <a:t>(1). Epipolar line in the right image given pl</a:t>
            </a:r>
          </a:p>
          <a:p>
            <a:r>
              <a:rPr lang="en-US"/>
              <a:t>	(Ep</a:t>
            </a:r>
            <a:r>
              <a:rPr lang="en-US" baseline="-25000"/>
              <a:t>l</a:t>
            </a:r>
            <a:r>
              <a:rPr lang="en-US"/>
              <a:t>)</a:t>
            </a:r>
            <a:r>
              <a:rPr lang="en-US" baseline="30000"/>
              <a:t>T</a:t>
            </a:r>
            <a:r>
              <a:rPr lang="en-US"/>
              <a:t>p</a:t>
            </a:r>
            <a:r>
              <a:rPr lang="en-US" baseline="-25000"/>
              <a:t>r</a:t>
            </a:r>
            <a:r>
              <a:rPr lang="en-US"/>
              <a:t>=0</a:t>
            </a:r>
          </a:p>
          <a:p>
            <a:r>
              <a:rPr lang="en-US"/>
              <a:t>	zr = fr</a:t>
            </a:r>
          </a:p>
          <a:p>
            <a:r>
              <a:rPr lang="en-US"/>
              <a:t>	extension of the equations  in pr = (xr,yr,fr)</a:t>
            </a:r>
          </a:p>
          <a:p>
            <a:endParaRPr lang="en-US"/>
          </a:p>
          <a:p>
            <a:r>
              <a:rPr lang="en-US"/>
              <a:t>(2). Epipolar line in the left image given pr</a:t>
            </a:r>
          </a:p>
          <a:p>
            <a:r>
              <a:rPr lang="en-US"/>
              <a:t>	(p</a:t>
            </a:r>
            <a:r>
              <a:rPr lang="en-US" baseline="-25000"/>
              <a:t>r</a:t>
            </a:r>
            <a:r>
              <a:rPr lang="en-US" baseline="30000"/>
              <a:t>T</a:t>
            </a:r>
            <a:r>
              <a:rPr lang="en-US"/>
              <a:t>E) p</a:t>
            </a:r>
            <a:r>
              <a:rPr lang="en-US" baseline="-25000"/>
              <a:t>l</a:t>
            </a:r>
            <a:r>
              <a:rPr lang="en-US"/>
              <a:t>=0</a:t>
            </a:r>
          </a:p>
          <a:p>
            <a:r>
              <a:rPr lang="en-US"/>
              <a:t>	zl = fl</a:t>
            </a:r>
          </a:p>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1021955"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lIns="96661" tIns="48331" rIns="96661" bIns="48331"/>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xfrm>
            <a:off x="1628775" y="560388"/>
            <a:ext cx="3724275" cy="2794000"/>
          </a:xfrm>
          <a:ln/>
        </p:spPr>
      </p:sp>
      <p:sp>
        <p:nvSpPr>
          <p:cNvPr id="97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xfrm>
            <a:off x="1628775" y="560388"/>
            <a:ext cx="3724275" cy="2794000"/>
          </a:xfrm>
          <a:ln/>
        </p:spPr>
      </p:sp>
      <p:sp>
        <p:nvSpPr>
          <p:cNvPr id="97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1026"/>
          <p:cNvSpPr>
            <a:spLocks noGrp="1" noRot="1" noChangeAspect="1" noChangeArrowheads="1" noTextEdit="1"/>
          </p:cNvSpPr>
          <p:nvPr>
            <p:ph type="sldImg"/>
          </p:nvPr>
        </p:nvSpPr>
        <p:spPr>
          <a:xfrm>
            <a:off x="1628775" y="560388"/>
            <a:ext cx="3724275" cy="2794000"/>
          </a:xfrm>
          <a:ln/>
        </p:spPr>
      </p:sp>
      <p:sp>
        <p:nvSpPr>
          <p:cNvPr id="97485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Rot="1" noChangeAspect="1" noChangeArrowheads="1" noTextEdit="1"/>
          </p:cNvSpPr>
          <p:nvPr>
            <p:ph type="sldImg"/>
          </p:nvPr>
        </p:nvSpPr>
        <p:spPr>
          <a:xfrm>
            <a:off x="1628775" y="560388"/>
            <a:ext cx="3724275" cy="2794000"/>
          </a:xfrm>
          <a:ln/>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8.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ri.cmu.edu/pubs/pub_2449.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www.ri.cmu.edu/people/kanade_takeo.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00" name="Rectangle 12"/>
          <p:cNvSpPr>
            <a:spLocks noGrp="1" noChangeArrowheads="1"/>
          </p:cNvSpPr>
          <p:nvPr>
            <p:ph type="title"/>
          </p:nvPr>
        </p:nvSpPr>
        <p:spPr>
          <a:xfrm>
            <a:off x="6294438" y="381000"/>
            <a:ext cx="2849562" cy="533400"/>
          </a:xfrm>
        </p:spPr>
        <p:txBody>
          <a:bodyPr/>
          <a:lstStyle/>
          <a:p>
            <a:r>
              <a:rPr lang="en-US" sz="3200">
                <a:solidFill>
                  <a:srgbClr val="969696"/>
                </a:solidFill>
              </a:rPr>
              <a:t>3D Vision</a:t>
            </a:r>
          </a:p>
        </p:txBody>
      </p:sp>
      <p:sp>
        <p:nvSpPr>
          <p:cNvPr id="191501" name="Rectangle 13"/>
          <p:cNvSpPr>
            <a:spLocks noGrp="1" noChangeArrowheads="1"/>
          </p:cNvSpPr>
          <p:nvPr>
            <p:ph type="body" idx="1"/>
          </p:nvPr>
        </p:nvSpPr>
        <p:spPr>
          <a:xfrm>
            <a:off x="3810000" y="3429000"/>
            <a:ext cx="3673475" cy="1093788"/>
          </a:xfrm>
        </p:spPr>
        <p:txBody>
          <a:bodyPr/>
          <a:lstStyle/>
          <a:p>
            <a:pPr algn="ctr">
              <a:lnSpc>
                <a:spcPct val="90000"/>
              </a:lnSpc>
              <a:buFont typeface="Zapf Dingbats" charset="2"/>
              <a:buNone/>
            </a:pPr>
            <a:r>
              <a:rPr lang="en-US" sz="3200">
                <a:solidFill>
                  <a:srgbClr val="D82204"/>
                </a:solidFill>
              </a:rPr>
              <a:t>Topic 3 of Part II</a:t>
            </a:r>
          </a:p>
          <a:p>
            <a:pPr algn="ctr">
              <a:lnSpc>
                <a:spcPct val="90000"/>
              </a:lnSpc>
              <a:buFont typeface="Zapf Dingbats" charset="2"/>
              <a:buNone/>
            </a:pPr>
            <a:r>
              <a:rPr lang="en-US" sz="3200">
                <a:solidFill>
                  <a:srgbClr val="D82204"/>
                </a:solidFill>
              </a:rPr>
              <a:t>Stereo Vision</a:t>
            </a:r>
          </a:p>
        </p:txBody>
      </p:sp>
      <p:sp>
        <p:nvSpPr>
          <p:cNvPr id="191502" name="Rectangle 14"/>
          <p:cNvSpPr>
            <a:spLocks noChangeArrowheads="1"/>
          </p:cNvSpPr>
          <p:nvPr/>
        </p:nvSpPr>
        <p:spPr bwMode="auto">
          <a:xfrm>
            <a:off x="3648075" y="1420813"/>
            <a:ext cx="2125903"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smtClean="0">
                <a:solidFill>
                  <a:srgbClr val="0066FF"/>
                </a:solidFill>
              </a:rPr>
              <a:t>Spring 2011</a:t>
            </a:r>
            <a:endParaRPr lang="en-US" sz="2800" b="0" i="1" dirty="0">
              <a:solidFill>
                <a:srgbClr val="0066FF"/>
              </a:solidFill>
            </a:endParaRPr>
          </a:p>
        </p:txBody>
      </p:sp>
      <p:pic>
        <p:nvPicPr>
          <p:cNvPr id="191506" name="Picture 18" descr="StereoIcon"/>
          <p:cNvPicPr>
            <a:picLocks noChangeAspect="1" noChangeArrowheads="1"/>
          </p:cNvPicPr>
          <p:nvPr/>
        </p:nvPicPr>
        <p:blipFill>
          <a:blip r:embed="rId3"/>
          <a:srcRect/>
          <a:stretch>
            <a:fillRect/>
          </a:stretch>
        </p:blipFill>
        <p:spPr bwMode="auto">
          <a:xfrm>
            <a:off x="838200" y="3276600"/>
            <a:ext cx="2895600" cy="1449388"/>
          </a:xfrm>
          <a:prstGeom prst="rect">
            <a:avLst/>
          </a:prstGeom>
          <a:noFill/>
        </p:spPr>
      </p:pic>
      <p:sp>
        <p:nvSpPr>
          <p:cNvPr id="191511" name="Rectangle 23"/>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5181600" y="285750"/>
            <a:ext cx="3886200" cy="609600"/>
          </a:xfrm>
        </p:spPr>
        <p:txBody>
          <a:bodyPr/>
          <a:lstStyle/>
          <a:p>
            <a:r>
              <a:rPr lang="en-US"/>
              <a:t>Stereo Geometry</a:t>
            </a:r>
          </a:p>
        </p:txBody>
      </p:sp>
      <p:sp>
        <p:nvSpPr>
          <p:cNvPr id="905219" name="Rectangle 3"/>
          <p:cNvSpPr>
            <a:spLocks noGrp="1" noChangeArrowheads="1"/>
          </p:cNvSpPr>
          <p:nvPr>
            <p:ph type="body" idx="1"/>
          </p:nvPr>
        </p:nvSpPr>
        <p:spPr>
          <a:xfrm>
            <a:off x="381000" y="5105400"/>
            <a:ext cx="7924800" cy="1219200"/>
          </a:xfrm>
        </p:spPr>
        <p:txBody>
          <a:bodyPr/>
          <a:lstStyle/>
          <a:p>
            <a:pPr>
              <a:lnSpc>
                <a:spcPct val="90000"/>
              </a:lnSpc>
            </a:pPr>
            <a:r>
              <a:rPr lang="en-US" sz="2000" dirty="0"/>
              <a:t>Converging Axes – Usual setup of human eyes</a:t>
            </a:r>
          </a:p>
          <a:p>
            <a:pPr>
              <a:lnSpc>
                <a:spcPct val="90000"/>
              </a:lnSpc>
            </a:pPr>
            <a:r>
              <a:rPr lang="en-US" sz="2000" dirty="0"/>
              <a:t>Depth obtained by triangulation</a:t>
            </a:r>
          </a:p>
          <a:p>
            <a:pPr>
              <a:lnSpc>
                <a:spcPct val="90000"/>
              </a:lnSpc>
            </a:pPr>
            <a:r>
              <a:rPr lang="en-US" sz="2000" dirty="0"/>
              <a:t>Correspondence problem:  p</a:t>
            </a:r>
            <a:r>
              <a:rPr lang="en-US" baseline="-25000" dirty="0"/>
              <a:t>l</a:t>
            </a:r>
            <a:r>
              <a:rPr lang="en-US" sz="2000" dirty="0"/>
              <a:t> and p</a:t>
            </a:r>
            <a:r>
              <a:rPr lang="en-US" baseline="-25000" dirty="0"/>
              <a:t>r</a:t>
            </a:r>
            <a:r>
              <a:rPr lang="en-US" sz="2000" dirty="0"/>
              <a:t> correspond to the left and right projections of P, respectively.</a:t>
            </a:r>
          </a:p>
        </p:txBody>
      </p:sp>
      <p:grpSp>
        <p:nvGrpSpPr>
          <p:cNvPr id="905220" name="Group 4"/>
          <p:cNvGrpSpPr>
            <a:grpSpLocks/>
          </p:cNvGrpSpPr>
          <p:nvPr/>
        </p:nvGrpSpPr>
        <p:grpSpPr bwMode="auto">
          <a:xfrm>
            <a:off x="2438400" y="1066800"/>
            <a:ext cx="4495800" cy="3729038"/>
            <a:chOff x="1488" y="624"/>
            <a:chExt cx="2832" cy="2349"/>
          </a:xfrm>
        </p:grpSpPr>
        <p:pic>
          <p:nvPicPr>
            <p:cNvPr id="905221" name="Picture 5"/>
            <p:cNvPicPr>
              <a:picLocks noChangeAspect="1" noChangeArrowheads="1"/>
            </p:cNvPicPr>
            <p:nvPr/>
          </p:nvPicPr>
          <p:blipFill>
            <a:blip r:embed="rId3"/>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90522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905223" name="Rectangle 7"/>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4" name="Rectangle 8"/>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5" name="Rectangle 9"/>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6" name="Oval 10"/>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905227" name="Rectangle 11"/>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28" name="Line 12"/>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905229" name="Rectangle 13"/>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90523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Freeform 2"/>
          <p:cNvSpPr>
            <a:spLocks/>
          </p:cNvSpPr>
          <p:nvPr/>
        </p:nvSpPr>
        <p:spPr bwMode="auto">
          <a:xfrm>
            <a:off x="3175" y="5438775"/>
            <a:ext cx="9140825" cy="1419225"/>
          </a:xfrm>
          <a:custGeom>
            <a:avLst/>
            <a:gdLst/>
            <a:ahLst/>
            <a:cxnLst>
              <a:cxn ang="0">
                <a:pos x="0" y="302"/>
              </a:cxn>
              <a:cxn ang="0">
                <a:pos x="274" y="248"/>
              </a:cxn>
              <a:cxn ang="0">
                <a:pos x="675" y="298"/>
              </a:cxn>
              <a:cxn ang="0">
                <a:pos x="1010" y="248"/>
              </a:cxn>
              <a:cxn ang="0">
                <a:pos x="1277" y="149"/>
              </a:cxn>
              <a:cxn ang="0">
                <a:pos x="1478" y="149"/>
              </a:cxn>
              <a:cxn ang="0">
                <a:pos x="1745" y="298"/>
              </a:cxn>
              <a:cxn ang="0">
                <a:pos x="2147" y="149"/>
              </a:cxn>
              <a:cxn ang="0">
                <a:pos x="2481" y="99"/>
              </a:cxn>
              <a:cxn ang="0">
                <a:pos x="2748" y="149"/>
              </a:cxn>
              <a:cxn ang="0">
                <a:pos x="3083" y="0"/>
              </a:cxn>
              <a:cxn ang="0">
                <a:pos x="3217" y="50"/>
              </a:cxn>
              <a:cxn ang="0">
                <a:pos x="3417" y="99"/>
              </a:cxn>
              <a:cxn ang="0">
                <a:pos x="3685" y="50"/>
              </a:cxn>
              <a:cxn ang="0">
                <a:pos x="4019" y="149"/>
              </a:cxn>
              <a:cxn ang="0">
                <a:pos x="4287" y="149"/>
              </a:cxn>
              <a:cxn ang="0">
                <a:pos x="4554" y="99"/>
              </a:cxn>
              <a:cxn ang="0">
                <a:pos x="4755" y="99"/>
              </a:cxn>
              <a:cxn ang="0">
                <a:pos x="5022" y="199"/>
              </a:cxn>
              <a:cxn ang="0">
                <a:pos x="5490" y="149"/>
              </a:cxn>
              <a:cxn ang="0">
                <a:pos x="5758" y="149"/>
              </a:cxn>
              <a:cxn ang="0">
                <a:pos x="5758" y="894"/>
              </a:cxn>
              <a:cxn ang="0">
                <a:pos x="2" y="890"/>
              </a:cxn>
              <a:cxn ang="0">
                <a:pos x="0" y="302"/>
              </a:cxn>
            </a:cxnLst>
            <a:rect l="0" t="0" r="r" b="b"/>
            <a:pathLst>
              <a:path w="5758" h="894">
                <a:moveTo>
                  <a:pt x="0" y="302"/>
                </a:moveTo>
                <a:lnTo>
                  <a:pt x="274" y="248"/>
                </a:lnTo>
                <a:lnTo>
                  <a:pt x="675" y="298"/>
                </a:lnTo>
                <a:lnTo>
                  <a:pt x="1010" y="248"/>
                </a:lnTo>
                <a:lnTo>
                  <a:pt x="1277" y="149"/>
                </a:lnTo>
                <a:lnTo>
                  <a:pt x="1478" y="149"/>
                </a:lnTo>
                <a:lnTo>
                  <a:pt x="1745" y="298"/>
                </a:lnTo>
                <a:lnTo>
                  <a:pt x="2147" y="149"/>
                </a:lnTo>
                <a:lnTo>
                  <a:pt x="2481" y="99"/>
                </a:lnTo>
                <a:lnTo>
                  <a:pt x="2748" y="149"/>
                </a:lnTo>
                <a:lnTo>
                  <a:pt x="3083" y="0"/>
                </a:lnTo>
                <a:lnTo>
                  <a:pt x="3217" y="50"/>
                </a:lnTo>
                <a:lnTo>
                  <a:pt x="3417" y="99"/>
                </a:lnTo>
                <a:lnTo>
                  <a:pt x="3685" y="50"/>
                </a:lnTo>
                <a:lnTo>
                  <a:pt x="4019" y="149"/>
                </a:lnTo>
                <a:lnTo>
                  <a:pt x="4287" y="149"/>
                </a:lnTo>
                <a:lnTo>
                  <a:pt x="4554" y="99"/>
                </a:lnTo>
                <a:lnTo>
                  <a:pt x="4755" y="99"/>
                </a:lnTo>
                <a:lnTo>
                  <a:pt x="5022" y="199"/>
                </a:lnTo>
                <a:lnTo>
                  <a:pt x="5490" y="149"/>
                </a:lnTo>
                <a:lnTo>
                  <a:pt x="5758" y="149"/>
                </a:lnTo>
                <a:lnTo>
                  <a:pt x="5758" y="894"/>
                </a:lnTo>
                <a:lnTo>
                  <a:pt x="2" y="890"/>
                </a:lnTo>
                <a:lnTo>
                  <a:pt x="0" y="302"/>
                </a:lnTo>
                <a:close/>
              </a:path>
            </a:pathLst>
          </a:custGeom>
          <a:solidFill>
            <a:srgbClr val="99CC00"/>
          </a:solidFill>
          <a:ln w="9525">
            <a:noFill/>
            <a:round/>
            <a:headEnd/>
            <a:tailEnd/>
          </a:ln>
          <a:effectLst/>
        </p:spPr>
        <p:txBody>
          <a:bodyPr/>
          <a:lstStyle/>
          <a:p>
            <a:endParaRPr lang="en-US"/>
          </a:p>
        </p:txBody>
      </p:sp>
      <p:sp>
        <p:nvSpPr>
          <p:cNvPr id="927747" name="Rectangle 3"/>
          <p:cNvSpPr>
            <a:spLocks noGrp="1" noChangeArrowheads="1"/>
          </p:cNvSpPr>
          <p:nvPr>
            <p:ph type="title"/>
          </p:nvPr>
        </p:nvSpPr>
        <p:spPr/>
        <p:txBody>
          <a:bodyPr/>
          <a:lstStyle/>
          <a:p>
            <a:r>
              <a:rPr lang="en-US"/>
              <a:t>A Simple Stereo System</a:t>
            </a:r>
          </a:p>
        </p:txBody>
      </p:sp>
      <p:sp>
        <p:nvSpPr>
          <p:cNvPr id="927748" name="Text Box 4"/>
          <p:cNvSpPr txBox="1">
            <a:spLocks noChangeArrowheads="1"/>
          </p:cNvSpPr>
          <p:nvPr/>
        </p:nvSpPr>
        <p:spPr bwMode="auto">
          <a:xfrm>
            <a:off x="76200" y="6172200"/>
            <a:ext cx="915988" cy="457200"/>
          </a:xfrm>
          <a:prstGeom prst="rect">
            <a:avLst/>
          </a:prstGeom>
          <a:noFill/>
          <a:ln w="9525">
            <a:noFill/>
            <a:miter lim="800000"/>
            <a:headEnd/>
            <a:tailEnd/>
          </a:ln>
          <a:effectLst/>
        </p:spPr>
        <p:txBody>
          <a:bodyPr wrap="none">
            <a:spAutoFit/>
          </a:bodyPr>
          <a:lstStyle/>
          <a:p>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r>
              <a:rPr lang="en-US" sz="2400" b="0" dirty="0">
                <a:solidFill>
                  <a:schemeClr val="bg2"/>
                </a:solidFill>
                <a:latin typeface="Times New Roman" charset="0"/>
              </a:rPr>
              <a:t>=0 </a:t>
            </a:r>
          </a:p>
        </p:txBody>
      </p:sp>
      <p:sp>
        <p:nvSpPr>
          <p:cNvPr id="927749" name="Line 5"/>
          <p:cNvSpPr>
            <a:spLocks noChangeShapeType="1"/>
          </p:cNvSpPr>
          <p:nvPr/>
        </p:nvSpPr>
        <p:spPr bwMode="auto">
          <a:xfrm flipH="1">
            <a:off x="914400" y="6400800"/>
            <a:ext cx="7772400" cy="0"/>
          </a:xfrm>
          <a:prstGeom prst="line">
            <a:avLst/>
          </a:prstGeom>
          <a:noFill/>
          <a:ln w="28575">
            <a:solidFill>
              <a:schemeClr val="bg2"/>
            </a:solidFill>
            <a:round/>
            <a:headEnd/>
            <a:tailEnd/>
          </a:ln>
          <a:effectLst/>
        </p:spPr>
        <p:txBody>
          <a:bodyPr/>
          <a:lstStyle/>
          <a:p>
            <a:endParaRPr lang="en-US"/>
          </a:p>
        </p:txBody>
      </p:sp>
      <p:sp>
        <p:nvSpPr>
          <p:cNvPr id="927751" name="Text Box 7"/>
          <p:cNvSpPr txBox="1">
            <a:spLocks noChangeArrowheads="1"/>
          </p:cNvSpPr>
          <p:nvPr/>
        </p:nvSpPr>
        <p:spPr bwMode="auto">
          <a:xfrm flipH="1">
            <a:off x="1600200" y="1905000"/>
            <a:ext cx="1965325" cy="396875"/>
          </a:xfrm>
          <a:prstGeom prst="rect">
            <a:avLst/>
          </a:prstGeom>
          <a:noFill/>
          <a:ln w="9525">
            <a:noFill/>
            <a:miter lim="800000"/>
            <a:headEnd/>
            <a:tailEnd/>
          </a:ln>
          <a:effectLst/>
        </p:spPr>
        <p:txBody>
          <a:bodyPr wrap="none">
            <a:spAutoFit/>
          </a:bodyPr>
          <a:lstStyle/>
          <a:p>
            <a:r>
              <a:rPr lang="en-US" sz="2000" b="0" dirty="0">
                <a:solidFill>
                  <a:schemeClr val="bg2"/>
                </a:solidFill>
              </a:rPr>
              <a:t>LEFT CAMERA</a:t>
            </a:r>
          </a:p>
        </p:txBody>
      </p:sp>
      <p:sp>
        <p:nvSpPr>
          <p:cNvPr id="927752" name="Text Box 8"/>
          <p:cNvSpPr txBox="1">
            <a:spLocks noChangeArrowheads="1"/>
          </p:cNvSpPr>
          <p:nvPr/>
        </p:nvSpPr>
        <p:spPr bwMode="auto">
          <a:xfrm>
            <a:off x="1143000" y="3124200"/>
            <a:ext cx="1608133"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Left image:</a:t>
            </a:r>
          </a:p>
          <a:p>
            <a:r>
              <a:rPr lang="en-US" sz="2400" b="0" dirty="0">
                <a:solidFill>
                  <a:schemeClr val="bg2"/>
                </a:solidFill>
                <a:latin typeface="Times New Roman" charset="0"/>
              </a:rPr>
              <a:t>reference</a:t>
            </a:r>
          </a:p>
        </p:txBody>
      </p:sp>
      <p:sp>
        <p:nvSpPr>
          <p:cNvPr id="927753" name="AutoShape 9"/>
          <p:cNvSpPr>
            <a:spLocks noChangeArrowheads="1"/>
          </p:cNvSpPr>
          <p:nvPr/>
        </p:nvSpPr>
        <p:spPr bwMode="auto">
          <a:xfrm>
            <a:off x="2667000" y="3200400"/>
            <a:ext cx="1828800" cy="762000"/>
          </a:xfrm>
          <a:prstGeom prst="parallelogram">
            <a:avLst>
              <a:gd name="adj" fmla="val 60000"/>
            </a:avLst>
          </a:prstGeom>
          <a:solidFill>
            <a:srgbClr val="DDDDDD"/>
          </a:solidFill>
          <a:ln w="9525">
            <a:solidFill>
              <a:srgbClr val="0000FF"/>
            </a:solidFill>
            <a:miter lim="800000"/>
            <a:headEnd/>
            <a:tailEnd/>
          </a:ln>
          <a:effectLst/>
        </p:spPr>
        <p:txBody>
          <a:bodyPr wrap="none" anchor="ctr"/>
          <a:lstStyle/>
          <a:p>
            <a:endParaRPr lang="en-US"/>
          </a:p>
        </p:txBody>
      </p:sp>
      <p:sp>
        <p:nvSpPr>
          <p:cNvPr id="927754" name="Line 10"/>
          <p:cNvSpPr>
            <a:spLocks noChangeShapeType="1"/>
          </p:cNvSpPr>
          <p:nvPr/>
        </p:nvSpPr>
        <p:spPr bwMode="auto">
          <a:xfrm flipV="1">
            <a:off x="3581400" y="2438400"/>
            <a:ext cx="0" cy="1143000"/>
          </a:xfrm>
          <a:prstGeom prst="line">
            <a:avLst/>
          </a:prstGeom>
          <a:noFill/>
          <a:ln w="12700">
            <a:solidFill>
              <a:srgbClr val="0000FF"/>
            </a:solidFill>
            <a:round/>
            <a:headEnd/>
            <a:tailEnd/>
          </a:ln>
          <a:effectLst/>
        </p:spPr>
        <p:txBody>
          <a:bodyPr/>
          <a:lstStyle/>
          <a:p>
            <a:endParaRPr lang="en-US"/>
          </a:p>
        </p:txBody>
      </p:sp>
      <p:sp>
        <p:nvSpPr>
          <p:cNvPr id="927755" name="Line 11"/>
          <p:cNvSpPr>
            <a:spLocks noChangeShapeType="1"/>
          </p:cNvSpPr>
          <p:nvPr/>
        </p:nvSpPr>
        <p:spPr bwMode="auto">
          <a:xfrm>
            <a:off x="2895600" y="3581400"/>
            <a:ext cx="1371600" cy="0"/>
          </a:xfrm>
          <a:prstGeom prst="line">
            <a:avLst/>
          </a:prstGeom>
          <a:noFill/>
          <a:ln w="9525">
            <a:solidFill>
              <a:srgbClr val="0000FF"/>
            </a:solidFill>
            <a:round/>
            <a:headEnd/>
            <a:tailEnd/>
          </a:ln>
          <a:effectLst/>
        </p:spPr>
        <p:txBody>
          <a:bodyPr/>
          <a:lstStyle/>
          <a:p>
            <a:endParaRPr lang="en-US"/>
          </a:p>
        </p:txBody>
      </p:sp>
      <p:sp>
        <p:nvSpPr>
          <p:cNvPr id="927756" name="Line 12"/>
          <p:cNvSpPr>
            <a:spLocks noChangeShapeType="1"/>
          </p:cNvSpPr>
          <p:nvPr/>
        </p:nvSpPr>
        <p:spPr bwMode="auto">
          <a:xfrm flipH="1">
            <a:off x="3352800" y="3200400"/>
            <a:ext cx="457200" cy="762000"/>
          </a:xfrm>
          <a:prstGeom prst="line">
            <a:avLst/>
          </a:prstGeom>
          <a:noFill/>
          <a:ln w="9525">
            <a:solidFill>
              <a:schemeClr val="tx1"/>
            </a:solidFill>
            <a:round/>
            <a:headEnd/>
            <a:tailEnd/>
          </a:ln>
          <a:effectLst/>
        </p:spPr>
        <p:txBody>
          <a:bodyPr/>
          <a:lstStyle/>
          <a:p>
            <a:endParaRPr lang="en-US"/>
          </a:p>
        </p:txBody>
      </p:sp>
      <p:sp>
        <p:nvSpPr>
          <p:cNvPr id="927757" name="AutoShape 13"/>
          <p:cNvSpPr>
            <a:spLocks noChangeArrowheads="1"/>
          </p:cNvSpPr>
          <p:nvPr/>
        </p:nvSpPr>
        <p:spPr bwMode="auto">
          <a:xfrm>
            <a:off x="4724400" y="3200400"/>
            <a:ext cx="1828800" cy="762000"/>
          </a:xfrm>
          <a:prstGeom prst="parallelogram">
            <a:avLst>
              <a:gd name="adj" fmla="val 60000"/>
            </a:avLst>
          </a:prstGeom>
          <a:solidFill>
            <a:srgbClr val="DDDDDD"/>
          </a:solidFill>
          <a:ln w="9525">
            <a:solidFill>
              <a:schemeClr val="tx1"/>
            </a:solidFill>
            <a:miter lim="800000"/>
            <a:headEnd/>
            <a:tailEnd/>
          </a:ln>
          <a:effectLst/>
        </p:spPr>
        <p:txBody>
          <a:bodyPr wrap="none" anchor="ctr"/>
          <a:lstStyle/>
          <a:p>
            <a:endParaRPr lang="en-US"/>
          </a:p>
        </p:txBody>
      </p:sp>
      <p:sp>
        <p:nvSpPr>
          <p:cNvPr id="927758" name="Line 14"/>
          <p:cNvSpPr>
            <a:spLocks noChangeShapeType="1"/>
          </p:cNvSpPr>
          <p:nvPr/>
        </p:nvSpPr>
        <p:spPr bwMode="auto">
          <a:xfrm flipV="1">
            <a:off x="5638800" y="2438400"/>
            <a:ext cx="0" cy="1143000"/>
          </a:xfrm>
          <a:prstGeom prst="line">
            <a:avLst/>
          </a:prstGeom>
          <a:noFill/>
          <a:ln w="9525">
            <a:solidFill>
              <a:srgbClr val="FF0000"/>
            </a:solidFill>
            <a:round/>
            <a:headEnd/>
            <a:tailEnd/>
          </a:ln>
          <a:effectLst/>
        </p:spPr>
        <p:txBody>
          <a:bodyPr/>
          <a:lstStyle/>
          <a:p>
            <a:endParaRPr lang="en-US"/>
          </a:p>
        </p:txBody>
      </p:sp>
      <p:sp>
        <p:nvSpPr>
          <p:cNvPr id="927759" name="Line 15"/>
          <p:cNvSpPr>
            <a:spLocks noChangeShapeType="1"/>
          </p:cNvSpPr>
          <p:nvPr/>
        </p:nvSpPr>
        <p:spPr bwMode="auto">
          <a:xfrm>
            <a:off x="4953000" y="3581400"/>
            <a:ext cx="1371600" cy="0"/>
          </a:xfrm>
          <a:prstGeom prst="line">
            <a:avLst/>
          </a:prstGeom>
          <a:noFill/>
          <a:ln w="9525">
            <a:solidFill>
              <a:srgbClr val="FF0000"/>
            </a:solidFill>
            <a:round/>
            <a:headEnd/>
            <a:tailEnd/>
          </a:ln>
          <a:effectLst/>
        </p:spPr>
        <p:txBody>
          <a:bodyPr/>
          <a:lstStyle/>
          <a:p>
            <a:endParaRPr lang="en-US"/>
          </a:p>
        </p:txBody>
      </p:sp>
      <p:sp>
        <p:nvSpPr>
          <p:cNvPr id="927760" name="Line 16"/>
          <p:cNvSpPr>
            <a:spLocks noChangeShapeType="1"/>
          </p:cNvSpPr>
          <p:nvPr/>
        </p:nvSpPr>
        <p:spPr bwMode="auto">
          <a:xfrm flipH="1">
            <a:off x="5410200" y="3200400"/>
            <a:ext cx="457200" cy="762000"/>
          </a:xfrm>
          <a:prstGeom prst="line">
            <a:avLst/>
          </a:prstGeom>
          <a:noFill/>
          <a:ln w="9525">
            <a:solidFill>
              <a:schemeClr val="tx1"/>
            </a:solidFill>
            <a:round/>
            <a:headEnd/>
            <a:tailEnd/>
          </a:ln>
          <a:effectLst/>
        </p:spPr>
        <p:txBody>
          <a:bodyPr/>
          <a:lstStyle/>
          <a:p>
            <a:endParaRPr lang="en-US"/>
          </a:p>
        </p:txBody>
      </p:sp>
      <p:sp>
        <p:nvSpPr>
          <p:cNvPr id="927761" name="Line 17"/>
          <p:cNvSpPr>
            <a:spLocks noChangeShapeType="1"/>
          </p:cNvSpPr>
          <p:nvPr/>
        </p:nvSpPr>
        <p:spPr bwMode="auto">
          <a:xfrm>
            <a:off x="3581400" y="2438400"/>
            <a:ext cx="1371600" cy="4267200"/>
          </a:xfrm>
          <a:prstGeom prst="line">
            <a:avLst/>
          </a:prstGeom>
          <a:noFill/>
          <a:ln w="12700">
            <a:solidFill>
              <a:srgbClr val="0000FF"/>
            </a:solidFill>
            <a:round/>
            <a:headEnd/>
            <a:tailEnd type="triangle" w="med" len="med"/>
          </a:ln>
          <a:effectLst/>
        </p:spPr>
        <p:txBody>
          <a:bodyPr/>
          <a:lstStyle/>
          <a:p>
            <a:endParaRPr lang="en-US"/>
          </a:p>
        </p:txBody>
      </p:sp>
      <p:sp>
        <p:nvSpPr>
          <p:cNvPr id="927762" name="Line 18"/>
          <p:cNvSpPr>
            <a:spLocks noChangeShapeType="1"/>
          </p:cNvSpPr>
          <p:nvPr/>
        </p:nvSpPr>
        <p:spPr bwMode="auto">
          <a:xfrm>
            <a:off x="2819400" y="3733800"/>
            <a:ext cx="1371600" cy="0"/>
          </a:xfrm>
          <a:prstGeom prst="line">
            <a:avLst/>
          </a:prstGeom>
          <a:noFill/>
          <a:ln w="9525">
            <a:solidFill>
              <a:srgbClr val="0000FF"/>
            </a:solidFill>
            <a:round/>
            <a:headEnd/>
            <a:tailEnd/>
          </a:ln>
          <a:effectLst/>
        </p:spPr>
        <p:txBody>
          <a:bodyPr/>
          <a:lstStyle/>
          <a:p>
            <a:endParaRPr lang="en-US"/>
          </a:p>
        </p:txBody>
      </p:sp>
      <p:sp>
        <p:nvSpPr>
          <p:cNvPr id="927763" name="Line 19"/>
          <p:cNvSpPr>
            <a:spLocks noChangeShapeType="1"/>
          </p:cNvSpPr>
          <p:nvPr/>
        </p:nvSpPr>
        <p:spPr bwMode="auto">
          <a:xfrm>
            <a:off x="4876800" y="3733800"/>
            <a:ext cx="1371600" cy="0"/>
          </a:xfrm>
          <a:prstGeom prst="line">
            <a:avLst/>
          </a:prstGeom>
          <a:noFill/>
          <a:ln w="9525">
            <a:solidFill>
              <a:srgbClr val="FF0000"/>
            </a:solidFill>
            <a:round/>
            <a:headEnd/>
            <a:tailEnd/>
          </a:ln>
          <a:effectLst/>
        </p:spPr>
        <p:txBody>
          <a:bodyPr/>
          <a:lstStyle/>
          <a:p>
            <a:endParaRPr lang="en-US"/>
          </a:p>
        </p:txBody>
      </p:sp>
      <p:sp>
        <p:nvSpPr>
          <p:cNvPr id="927765" name="Oval 21"/>
          <p:cNvSpPr>
            <a:spLocks noChangeArrowheads="1"/>
          </p:cNvSpPr>
          <p:nvPr/>
        </p:nvSpPr>
        <p:spPr bwMode="auto">
          <a:xfrm>
            <a:off x="3908425" y="3692525"/>
            <a:ext cx="152400" cy="76200"/>
          </a:xfrm>
          <a:prstGeom prst="ellipse">
            <a:avLst/>
          </a:prstGeom>
          <a:noFill/>
          <a:ln w="9525">
            <a:solidFill>
              <a:srgbClr val="0000FF"/>
            </a:solidFill>
            <a:round/>
            <a:headEnd/>
            <a:tailEnd/>
          </a:ln>
          <a:effectLst/>
        </p:spPr>
        <p:txBody>
          <a:bodyPr wrap="none" anchor="ctr"/>
          <a:lstStyle/>
          <a:p>
            <a:endParaRPr lang="en-US"/>
          </a:p>
        </p:txBody>
      </p:sp>
      <p:grpSp>
        <p:nvGrpSpPr>
          <p:cNvPr id="927804" name="Group 60"/>
          <p:cNvGrpSpPr>
            <a:grpSpLocks/>
          </p:cNvGrpSpPr>
          <p:nvPr/>
        </p:nvGrpSpPr>
        <p:grpSpPr bwMode="auto">
          <a:xfrm>
            <a:off x="5638800" y="2438400"/>
            <a:ext cx="1371600" cy="4267200"/>
            <a:chOff x="3552" y="1536"/>
            <a:chExt cx="864" cy="2688"/>
          </a:xfrm>
        </p:grpSpPr>
        <p:sp>
          <p:nvSpPr>
            <p:cNvPr id="927764" name="Oval 20"/>
            <p:cNvSpPr>
              <a:spLocks noChangeArrowheads="1"/>
            </p:cNvSpPr>
            <p:nvPr/>
          </p:nvSpPr>
          <p:spPr bwMode="auto">
            <a:xfrm>
              <a:off x="3762" y="2326"/>
              <a:ext cx="96" cy="48"/>
            </a:xfrm>
            <a:prstGeom prst="ellipse">
              <a:avLst/>
            </a:prstGeom>
            <a:noFill/>
            <a:ln w="9525">
              <a:solidFill>
                <a:srgbClr val="0000FF"/>
              </a:solidFill>
              <a:round/>
              <a:headEnd/>
              <a:tailEnd/>
            </a:ln>
            <a:effectLst/>
          </p:spPr>
          <p:txBody>
            <a:bodyPr wrap="none" anchor="ctr"/>
            <a:lstStyle/>
            <a:p>
              <a:endParaRPr lang="en-US"/>
            </a:p>
          </p:txBody>
        </p:sp>
        <p:sp>
          <p:nvSpPr>
            <p:cNvPr id="927766" name="Line 22"/>
            <p:cNvSpPr>
              <a:spLocks noChangeShapeType="1"/>
            </p:cNvSpPr>
            <p:nvPr/>
          </p:nvSpPr>
          <p:spPr bwMode="auto">
            <a:xfrm>
              <a:off x="3552" y="1536"/>
              <a:ext cx="864" cy="2688"/>
            </a:xfrm>
            <a:prstGeom prst="line">
              <a:avLst/>
            </a:prstGeom>
            <a:noFill/>
            <a:ln w="9525">
              <a:solidFill>
                <a:srgbClr val="0000FF"/>
              </a:solidFill>
              <a:round/>
              <a:headEnd/>
              <a:tailEnd type="triangle" w="med" len="med"/>
            </a:ln>
            <a:effectLst/>
          </p:spPr>
          <p:txBody>
            <a:bodyPr/>
            <a:lstStyle/>
            <a:p>
              <a:endParaRPr lang="en-US"/>
            </a:p>
          </p:txBody>
        </p:sp>
      </p:grpSp>
      <p:sp>
        <p:nvSpPr>
          <p:cNvPr id="927767" name="Text Box 23"/>
          <p:cNvSpPr txBox="1">
            <a:spLocks noChangeArrowheads="1"/>
          </p:cNvSpPr>
          <p:nvPr/>
        </p:nvSpPr>
        <p:spPr bwMode="auto">
          <a:xfrm flipH="1">
            <a:off x="6705600" y="3048000"/>
            <a:ext cx="1779654" cy="830997"/>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Right image:</a:t>
            </a:r>
          </a:p>
          <a:p>
            <a:r>
              <a:rPr lang="en-US" sz="2400" b="0" dirty="0">
                <a:solidFill>
                  <a:schemeClr val="bg2"/>
                </a:solidFill>
                <a:latin typeface="Times New Roman" charset="0"/>
              </a:rPr>
              <a:t>target</a:t>
            </a:r>
          </a:p>
        </p:txBody>
      </p:sp>
      <p:grpSp>
        <p:nvGrpSpPr>
          <p:cNvPr id="927774" name="Group 30"/>
          <p:cNvGrpSpPr>
            <a:grpSpLocks/>
          </p:cNvGrpSpPr>
          <p:nvPr/>
        </p:nvGrpSpPr>
        <p:grpSpPr bwMode="auto">
          <a:xfrm flipH="1">
            <a:off x="3660775" y="2438400"/>
            <a:ext cx="1978025" cy="4273550"/>
            <a:chOff x="2256" y="1536"/>
            <a:chExt cx="1246" cy="2692"/>
          </a:xfrm>
        </p:grpSpPr>
        <p:sp>
          <p:nvSpPr>
            <p:cNvPr id="927775" name="Line 31"/>
            <p:cNvSpPr>
              <a:spLocks noChangeShapeType="1"/>
            </p:cNvSpPr>
            <p:nvPr/>
          </p:nvSpPr>
          <p:spPr bwMode="auto">
            <a:xfrm>
              <a:off x="2256" y="1536"/>
              <a:ext cx="1246" cy="2692"/>
            </a:xfrm>
            <a:prstGeom prst="line">
              <a:avLst/>
            </a:prstGeom>
            <a:noFill/>
            <a:ln w="12700">
              <a:solidFill>
                <a:srgbClr val="FF0000"/>
              </a:solidFill>
              <a:round/>
              <a:headEnd/>
              <a:tailEnd type="triangle" w="med" len="med"/>
            </a:ln>
            <a:effectLst/>
          </p:spPr>
          <p:txBody>
            <a:bodyPr/>
            <a:lstStyle/>
            <a:p>
              <a:endParaRPr lang="en-US"/>
            </a:p>
          </p:txBody>
        </p:sp>
        <p:sp>
          <p:nvSpPr>
            <p:cNvPr id="927776" name="Oval 32"/>
            <p:cNvSpPr>
              <a:spLocks noChangeArrowheads="1"/>
            </p:cNvSpPr>
            <p:nvPr/>
          </p:nvSpPr>
          <p:spPr bwMode="auto">
            <a:xfrm flipH="1">
              <a:off x="259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77" name="Oval 33"/>
            <p:cNvSpPr>
              <a:spLocks noChangeArrowheads="1"/>
            </p:cNvSpPr>
            <p:nvPr/>
          </p:nvSpPr>
          <p:spPr bwMode="auto">
            <a:xfrm>
              <a:off x="3002" y="3170"/>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78" name="Group 34"/>
          <p:cNvGrpSpPr>
            <a:grpSpLocks/>
          </p:cNvGrpSpPr>
          <p:nvPr/>
        </p:nvGrpSpPr>
        <p:grpSpPr bwMode="auto">
          <a:xfrm flipH="1">
            <a:off x="4732338" y="2438400"/>
            <a:ext cx="906462" cy="4259263"/>
            <a:chOff x="2256" y="1536"/>
            <a:chExt cx="571" cy="2683"/>
          </a:xfrm>
        </p:grpSpPr>
        <p:sp>
          <p:nvSpPr>
            <p:cNvPr id="927779" name="Line 35"/>
            <p:cNvSpPr>
              <a:spLocks noChangeShapeType="1"/>
            </p:cNvSpPr>
            <p:nvPr/>
          </p:nvSpPr>
          <p:spPr bwMode="auto">
            <a:xfrm>
              <a:off x="2256" y="1536"/>
              <a:ext cx="571" cy="2683"/>
            </a:xfrm>
            <a:prstGeom prst="line">
              <a:avLst/>
            </a:prstGeom>
            <a:noFill/>
            <a:ln w="12700">
              <a:solidFill>
                <a:srgbClr val="FF0000"/>
              </a:solidFill>
              <a:round/>
              <a:headEnd/>
              <a:tailEnd type="triangle" w="med" len="med"/>
            </a:ln>
            <a:effectLst/>
          </p:spPr>
          <p:txBody>
            <a:bodyPr/>
            <a:lstStyle/>
            <a:p>
              <a:endParaRPr lang="en-US"/>
            </a:p>
          </p:txBody>
        </p:sp>
        <p:sp>
          <p:nvSpPr>
            <p:cNvPr id="927780" name="Oval 36"/>
            <p:cNvSpPr>
              <a:spLocks noChangeArrowheads="1"/>
            </p:cNvSpPr>
            <p:nvPr/>
          </p:nvSpPr>
          <p:spPr bwMode="auto">
            <a:xfrm flipH="1">
              <a:off x="2384" y="2326"/>
              <a:ext cx="96" cy="48"/>
            </a:xfrm>
            <a:prstGeom prst="ellipse">
              <a:avLst/>
            </a:prstGeom>
            <a:noFill/>
            <a:ln w="12700">
              <a:solidFill>
                <a:srgbClr val="FF0000"/>
              </a:solidFill>
              <a:round/>
              <a:headEnd/>
              <a:tailEnd/>
            </a:ln>
            <a:effectLst/>
          </p:spPr>
          <p:txBody>
            <a:bodyPr wrap="none" anchor="ctr"/>
            <a:lstStyle/>
            <a:p>
              <a:endParaRPr lang="en-US"/>
            </a:p>
          </p:txBody>
        </p:sp>
        <p:sp>
          <p:nvSpPr>
            <p:cNvPr id="927781" name="Oval 37"/>
            <p:cNvSpPr>
              <a:spLocks noChangeArrowheads="1"/>
            </p:cNvSpPr>
            <p:nvPr/>
          </p:nvSpPr>
          <p:spPr bwMode="auto">
            <a:xfrm>
              <a:off x="2750" y="3938"/>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2" name="Group 38"/>
          <p:cNvGrpSpPr>
            <a:grpSpLocks/>
          </p:cNvGrpSpPr>
          <p:nvPr/>
        </p:nvGrpSpPr>
        <p:grpSpPr bwMode="auto">
          <a:xfrm flipH="1">
            <a:off x="4556125" y="2438400"/>
            <a:ext cx="1082675" cy="4270375"/>
            <a:chOff x="2256" y="1536"/>
            <a:chExt cx="682" cy="2690"/>
          </a:xfrm>
        </p:grpSpPr>
        <p:sp>
          <p:nvSpPr>
            <p:cNvPr id="927783" name="Line 39"/>
            <p:cNvSpPr>
              <a:spLocks noChangeShapeType="1"/>
            </p:cNvSpPr>
            <p:nvPr/>
          </p:nvSpPr>
          <p:spPr bwMode="auto">
            <a:xfrm>
              <a:off x="2256" y="1536"/>
              <a:ext cx="682" cy="2690"/>
            </a:xfrm>
            <a:prstGeom prst="line">
              <a:avLst/>
            </a:prstGeom>
            <a:noFill/>
            <a:ln w="12700">
              <a:solidFill>
                <a:srgbClr val="FF0000"/>
              </a:solidFill>
              <a:round/>
              <a:headEnd/>
              <a:tailEnd type="triangle" w="med" len="med"/>
            </a:ln>
            <a:effectLst/>
          </p:spPr>
          <p:txBody>
            <a:bodyPr/>
            <a:lstStyle/>
            <a:p>
              <a:endParaRPr lang="en-US"/>
            </a:p>
          </p:txBody>
        </p:sp>
        <p:sp>
          <p:nvSpPr>
            <p:cNvPr id="927784" name="Oval 40"/>
            <p:cNvSpPr>
              <a:spLocks noChangeArrowheads="1"/>
            </p:cNvSpPr>
            <p:nvPr/>
          </p:nvSpPr>
          <p:spPr bwMode="auto">
            <a:xfrm flipH="1">
              <a:off x="2412"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85" name="Oval 41"/>
            <p:cNvSpPr>
              <a:spLocks noChangeArrowheads="1"/>
            </p:cNvSpPr>
            <p:nvPr/>
          </p:nvSpPr>
          <p:spPr bwMode="auto">
            <a:xfrm>
              <a:off x="2806" y="375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86" name="Group 42"/>
          <p:cNvGrpSpPr>
            <a:grpSpLocks/>
          </p:cNvGrpSpPr>
          <p:nvPr/>
        </p:nvGrpSpPr>
        <p:grpSpPr bwMode="auto">
          <a:xfrm flipH="1">
            <a:off x="4375150" y="2438400"/>
            <a:ext cx="1263650" cy="4256088"/>
            <a:chOff x="2256" y="1536"/>
            <a:chExt cx="796" cy="2681"/>
          </a:xfrm>
        </p:grpSpPr>
        <p:sp>
          <p:nvSpPr>
            <p:cNvPr id="927787" name="Line 43"/>
            <p:cNvSpPr>
              <a:spLocks noChangeShapeType="1"/>
            </p:cNvSpPr>
            <p:nvPr/>
          </p:nvSpPr>
          <p:spPr bwMode="auto">
            <a:xfrm>
              <a:off x="2256" y="1536"/>
              <a:ext cx="796" cy="2681"/>
            </a:xfrm>
            <a:prstGeom prst="line">
              <a:avLst/>
            </a:prstGeom>
            <a:noFill/>
            <a:ln w="12700">
              <a:solidFill>
                <a:srgbClr val="FF0000"/>
              </a:solidFill>
              <a:round/>
              <a:headEnd/>
              <a:tailEnd type="triangle" w="med" len="med"/>
            </a:ln>
            <a:effectLst/>
          </p:spPr>
          <p:txBody>
            <a:bodyPr/>
            <a:lstStyle/>
            <a:p>
              <a:endParaRPr lang="en-US"/>
            </a:p>
          </p:txBody>
        </p:sp>
        <p:sp>
          <p:nvSpPr>
            <p:cNvPr id="927788" name="Oval 44"/>
            <p:cNvSpPr>
              <a:spLocks noChangeArrowheads="1"/>
            </p:cNvSpPr>
            <p:nvPr/>
          </p:nvSpPr>
          <p:spPr bwMode="auto">
            <a:xfrm flipH="1">
              <a:off x="2448" y="2324"/>
              <a:ext cx="96" cy="48"/>
            </a:xfrm>
            <a:prstGeom prst="ellipse">
              <a:avLst/>
            </a:prstGeom>
            <a:noFill/>
            <a:ln w="12700">
              <a:solidFill>
                <a:srgbClr val="FF0000"/>
              </a:solidFill>
              <a:round/>
              <a:headEnd/>
              <a:tailEnd/>
            </a:ln>
            <a:effectLst/>
          </p:spPr>
          <p:txBody>
            <a:bodyPr wrap="none" anchor="ctr"/>
            <a:lstStyle/>
            <a:p>
              <a:endParaRPr lang="en-US"/>
            </a:p>
          </p:txBody>
        </p:sp>
        <p:sp>
          <p:nvSpPr>
            <p:cNvPr id="927789" name="Oval 45"/>
            <p:cNvSpPr>
              <a:spLocks noChangeArrowheads="1"/>
            </p:cNvSpPr>
            <p:nvPr/>
          </p:nvSpPr>
          <p:spPr bwMode="auto">
            <a:xfrm>
              <a:off x="2854" y="3613"/>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0" name="Group 46"/>
          <p:cNvGrpSpPr>
            <a:grpSpLocks/>
          </p:cNvGrpSpPr>
          <p:nvPr/>
        </p:nvGrpSpPr>
        <p:grpSpPr bwMode="auto">
          <a:xfrm flipH="1">
            <a:off x="3973513" y="2438400"/>
            <a:ext cx="1665287" cy="4252913"/>
            <a:chOff x="2256" y="1536"/>
            <a:chExt cx="1049" cy="2679"/>
          </a:xfrm>
        </p:grpSpPr>
        <p:sp>
          <p:nvSpPr>
            <p:cNvPr id="927791" name="Line 47"/>
            <p:cNvSpPr>
              <a:spLocks noChangeShapeType="1"/>
            </p:cNvSpPr>
            <p:nvPr/>
          </p:nvSpPr>
          <p:spPr bwMode="auto">
            <a:xfrm>
              <a:off x="2256" y="1536"/>
              <a:ext cx="1049" cy="2679"/>
            </a:xfrm>
            <a:prstGeom prst="line">
              <a:avLst/>
            </a:prstGeom>
            <a:noFill/>
            <a:ln w="12700">
              <a:solidFill>
                <a:srgbClr val="FF0000"/>
              </a:solidFill>
              <a:round/>
              <a:headEnd/>
              <a:tailEnd type="triangle" w="med" len="med"/>
            </a:ln>
            <a:effectLst/>
          </p:spPr>
          <p:txBody>
            <a:bodyPr/>
            <a:lstStyle/>
            <a:p>
              <a:endParaRPr lang="en-US"/>
            </a:p>
          </p:txBody>
        </p:sp>
        <p:sp>
          <p:nvSpPr>
            <p:cNvPr id="927792" name="Oval 48"/>
            <p:cNvSpPr>
              <a:spLocks noChangeArrowheads="1"/>
            </p:cNvSpPr>
            <p:nvPr/>
          </p:nvSpPr>
          <p:spPr bwMode="auto">
            <a:xfrm flipH="1">
              <a:off x="253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793" name="Oval 49"/>
            <p:cNvSpPr>
              <a:spLocks noChangeArrowheads="1"/>
            </p:cNvSpPr>
            <p:nvPr/>
          </p:nvSpPr>
          <p:spPr bwMode="auto">
            <a:xfrm>
              <a:off x="2945" y="3327"/>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grpSp>
        <p:nvGrpSpPr>
          <p:cNvPr id="927794" name="Group 50"/>
          <p:cNvGrpSpPr>
            <a:grpSpLocks/>
          </p:cNvGrpSpPr>
          <p:nvPr/>
        </p:nvGrpSpPr>
        <p:grpSpPr bwMode="auto">
          <a:xfrm flipH="1">
            <a:off x="4191000" y="2438400"/>
            <a:ext cx="1443038" cy="4251325"/>
            <a:chOff x="2835" y="1536"/>
            <a:chExt cx="909" cy="2678"/>
          </a:xfrm>
        </p:grpSpPr>
        <p:sp>
          <p:nvSpPr>
            <p:cNvPr id="927795" name="Oval 51"/>
            <p:cNvSpPr>
              <a:spLocks noChangeArrowheads="1"/>
            </p:cNvSpPr>
            <p:nvPr/>
          </p:nvSpPr>
          <p:spPr bwMode="auto">
            <a:xfrm flipH="1">
              <a:off x="3060" y="2328"/>
              <a:ext cx="96" cy="48"/>
            </a:xfrm>
            <a:prstGeom prst="ellipse">
              <a:avLst/>
            </a:prstGeom>
            <a:noFill/>
            <a:ln w="9525">
              <a:solidFill>
                <a:srgbClr val="FF0000"/>
              </a:solidFill>
              <a:round/>
              <a:headEnd/>
              <a:tailEnd/>
            </a:ln>
            <a:effectLst/>
          </p:spPr>
          <p:txBody>
            <a:bodyPr wrap="none" anchor="ctr"/>
            <a:lstStyle/>
            <a:p>
              <a:endParaRPr lang="en-US"/>
            </a:p>
          </p:txBody>
        </p:sp>
        <p:sp>
          <p:nvSpPr>
            <p:cNvPr id="927796" name="Line 52"/>
            <p:cNvSpPr>
              <a:spLocks noChangeShapeType="1"/>
            </p:cNvSpPr>
            <p:nvPr/>
          </p:nvSpPr>
          <p:spPr bwMode="auto">
            <a:xfrm>
              <a:off x="2835" y="1536"/>
              <a:ext cx="909" cy="2678"/>
            </a:xfrm>
            <a:prstGeom prst="line">
              <a:avLst/>
            </a:prstGeom>
            <a:noFill/>
            <a:ln w="9525">
              <a:solidFill>
                <a:srgbClr val="FF0000"/>
              </a:solidFill>
              <a:round/>
              <a:headEnd/>
              <a:tailEnd type="triangle" w="med" len="med"/>
            </a:ln>
            <a:effectLst/>
          </p:spPr>
          <p:txBody>
            <a:bodyPr/>
            <a:lstStyle/>
            <a:p>
              <a:endParaRPr lang="en-US"/>
            </a:p>
          </p:txBody>
        </p:sp>
        <p:sp>
          <p:nvSpPr>
            <p:cNvPr id="927797" name="Oval 53"/>
            <p:cNvSpPr>
              <a:spLocks noChangeArrowheads="1"/>
            </p:cNvSpPr>
            <p:nvPr/>
          </p:nvSpPr>
          <p:spPr bwMode="auto">
            <a:xfrm>
              <a:off x="3468" y="3479"/>
              <a:ext cx="48" cy="48"/>
            </a:xfrm>
            <a:prstGeom prst="ellipse">
              <a:avLst/>
            </a:prstGeom>
            <a:solidFill>
              <a:schemeClr val="tx1"/>
            </a:solidFill>
            <a:ln w="9525">
              <a:solidFill>
                <a:srgbClr val="FF0000"/>
              </a:solidFill>
              <a:round/>
              <a:headEnd/>
              <a:tailEnd/>
            </a:ln>
            <a:effectLst/>
          </p:spPr>
          <p:txBody>
            <a:bodyPr wrap="none" anchor="ctr"/>
            <a:lstStyle/>
            <a:p>
              <a:endParaRPr lang="en-US"/>
            </a:p>
          </p:txBody>
        </p:sp>
      </p:grpSp>
      <p:grpSp>
        <p:nvGrpSpPr>
          <p:cNvPr id="927798" name="Group 54"/>
          <p:cNvGrpSpPr>
            <a:grpSpLocks/>
          </p:cNvGrpSpPr>
          <p:nvPr/>
        </p:nvGrpSpPr>
        <p:grpSpPr bwMode="auto">
          <a:xfrm flipH="1">
            <a:off x="4191000" y="2438400"/>
            <a:ext cx="1443038" cy="4251325"/>
            <a:chOff x="2835" y="1536"/>
            <a:chExt cx="909" cy="2678"/>
          </a:xfrm>
        </p:grpSpPr>
        <p:sp>
          <p:nvSpPr>
            <p:cNvPr id="927799" name="Oval 55"/>
            <p:cNvSpPr>
              <a:spLocks noChangeArrowheads="1"/>
            </p:cNvSpPr>
            <p:nvPr/>
          </p:nvSpPr>
          <p:spPr bwMode="auto">
            <a:xfrm flipH="1">
              <a:off x="3060" y="2328"/>
              <a:ext cx="96" cy="48"/>
            </a:xfrm>
            <a:prstGeom prst="ellipse">
              <a:avLst/>
            </a:prstGeom>
            <a:noFill/>
            <a:ln w="12700">
              <a:solidFill>
                <a:srgbClr val="FF0000"/>
              </a:solidFill>
              <a:round/>
              <a:headEnd/>
              <a:tailEnd/>
            </a:ln>
            <a:effectLst/>
          </p:spPr>
          <p:txBody>
            <a:bodyPr wrap="none" anchor="ctr"/>
            <a:lstStyle/>
            <a:p>
              <a:endParaRPr lang="en-US"/>
            </a:p>
          </p:txBody>
        </p:sp>
        <p:sp>
          <p:nvSpPr>
            <p:cNvPr id="927800" name="Line 56"/>
            <p:cNvSpPr>
              <a:spLocks noChangeShapeType="1"/>
            </p:cNvSpPr>
            <p:nvPr/>
          </p:nvSpPr>
          <p:spPr bwMode="auto">
            <a:xfrm>
              <a:off x="2835" y="1536"/>
              <a:ext cx="909" cy="2678"/>
            </a:xfrm>
            <a:prstGeom prst="line">
              <a:avLst/>
            </a:prstGeom>
            <a:noFill/>
            <a:ln w="12700">
              <a:solidFill>
                <a:srgbClr val="FF0000"/>
              </a:solidFill>
              <a:round/>
              <a:headEnd/>
              <a:tailEnd type="triangle" w="med" len="med"/>
            </a:ln>
            <a:effectLst/>
          </p:spPr>
          <p:txBody>
            <a:bodyPr/>
            <a:lstStyle/>
            <a:p>
              <a:endParaRPr lang="en-US"/>
            </a:p>
          </p:txBody>
        </p:sp>
        <p:sp>
          <p:nvSpPr>
            <p:cNvPr id="927801" name="Oval 57"/>
            <p:cNvSpPr>
              <a:spLocks noChangeArrowheads="1"/>
            </p:cNvSpPr>
            <p:nvPr/>
          </p:nvSpPr>
          <p:spPr bwMode="auto">
            <a:xfrm>
              <a:off x="3468" y="3479"/>
              <a:ext cx="48" cy="48"/>
            </a:xfrm>
            <a:prstGeom prst="ellipse">
              <a:avLst/>
            </a:prstGeom>
            <a:solidFill>
              <a:schemeClr val="tx1"/>
            </a:solidFill>
            <a:ln w="12700">
              <a:solidFill>
                <a:srgbClr val="FF0000"/>
              </a:solidFill>
              <a:round/>
              <a:headEnd/>
              <a:tailEnd/>
            </a:ln>
            <a:effectLst/>
          </p:spPr>
          <p:txBody>
            <a:bodyPr wrap="none" anchor="ctr"/>
            <a:lstStyle/>
            <a:p>
              <a:endParaRPr lang="en-US"/>
            </a:p>
          </p:txBody>
        </p:sp>
      </p:grpSp>
      <p:sp>
        <p:nvSpPr>
          <p:cNvPr id="927803" name="Text Box 59"/>
          <p:cNvSpPr txBox="1">
            <a:spLocks noChangeArrowheads="1"/>
          </p:cNvSpPr>
          <p:nvPr/>
        </p:nvSpPr>
        <p:spPr bwMode="auto">
          <a:xfrm flipH="1">
            <a:off x="5791200" y="1905000"/>
            <a:ext cx="2133600" cy="396875"/>
          </a:xfrm>
          <a:prstGeom prst="rect">
            <a:avLst/>
          </a:prstGeom>
          <a:noFill/>
          <a:ln w="9525">
            <a:noFill/>
            <a:miter lim="800000"/>
            <a:headEnd/>
            <a:tailEnd/>
          </a:ln>
          <a:effectLst/>
        </p:spPr>
        <p:txBody>
          <a:bodyPr wrap="none">
            <a:spAutoFit/>
          </a:bodyPr>
          <a:lstStyle/>
          <a:p>
            <a:r>
              <a:rPr lang="en-US" sz="2000" b="0" dirty="0">
                <a:solidFill>
                  <a:schemeClr val="bg2"/>
                </a:solidFill>
              </a:rPr>
              <a:t>RIGHT CAMERA</a:t>
            </a:r>
          </a:p>
        </p:txBody>
      </p:sp>
      <p:sp>
        <p:nvSpPr>
          <p:cNvPr id="927805" name="Line 61"/>
          <p:cNvSpPr>
            <a:spLocks noChangeShapeType="1"/>
          </p:cNvSpPr>
          <p:nvPr/>
        </p:nvSpPr>
        <p:spPr bwMode="auto">
          <a:xfrm>
            <a:off x="3581400" y="2438400"/>
            <a:ext cx="2057400" cy="0"/>
          </a:xfrm>
          <a:prstGeom prst="line">
            <a:avLst/>
          </a:prstGeom>
          <a:noFill/>
          <a:ln w="12700">
            <a:solidFill>
              <a:schemeClr val="bg2"/>
            </a:solidFill>
            <a:round/>
            <a:headEnd type="none" w="sm" len="sm"/>
            <a:tailEnd type="none" w="sm" len="sm"/>
          </a:ln>
          <a:effectLst/>
        </p:spPr>
        <p:txBody>
          <a:bodyPr/>
          <a:lstStyle/>
          <a:p>
            <a:endParaRPr lang="en-US"/>
          </a:p>
        </p:txBody>
      </p:sp>
      <p:grpSp>
        <p:nvGrpSpPr>
          <p:cNvPr id="927809" name="Group 65"/>
          <p:cNvGrpSpPr>
            <a:grpSpLocks/>
          </p:cNvGrpSpPr>
          <p:nvPr/>
        </p:nvGrpSpPr>
        <p:grpSpPr bwMode="auto">
          <a:xfrm>
            <a:off x="4167188" y="2438400"/>
            <a:ext cx="2005012" cy="3962400"/>
            <a:chOff x="2625" y="1536"/>
            <a:chExt cx="1263" cy="2496"/>
          </a:xfrm>
        </p:grpSpPr>
        <p:grpSp>
          <p:nvGrpSpPr>
            <p:cNvPr id="927768" name="Group 24"/>
            <p:cNvGrpSpPr>
              <a:grpSpLocks/>
            </p:cNvGrpSpPr>
            <p:nvPr/>
          </p:nvGrpSpPr>
          <p:grpSpPr bwMode="auto">
            <a:xfrm flipH="1">
              <a:off x="2625" y="2352"/>
              <a:ext cx="1248" cy="1680"/>
              <a:chOff x="1920" y="2352"/>
              <a:chExt cx="1248" cy="1680"/>
            </a:xfrm>
          </p:grpSpPr>
          <p:sp>
            <p:nvSpPr>
              <p:cNvPr id="927769" name="Text Box 25"/>
              <p:cNvSpPr txBox="1">
                <a:spLocks noChangeArrowheads="1"/>
              </p:cNvSpPr>
              <p:nvPr/>
            </p:nvSpPr>
            <p:spPr bwMode="auto">
              <a:xfrm flipH="1">
                <a:off x="1920" y="3600"/>
                <a:ext cx="1107" cy="288"/>
              </a:xfrm>
              <a:prstGeom prst="rect">
                <a:avLst/>
              </a:prstGeom>
              <a:noFill/>
              <a:ln w="9525">
                <a:noFill/>
                <a:miter lim="800000"/>
                <a:headEnd/>
                <a:tailEnd/>
              </a:ln>
              <a:effectLst/>
            </p:spPr>
            <p:txBody>
              <a:bodyPr wrap="none">
                <a:spAutoFit/>
              </a:bodyPr>
              <a:lstStyle/>
              <a:p>
                <a:r>
                  <a:rPr lang="en-US" sz="2400" b="0" dirty="0">
                    <a:solidFill>
                      <a:schemeClr val="bg2"/>
                    </a:solidFill>
                    <a:latin typeface="Times New Roman" charset="0"/>
                  </a:rPr>
                  <a:t>Elevation </a:t>
                </a:r>
                <a:r>
                  <a:rPr lang="en-US" sz="2400" b="0" dirty="0" err="1">
                    <a:solidFill>
                      <a:schemeClr val="bg2"/>
                    </a:solidFill>
                    <a:latin typeface="Times New Roman" charset="0"/>
                  </a:rPr>
                  <a:t>Z</a:t>
                </a:r>
                <a:r>
                  <a:rPr lang="en-US" sz="2400" b="0" baseline="-25000" dirty="0" err="1">
                    <a:solidFill>
                      <a:schemeClr val="bg2"/>
                    </a:solidFill>
                    <a:latin typeface="Times New Roman" charset="0"/>
                  </a:rPr>
                  <a:t>w</a:t>
                </a:r>
                <a:endParaRPr lang="en-US" sz="2400" b="0" baseline="-25000" dirty="0">
                  <a:solidFill>
                    <a:schemeClr val="bg2"/>
                  </a:solidFill>
                  <a:latin typeface="Times New Roman" charset="0"/>
                </a:endParaRPr>
              </a:p>
            </p:txBody>
          </p:sp>
          <p:sp>
            <p:nvSpPr>
              <p:cNvPr id="927770" name="Text Box 26"/>
              <p:cNvSpPr txBox="1">
                <a:spLocks noChangeArrowheads="1"/>
              </p:cNvSpPr>
              <p:nvPr/>
            </p:nvSpPr>
            <p:spPr bwMode="auto">
              <a:xfrm flipH="1">
                <a:off x="1920" y="2448"/>
                <a:ext cx="674" cy="250"/>
              </a:xfrm>
              <a:prstGeom prst="rect">
                <a:avLst/>
              </a:prstGeom>
              <a:noFill/>
              <a:ln w="9525">
                <a:noFill/>
                <a:miter lim="800000"/>
                <a:headEnd/>
                <a:tailEnd/>
              </a:ln>
              <a:effectLst/>
            </p:spPr>
            <p:txBody>
              <a:bodyPr wrap="none">
                <a:spAutoFit/>
              </a:bodyPr>
              <a:lstStyle/>
              <a:p>
                <a:r>
                  <a:rPr lang="en-US" sz="2000" b="0" dirty="0">
                    <a:solidFill>
                      <a:schemeClr val="bg2"/>
                    </a:solidFill>
                    <a:latin typeface="Times New Roman" charset="0"/>
                  </a:rPr>
                  <a:t>disparity</a:t>
                </a:r>
              </a:p>
            </p:txBody>
          </p:sp>
          <p:sp>
            <p:nvSpPr>
              <p:cNvPr id="927771" name="Line 27"/>
              <p:cNvSpPr>
                <a:spLocks noChangeShapeType="1"/>
              </p:cNvSpPr>
              <p:nvPr/>
            </p:nvSpPr>
            <p:spPr bwMode="auto">
              <a:xfrm>
                <a:off x="1995" y="2352"/>
                <a:ext cx="549" cy="0"/>
              </a:xfrm>
              <a:prstGeom prst="line">
                <a:avLst/>
              </a:prstGeom>
              <a:noFill/>
              <a:ln w="38100">
                <a:solidFill>
                  <a:schemeClr val="accent2"/>
                </a:solidFill>
                <a:round/>
                <a:headEnd/>
                <a:tailEnd type="triangle" w="med" len="med"/>
              </a:ln>
              <a:effectLst/>
            </p:spPr>
            <p:txBody>
              <a:bodyPr/>
              <a:lstStyle/>
              <a:p>
                <a:endParaRPr lang="en-US"/>
              </a:p>
            </p:txBody>
          </p:sp>
          <p:sp>
            <p:nvSpPr>
              <p:cNvPr id="927772" name="Line 28"/>
              <p:cNvSpPr>
                <a:spLocks noChangeShapeType="1"/>
              </p:cNvSpPr>
              <p:nvPr/>
            </p:nvSpPr>
            <p:spPr bwMode="auto">
              <a:xfrm>
                <a:off x="2922" y="3504"/>
                <a:ext cx="246" cy="0"/>
              </a:xfrm>
              <a:prstGeom prst="line">
                <a:avLst/>
              </a:prstGeom>
              <a:noFill/>
              <a:ln w="9525">
                <a:solidFill>
                  <a:schemeClr val="tx1"/>
                </a:solidFill>
                <a:round/>
                <a:headEnd/>
                <a:tailEnd/>
              </a:ln>
              <a:effectLst/>
            </p:spPr>
            <p:txBody>
              <a:bodyPr/>
              <a:lstStyle/>
              <a:p>
                <a:endParaRPr lang="en-US"/>
              </a:p>
            </p:txBody>
          </p:sp>
          <p:sp>
            <p:nvSpPr>
              <p:cNvPr id="927773" name="Line 29"/>
              <p:cNvSpPr>
                <a:spLocks noChangeShapeType="1"/>
              </p:cNvSpPr>
              <p:nvPr/>
            </p:nvSpPr>
            <p:spPr bwMode="auto">
              <a:xfrm flipV="1">
                <a:off x="3024" y="3504"/>
                <a:ext cx="0" cy="528"/>
              </a:xfrm>
              <a:prstGeom prst="line">
                <a:avLst/>
              </a:prstGeom>
              <a:noFill/>
              <a:ln w="38100">
                <a:solidFill>
                  <a:schemeClr val="accent2"/>
                </a:solidFill>
                <a:round/>
                <a:headEnd/>
                <a:tailEnd type="triangle" w="med" len="med"/>
              </a:ln>
              <a:effectLst/>
            </p:spPr>
            <p:txBody>
              <a:bodyPr/>
              <a:lstStyle/>
              <a:p>
                <a:endParaRPr lang="en-US"/>
              </a:p>
            </p:txBody>
          </p:sp>
        </p:grpSp>
        <p:sp>
          <p:nvSpPr>
            <p:cNvPr id="927806" name="Line 62"/>
            <p:cNvSpPr>
              <a:spLocks noChangeShapeType="1"/>
            </p:cNvSpPr>
            <p:nvPr/>
          </p:nvSpPr>
          <p:spPr bwMode="auto">
            <a:xfrm>
              <a:off x="2880" y="1536"/>
              <a:ext cx="0" cy="1920"/>
            </a:xfrm>
            <a:prstGeom prst="line">
              <a:avLst/>
            </a:prstGeom>
            <a:noFill/>
            <a:ln w="19050">
              <a:solidFill>
                <a:schemeClr val="bg2"/>
              </a:solidFill>
              <a:round/>
              <a:headEnd type="none" w="sm" len="sm"/>
              <a:tailEnd type="stealth" w="med" len="lg"/>
            </a:ln>
            <a:effectLst/>
          </p:spPr>
          <p:txBody>
            <a:bodyPr/>
            <a:lstStyle/>
            <a:p>
              <a:endParaRPr lang="en-US"/>
            </a:p>
          </p:txBody>
        </p:sp>
        <p:sp>
          <p:nvSpPr>
            <p:cNvPr id="927807" name="Text Box 63"/>
            <p:cNvSpPr txBox="1">
              <a:spLocks noChangeArrowheads="1"/>
            </p:cNvSpPr>
            <p:nvPr/>
          </p:nvSpPr>
          <p:spPr bwMode="auto">
            <a:xfrm>
              <a:off x="2976" y="2880"/>
              <a:ext cx="912" cy="288"/>
            </a:xfrm>
            <a:prstGeom prst="rect">
              <a:avLst/>
            </a:prstGeom>
            <a:noFill/>
            <a:ln w="9525">
              <a:noFill/>
              <a:miter lim="800000"/>
              <a:headEnd/>
              <a:tailEnd/>
            </a:ln>
            <a:effectLst/>
          </p:spPr>
          <p:txBody>
            <a:bodyPr>
              <a:spAutoFit/>
            </a:bodyPr>
            <a:lstStyle/>
            <a:p>
              <a:r>
                <a:rPr lang="en-US" sz="2400" b="0" dirty="0">
                  <a:solidFill>
                    <a:schemeClr val="bg2"/>
                  </a:solidFill>
                  <a:latin typeface="Times New Roman" charset="0"/>
                </a:rPr>
                <a:t>Depth Z</a:t>
              </a:r>
            </a:p>
          </p:txBody>
        </p:sp>
      </p:grpSp>
      <p:sp>
        <p:nvSpPr>
          <p:cNvPr id="927808" name="Text Box 64"/>
          <p:cNvSpPr txBox="1">
            <a:spLocks noChangeArrowheads="1"/>
          </p:cNvSpPr>
          <p:nvPr/>
        </p:nvSpPr>
        <p:spPr bwMode="auto">
          <a:xfrm>
            <a:off x="4038600" y="2057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baseline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7774"/>
                                        </p:tgtEl>
                                        <p:attrNameLst>
                                          <p:attrName>style.visibility</p:attrName>
                                        </p:attrNameLst>
                                      </p:cBhvr>
                                      <p:to>
                                        <p:strVal val="visible"/>
                                      </p:to>
                                    </p:set>
                                  </p:childTnLst>
                                  <p:subTnLst>
                                    <p:set>
                                      <p:cBhvr override="childStyle">
                                        <p:cTn dur="1" fill="hold" display="0" masterRel="nextClick" afterEffect="1"/>
                                        <p:tgtEl>
                                          <p:spTgt spid="9277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27790"/>
                                        </p:tgtEl>
                                        <p:attrNameLst>
                                          <p:attrName>style.visibility</p:attrName>
                                        </p:attrNameLst>
                                      </p:cBhvr>
                                      <p:to>
                                        <p:strVal val="visible"/>
                                      </p:to>
                                    </p:set>
                                  </p:childTnLst>
                                  <p:subTnLst>
                                    <p:set>
                                      <p:cBhvr override="childStyle">
                                        <p:cTn dur="1" fill="hold" display="0" masterRel="nextClick" afterEffect="1"/>
                                        <p:tgtEl>
                                          <p:spTgt spid="92779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27794"/>
                                        </p:tgtEl>
                                        <p:attrNameLst>
                                          <p:attrName>style.visibility</p:attrName>
                                        </p:attrNameLst>
                                      </p:cBhvr>
                                      <p:to>
                                        <p:strVal val="visible"/>
                                      </p:to>
                                    </p:set>
                                  </p:childTnLst>
                                  <p:subTnLst>
                                    <p:set>
                                      <p:cBhvr override="childStyle">
                                        <p:cTn dur="1" fill="hold" display="0" masterRel="nextClick" afterEffect="1"/>
                                        <p:tgtEl>
                                          <p:spTgt spid="92779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27786"/>
                                        </p:tgtEl>
                                        <p:attrNameLst>
                                          <p:attrName>style.visibility</p:attrName>
                                        </p:attrNameLst>
                                      </p:cBhvr>
                                      <p:to>
                                        <p:strVal val="visible"/>
                                      </p:to>
                                    </p:set>
                                  </p:childTnLst>
                                  <p:subTnLst>
                                    <p:set>
                                      <p:cBhvr override="childStyle">
                                        <p:cTn dur="1" fill="hold" display="0" masterRel="nextClick" afterEffect="1"/>
                                        <p:tgtEl>
                                          <p:spTgt spid="92778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927782"/>
                                        </p:tgtEl>
                                        <p:attrNameLst>
                                          <p:attrName>style.visibility</p:attrName>
                                        </p:attrNameLst>
                                      </p:cBhvr>
                                      <p:to>
                                        <p:strVal val="visible"/>
                                      </p:to>
                                    </p:set>
                                  </p:childTnLst>
                                  <p:subTnLst>
                                    <p:set>
                                      <p:cBhvr override="childStyle">
                                        <p:cTn dur="1" fill="hold" display="0" masterRel="nextClick" afterEffect="1"/>
                                        <p:tgtEl>
                                          <p:spTgt spid="92778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27778"/>
                                        </p:tgtEl>
                                        <p:attrNameLst>
                                          <p:attrName>style.visibility</p:attrName>
                                        </p:attrNameLst>
                                      </p:cBhvr>
                                      <p:to>
                                        <p:strVal val="visible"/>
                                      </p:to>
                                    </p:set>
                                  </p:childTnLst>
                                  <p:subTnLst>
                                    <p:set>
                                      <p:cBhvr override="childStyle">
                                        <p:cTn dur="1" fill="hold" display="0" masterRel="nextClick" afterEffect="1"/>
                                        <p:tgtEl>
                                          <p:spTgt spid="9277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277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27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7266" name="Rectangle 2"/>
          <p:cNvSpPr>
            <a:spLocks noGrp="1" noChangeArrowheads="1"/>
          </p:cNvSpPr>
          <p:nvPr>
            <p:ph type="title"/>
          </p:nvPr>
        </p:nvSpPr>
        <p:spPr>
          <a:xfrm>
            <a:off x="4495800" y="285750"/>
            <a:ext cx="4572000" cy="609600"/>
          </a:xfrm>
        </p:spPr>
        <p:txBody>
          <a:bodyPr/>
          <a:lstStyle/>
          <a:p>
            <a:r>
              <a:rPr lang="en-US"/>
              <a:t>Disparity Equation</a:t>
            </a:r>
          </a:p>
        </p:txBody>
      </p:sp>
      <p:sp>
        <p:nvSpPr>
          <p:cNvPr id="907267"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07310" name="Group 46"/>
          <p:cNvGrpSpPr>
            <a:grpSpLocks/>
          </p:cNvGrpSpPr>
          <p:nvPr/>
        </p:nvGrpSpPr>
        <p:grpSpPr bwMode="auto">
          <a:xfrm>
            <a:off x="381000" y="1077913"/>
            <a:ext cx="4343400" cy="5613400"/>
            <a:chOff x="240" y="679"/>
            <a:chExt cx="2736" cy="3536"/>
          </a:xfrm>
        </p:grpSpPr>
        <p:sp>
          <p:nvSpPr>
            <p:cNvPr id="907306" name="Line 42"/>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07300" name="Group 36"/>
            <p:cNvGrpSpPr>
              <a:grpSpLocks/>
            </p:cNvGrpSpPr>
            <p:nvPr/>
          </p:nvGrpSpPr>
          <p:grpSpPr bwMode="auto">
            <a:xfrm>
              <a:off x="240" y="679"/>
              <a:ext cx="2736" cy="3071"/>
              <a:chOff x="240" y="1008"/>
              <a:chExt cx="2736" cy="3071"/>
            </a:xfrm>
          </p:grpSpPr>
          <p:grpSp>
            <p:nvGrpSpPr>
              <p:cNvPr id="907281" name="Group 17"/>
              <p:cNvGrpSpPr>
                <a:grpSpLocks/>
              </p:cNvGrpSpPr>
              <p:nvPr/>
            </p:nvGrpSpPr>
            <p:grpSpPr bwMode="auto">
              <a:xfrm flipH="1">
                <a:off x="800" y="1008"/>
                <a:ext cx="2176" cy="2832"/>
                <a:chOff x="2832" y="1008"/>
                <a:chExt cx="2176" cy="2832"/>
              </a:xfrm>
            </p:grpSpPr>
            <p:sp>
              <p:nvSpPr>
                <p:cNvPr id="907282" name="Line 1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83" name="Line 1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84" name="Line 2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85" name="Oval 2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86" name="Oval 2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87" name="Oval 2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88" name="Text Box 2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07289" name="Text Box 25"/>
              <p:cNvSpPr txBox="1">
                <a:spLocks noChangeArrowheads="1"/>
              </p:cNvSpPr>
              <p:nvPr/>
            </p:nvSpPr>
            <p:spPr bwMode="auto">
              <a:xfrm>
                <a:off x="720" y="3848"/>
                <a:ext cx="1228" cy="231"/>
              </a:xfrm>
              <a:prstGeom prst="rect">
                <a:avLst/>
              </a:prstGeom>
              <a:noFill/>
              <a:ln w="12700">
                <a:solidFill>
                  <a:schemeClr val="bg2"/>
                </a:solid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07290" name="Text Box 2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91" name="Text Box 2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2" name="Text Box 2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07294" name="Text Box 30"/>
          <p:cNvSpPr txBox="1">
            <a:spLocks noChangeArrowheads="1"/>
          </p:cNvSpPr>
          <p:nvPr/>
        </p:nvSpPr>
        <p:spPr bwMode="auto">
          <a:xfrm>
            <a:off x="3962400" y="59309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07295" name="Group 31"/>
          <p:cNvGrpSpPr>
            <a:grpSpLocks/>
          </p:cNvGrpSpPr>
          <p:nvPr/>
        </p:nvGrpSpPr>
        <p:grpSpPr bwMode="auto">
          <a:xfrm>
            <a:off x="2209800" y="5954713"/>
            <a:ext cx="4800600" cy="228600"/>
            <a:chOff x="1392" y="4080"/>
            <a:chExt cx="3024" cy="144"/>
          </a:xfrm>
        </p:grpSpPr>
        <p:sp>
          <p:nvSpPr>
            <p:cNvPr id="907296" name="Line 32"/>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7" name="Line 33"/>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07298" name="Line 34"/>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07299" name="Line 35"/>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07301" name="Line 37"/>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07302" name="Line 38"/>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07303" name="Text Box 39"/>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sp>
        <p:nvSpPr>
          <p:cNvPr id="907305" name="Text Box 4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grpSp>
        <p:nvGrpSpPr>
          <p:cNvPr id="907311" name="Group 47"/>
          <p:cNvGrpSpPr>
            <a:grpSpLocks/>
          </p:cNvGrpSpPr>
          <p:nvPr/>
        </p:nvGrpSpPr>
        <p:grpSpPr bwMode="auto">
          <a:xfrm>
            <a:off x="4495800" y="1077913"/>
            <a:ext cx="4327525" cy="5613400"/>
            <a:chOff x="2832" y="679"/>
            <a:chExt cx="2726" cy="3536"/>
          </a:xfrm>
        </p:grpSpPr>
        <p:grpSp>
          <p:nvGrpSpPr>
            <p:cNvPr id="907268" name="Group 4"/>
            <p:cNvGrpSpPr>
              <a:grpSpLocks/>
            </p:cNvGrpSpPr>
            <p:nvPr/>
          </p:nvGrpSpPr>
          <p:grpSpPr bwMode="auto">
            <a:xfrm>
              <a:off x="2832" y="679"/>
              <a:ext cx="2726" cy="3071"/>
              <a:chOff x="2832" y="1008"/>
              <a:chExt cx="2726" cy="3071"/>
            </a:xfrm>
          </p:grpSpPr>
          <p:grpSp>
            <p:nvGrpSpPr>
              <p:cNvPr id="907269" name="Group 5"/>
              <p:cNvGrpSpPr>
                <a:grpSpLocks/>
              </p:cNvGrpSpPr>
              <p:nvPr/>
            </p:nvGrpSpPr>
            <p:grpSpPr bwMode="auto">
              <a:xfrm>
                <a:off x="2832" y="1008"/>
                <a:ext cx="2176" cy="2832"/>
                <a:chOff x="2832" y="1008"/>
                <a:chExt cx="2176" cy="2832"/>
              </a:xfrm>
            </p:grpSpPr>
            <p:sp>
              <p:nvSpPr>
                <p:cNvPr id="907270" name="Line 6"/>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07271" name="Line 7"/>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07272" name="Line 8"/>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07273" name="Oval 9"/>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07274" name="Oval 10"/>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07275" name="Oval 11"/>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07276" name="Text Box 12"/>
              <p:cNvSpPr txBox="1">
                <a:spLocks noChangeArrowheads="1"/>
              </p:cNvSpPr>
              <p:nvPr/>
            </p:nvSpPr>
            <p:spPr bwMode="auto">
              <a:xfrm>
                <a:off x="4502" y="3287"/>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07277" name="Text Box 13"/>
              <p:cNvSpPr txBox="1">
                <a:spLocks noChangeArrowheads="1"/>
              </p:cNvSpPr>
              <p:nvPr/>
            </p:nvSpPr>
            <p:spPr bwMode="auto">
              <a:xfrm>
                <a:off x="3888" y="3848"/>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07278" name="Text Box 14"/>
              <p:cNvSpPr txBox="1">
                <a:spLocks noChangeArrowheads="1"/>
              </p:cNvSpPr>
              <p:nvPr/>
            </p:nvSpPr>
            <p:spPr bwMode="auto">
              <a:xfrm>
                <a:off x="3552" y="3177"/>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07279" name="Text Box 15"/>
              <p:cNvSpPr txBox="1">
                <a:spLocks noChangeArrowheads="1"/>
              </p:cNvSpPr>
              <p:nvPr/>
            </p:nvSpPr>
            <p:spPr bwMode="auto">
              <a:xfrm>
                <a:off x="4464"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07293" name="Text Box 29"/>
            <p:cNvSpPr txBox="1">
              <a:spLocks noChangeArrowheads="1"/>
            </p:cNvSpPr>
            <p:nvPr/>
          </p:nvSpPr>
          <p:spPr bwMode="auto">
            <a:xfrm>
              <a:off x="4032" y="398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07307" name="Line 43"/>
            <p:cNvSpPr>
              <a:spLocks noChangeShapeType="1"/>
            </p:cNvSpPr>
            <p:nvPr/>
          </p:nvSpPr>
          <p:spPr bwMode="auto">
            <a:xfrm flipH="1">
              <a:off x="3895" y="345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07308" name="Object 44"/>
          <p:cNvGraphicFramePr>
            <a:graphicFrameLocks noChangeAspect="1"/>
          </p:cNvGraphicFramePr>
          <p:nvPr/>
        </p:nvGraphicFramePr>
        <p:xfrm>
          <a:off x="3810000" y="3097213"/>
          <a:ext cx="1676400" cy="754062"/>
        </p:xfrm>
        <a:graphic>
          <a:graphicData uri="http://schemas.openxmlformats.org/presentationml/2006/ole">
            <p:oleObj spid="_x0000_s907308" name="Equation" r:id="rId3" imgW="876240" imgH="393480" progId="Equation.3">
              <p:embed/>
            </p:oleObj>
          </a:graphicData>
        </a:graphic>
      </p:graphicFrame>
      <p:sp>
        <p:nvSpPr>
          <p:cNvPr id="907309" name="Text Box 45"/>
          <p:cNvSpPr txBox="1">
            <a:spLocks noChangeArrowheads="1"/>
          </p:cNvSpPr>
          <p:nvPr/>
        </p:nvSpPr>
        <p:spPr bwMode="auto">
          <a:xfrm>
            <a:off x="7239000" y="2819400"/>
            <a:ext cx="1689100" cy="822325"/>
          </a:xfrm>
          <a:prstGeom prst="rect">
            <a:avLst/>
          </a:prstGeom>
          <a:noFill/>
          <a:ln w="12700">
            <a:noFill/>
            <a:miter lim="800000"/>
            <a:headEnd type="none" w="sm" len="sm"/>
            <a:tailEnd type="none" w="sm" len="sm"/>
          </a:ln>
          <a:effectLst/>
        </p:spPr>
        <p:txBody>
          <a:bodyPr wrap="none">
            <a:spAutoFit/>
          </a:bodyPr>
          <a:lstStyle/>
          <a:p>
            <a:r>
              <a:rPr lang="en-US" sz="2400"/>
              <a:t>Disparity: </a:t>
            </a:r>
          </a:p>
          <a:p>
            <a:r>
              <a:rPr lang="en-US" sz="2400"/>
              <a:t>dx = x</a:t>
            </a:r>
            <a:r>
              <a:rPr lang="en-US" sz="2400" baseline="-20000"/>
              <a:t>r</a:t>
            </a:r>
            <a:r>
              <a:rPr lang="en-US" sz="2400"/>
              <a:t> - x</a:t>
            </a:r>
            <a:r>
              <a:rPr lang="en-US" sz="2400" baseline="-20000"/>
              <a:t>l </a:t>
            </a:r>
            <a:endParaRPr lang="en-US" sz="2400"/>
          </a:p>
        </p:txBody>
      </p:sp>
      <p:sp>
        <p:nvSpPr>
          <p:cNvPr id="907312" name="Line 48"/>
          <p:cNvSpPr>
            <a:spLocks noChangeShapeType="1"/>
          </p:cNvSpPr>
          <p:nvPr/>
        </p:nvSpPr>
        <p:spPr bwMode="auto">
          <a:xfrm flipV="1">
            <a:off x="55626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0" y="914400"/>
            <a:ext cx="9144000" cy="5943600"/>
          </a:xfrm>
          <a:prstGeom prst="rect">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29794" name="Rectangle 2"/>
          <p:cNvSpPr>
            <a:spLocks noGrp="1" noChangeArrowheads="1"/>
          </p:cNvSpPr>
          <p:nvPr>
            <p:ph type="title"/>
          </p:nvPr>
        </p:nvSpPr>
        <p:spPr>
          <a:xfrm>
            <a:off x="4495800" y="285750"/>
            <a:ext cx="4572000" cy="609600"/>
          </a:xfrm>
        </p:spPr>
        <p:txBody>
          <a:bodyPr/>
          <a:lstStyle/>
          <a:p>
            <a:r>
              <a:rPr lang="en-US"/>
              <a:t>Disparity vs. Baseline</a:t>
            </a:r>
          </a:p>
        </p:txBody>
      </p:sp>
      <p:sp>
        <p:nvSpPr>
          <p:cNvPr id="929795" name="Text Box 3"/>
          <p:cNvSpPr txBox="1">
            <a:spLocks noChangeArrowheads="1"/>
          </p:cNvSpPr>
          <p:nvPr/>
        </p:nvSpPr>
        <p:spPr bwMode="auto">
          <a:xfrm>
            <a:off x="4721225" y="990600"/>
            <a:ext cx="1060450" cy="366713"/>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grpSp>
        <p:nvGrpSpPr>
          <p:cNvPr id="929796" name="Group 4"/>
          <p:cNvGrpSpPr>
            <a:grpSpLocks/>
          </p:cNvGrpSpPr>
          <p:nvPr/>
        </p:nvGrpSpPr>
        <p:grpSpPr bwMode="auto">
          <a:xfrm>
            <a:off x="381000" y="1077913"/>
            <a:ext cx="4343400" cy="5613400"/>
            <a:chOff x="240" y="679"/>
            <a:chExt cx="2736" cy="3536"/>
          </a:xfrm>
        </p:grpSpPr>
        <p:sp>
          <p:nvSpPr>
            <p:cNvPr id="929797" name="Line 5"/>
            <p:cNvSpPr>
              <a:spLocks noChangeShapeType="1"/>
            </p:cNvSpPr>
            <p:nvPr/>
          </p:nvSpPr>
          <p:spPr bwMode="auto">
            <a:xfrm flipH="1">
              <a:off x="853" y="3468"/>
              <a:ext cx="1056" cy="0"/>
            </a:xfrm>
            <a:prstGeom prst="line">
              <a:avLst/>
            </a:prstGeom>
            <a:noFill/>
            <a:ln w="34925">
              <a:solidFill>
                <a:schemeClr val="tx1"/>
              </a:solidFill>
              <a:round/>
              <a:headEnd type="none" w="sm" len="sm"/>
              <a:tailEnd type="stealth" w="lg" len="lg"/>
            </a:ln>
            <a:effectLst/>
          </p:spPr>
          <p:txBody>
            <a:bodyPr/>
            <a:lstStyle/>
            <a:p>
              <a:endParaRPr lang="en-US"/>
            </a:p>
          </p:txBody>
        </p:sp>
        <p:grpSp>
          <p:nvGrpSpPr>
            <p:cNvPr id="929798" name="Group 6"/>
            <p:cNvGrpSpPr>
              <a:grpSpLocks/>
            </p:cNvGrpSpPr>
            <p:nvPr/>
          </p:nvGrpSpPr>
          <p:grpSpPr bwMode="auto">
            <a:xfrm>
              <a:off x="240" y="679"/>
              <a:ext cx="2736" cy="3071"/>
              <a:chOff x="240" y="1008"/>
              <a:chExt cx="2736" cy="3071"/>
            </a:xfrm>
          </p:grpSpPr>
          <p:grpSp>
            <p:nvGrpSpPr>
              <p:cNvPr id="929799" name="Group 7"/>
              <p:cNvGrpSpPr>
                <a:grpSpLocks/>
              </p:cNvGrpSpPr>
              <p:nvPr/>
            </p:nvGrpSpPr>
            <p:grpSpPr bwMode="auto">
              <a:xfrm flipH="1">
                <a:off x="800" y="1008"/>
                <a:ext cx="2176" cy="2832"/>
                <a:chOff x="2832" y="1008"/>
                <a:chExt cx="2176" cy="2832"/>
              </a:xfrm>
            </p:grpSpPr>
            <p:sp>
              <p:nvSpPr>
                <p:cNvPr id="929800" name="Line 8"/>
                <p:cNvSpPr>
                  <a:spLocks noChangeShapeType="1"/>
                </p:cNvSpPr>
                <p:nvPr/>
              </p:nvSpPr>
              <p:spPr bwMode="auto">
                <a:xfrm>
                  <a:off x="2894" y="1090"/>
                  <a:ext cx="1522" cy="2702"/>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01" name="Line 9"/>
                <p:cNvSpPr>
                  <a:spLocks noChangeShapeType="1"/>
                </p:cNvSpPr>
                <p:nvPr/>
              </p:nvSpPr>
              <p:spPr bwMode="auto">
                <a:xfrm>
                  <a:off x="4416" y="1440"/>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02" name="Line 10"/>
                <p:cNvSpPr>
                  <a:spLocks noChangeShapeType="1"/>
                </p:cNvSpPr>
                <p:nvPr/>
              </p:nvSpPr>
              <p:spPr bwMode="auto">
                <a:xfrm>
                  <a:off x="3760" y="3120"/>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03" name="Oval 11"/>
                <p:cNvSpPr>
                  <a:spLocks noChangeArrowheads="1"/>
                </p:cNvSpPr>
                <p:nvPr/>
              </p:nvSpPr>
              <p:spPr bwMode="auto">
                <a:xfrm>
                  <a:off x="2832" y="1008"/>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04" name="Oval 12"/>
                <p:cNvSpPr>
                  <a:spLocks noChangeArrowheads="1"/>
                </p:cNvSpPr>
                <p:nvPr/>
              </p:nvSpPr>
              <p:spPr bwMode="auto">
                <a:xfrm>
                  <a:off x="3976" y="3048"/>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05" name="Oval 13"/>
                <p:cNvSpPr>
                  <a:spLocks noChangeArrowheads="1"/>
                </p:cNvSpPr>
                <p:nvPr/>
              </p:nvSpPr>
              <p:spPr bwMode="auto">
                <a:xfrm>
                  <a:off x="4344" y="3696"/>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06" name="Text Box 14"/>
              <p:cNvSpPr txBox="1">
                <a:spLocks noChangeArrowheads="1"/>
              </p:cNvSpPr>
              <p:nvPr/>
            </p:nvSpPr>
            <p:spPr bwMode="auto">
              <a:xfrm>
                <a:off x="1776" y="3168"/>
                <a:ext cx="58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0">
                    <a:solidFill>
                      <a:schemeClr val="tx2"/>
                    </a:solidFill>
                  </a:rPr>
                  <a:t>l</a:t>
                </a:r>
                <a:r>
                  <a:rPr lang="en-US">
                    <a:solidFill>
                      <a:schemeClr val="tx2"/>
                    </a:solidFill>
                  </a:rPr>
                  <a:t>(x</a:t>
                </a:r>
                <a:r>
                  <a:rPr lang="en-US" baseline="-25000">
                    <a:solidFill>
                      <a:schemeClr val="tx2"/>
                    </a:solidFill>
                  </a:rPr>
                  <a:t>l</a:t>
                </a:r>
                <a:r>
                  <a:rPr lang="en-US">
                    <a:solidFill>
                      <a:schemeClr val="tx2"/>
                    </a:solidFill>
                  </a:rPr>
                  <a:t>,y</a:t>
                </a:r>
                <a:r>
                  <a:rPr lang="en-US" baseline="-25000">
                    <a:solidFill>
                      <a:schemeClr val="tx2"/>
                    </a:solidFill>
                  </a:rPr>
                  <a:t>l</a:t>
                </a:r>
                <a:r>
                  <a:rPr lang="en-US">
                    <a:solidFill>
                      <a:schemeClr val="tx2"/>
                    </a:solidFill>
                  </a:rPr>
                  <a:t>)</a:t>
                </a:r>
              </a:p>
            </p:txBody>
          </p:sp>
          <p:sp>
            <p:nvSpPr>
              <p:cNvPr id="929807" name="Text Box 15"/>
              <p:cNvSpPr txBox="1">
                <a:spLocks noChangeArrowheads="1"/>
              </p:cNvSpPr>
              <p:nvPr/>
            </p:nvSpPr>
            <p:spPr bwMode="auto">
              <a:xfrm>
                <a:off x="720" y="3848"/>
                <a:ext cx="1228" cy="231"/>
              </a:xfrm>
              <a:prstGeom prst="rect">
                <a:avLst/>
              </a:prstGeom>
              <a:noFill/>
              <a:ln w="12700">
                <a:noFill/>
                <a:miter lim="800000"/>
                <a:headEnd type="none" w="sm" len="sm"/>
                <a:tailEnd type="none" w="sm" len="sm"/>
              </a:ln>
              <a:effectLst/>
            </p:spPr>
            <p:txBody>
              <a:bodyPr>
                <a:spAutoFit/>
              </a:bodyPr>
              <a:lstStyle/>
              <a:p>
                <a:r>
                  <a:rPr lang="en-US" b="0" i="1" dirty="0">
                    <a:solidFill>
                      <a:srgbClr val="FF0000"/>
                    </a:solidFill>
                  </a:rPr>
                  <a:t>Optical Center </a:t>
                </a:r>
                <a:r>
                  <a:rPr lang="en-US" b="0" i="1" dirty="0" err="1">
                    <a:solidFill>
                      <a:srgbClr val="FF0000"/>
                    </a:solidFill>
                  </a:rPr>
                  <a:t>O</a:t>
                </a:r>
                <a:r>
                  <a:rPr lang="en-US" b="0" i="1" baseline="-25000" dirty="0" err="1">
                    <a:solidFill>
                      <a:srgbClr val="FF0000"/>
                    </a:solidFill>
                  </a:rPr>
                  <a:t>l</a:t>
                </a:r>
                <a:endParaRPr lang="en-US" baseline="-25000" dirty="0">
                  <a:solidFill>
                    <a:srgbClr val="FF0000"/>
                  </a:solidFill>
                </a:endParaRPr>
              </a:p>
            </p:txBody>
          </p:sp>
          <p:sp>
            <p:nvSpPr>
              <p:cNvPr id="929808" name="Text Box 16"/>
              <p:cNvSpPr txBox="1">
                <a:spLocks noChangeArrowheads="1"/>
              </p:cNvSpPr>
              <p:nvPr/>
            </p:nvSpPr>
            <p:spPr bwMode="auto">
              <a:xfrm>
                <a:off x="240" y="3264"/>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09" name="Text Box 17"/>
              <p:cNvSpPr txBox="1">
                <a:spLocks noChangeArrowheads="1"/>
              </p:cNvSpPr>
              <p:nvPr/>
            </p:nvSpPr>
            <p:spPr bwMode="auto">
              <a:xfrm>
                <a:off x="608" y="2889"/>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10" name="Text Box 18"/>
            <p:cNvSpPr txBox="1">
              <a:spLocks noChangeArrowheads="1"/>
            </p:cNvSpPr>
            <p:nvPr/>
          </p:nvSpPr>
          <p:spPr bwMode="auto">
            <a:xfrm>
              <a:off x="384" y="3984"/>
              <a:ext cx="1148" cy="231"/>
            </a:xfrm>
            <a:prstGeom prst="rect">
              <a:avLst/>
            </a:prstGeom>
            <a:noFill/>
            <a:ln w="12700">
              <a:noFill/>
              <a:miter lim="800000"/>
              <a:headEnd type="none" w="sm" len="sm"/>
              <a:tailEnd type="none" w="sm" len="sm"/>
            </a:ln>
            <a:effectLst/>
          </p:spPr>
          <p:txBody>
            <a:bodyPr wrap="none">
              <a:spAutoFit/>
            </a:bodyPr>
            <a:lstStyle/>
            <a:p>
              <a:r>
                <a:rPr lang="en-US"/>
                <a:t>LEFT CAMERA</a:t>
              </a:r>
            </a:p>
          </p:txBody>
        </p:sp>
      </p:grpSp>
      <p:sp>
        <p:nvSpPr>
          <p:cNvPr id="929811" name="Text Box 19"/>
          <p:cNvSpPr txBox="1">
            <a:spLocks noChangeArrowheads="1"/>
          </p:cNvSpPr>
          <p:nvPr/>
        </p:nvSpPr>
        <p:spPr bwMode="auto">
          <a:xfrm>
            <a:off x="3429000" y="5943600"/>
            <a:ext cx="1485900" cy="379413"/>
          </a:xfrm>
          <a:prstGeom prst="rect">
            <a:avLst/>
          </a:prstGeom>
          <a:noFill/>
          <a:ln w="12700">
            <a:solidFill>
              <a:schemeClr val="folHlink"/>
            </a:solidFill>
            <a:miter lim="800000"/>
            <a:headEnd type="none" w="sm" len="sm"/>
            <a:tailEnd type="none" w="sm" len="sm"/>
          </a:ln>
          <a:effectLst/>
        </p:spPr>
        <p:txBody>
          <a:bodyPr wrap="none">
            <a:spAutoFit/>
          </a:bodyPr>
          <a:lstStyle/>
          <a:p>
            <a:r>
              <a:rPr lang="en-US" b="0">
                <a:solidFill>
                  <a:schemeClr val="folHlink"/>
                </a:solidFill>
              </a:rPr>
              <a:t>B = Baseline</a:t>
            </a:r>
          </a:p>
        </p:txBody>
      </p:sp>
      <p:grpSp>
        <p:nvGrpSpPr>
          <p:cNvPr id="929812" name="Group 20"/>
          <p:cNvGrpSpPr>
            <a:grpSpLocks/>
          </p:cNvGrpSpPr>
          <p:nvPr/>
        </p:nvGrpSpPr>
        <p:grpSpPr bwMode="auto">
          <a:xfrm>
            <a:off x="2209800" y="5954713"/>
            <a:ext cx="3814763" cy="228600"/>
            <a:chOff x="1392" y="4080"/>
            <a:chExt cx="3024" cy="144"/>
          </a:xfrm>
        </p:grpSpPr>
        <p:sp>
          <p:nvSpPr>
            <p:cNvPr id="929813" name="Line 21"/>
            <p:cNvSpPr>
              <a:spLocks noChangeShapeType="1"/>
            </p:cNvSpPr>
            <p:nvPr/>
          </p:nvSpPr>
          <p:spPr bwMode="auto">
            <a:xfrm>
              <a:off x="1392"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4" name="Line 22"/>
            <p:cNvSpPr>
              <a:spLocks noChangeShapeType="1"/>
            </p:cNvSpPr>
            <p:nvPr/>
          </p:nvSpPr>
          <p:spPr bwMode="auto">
            <a:xfrm>
              <a:off x="4416" y="4080"/>
              <a:ext cx="0" cy="144"/>
            </a:xfrm>
            <a:prstGeom prst="line">
              <a:avLst/>
            </a:prstGeom>
            <a:noFill/>
            <a:ln w="12700">
              <a:solidFill>
                <a:schemeClr val="folHlink"/>
              </a:solidFill>
              <a:round/>
              <a:headEnd type="none" w="sm" len="sm"/>
              <a:tailEnd type="none" w="sm" len="sm"/>
            </a:ln>
            <a:effectLst/>
          </p:spPr>
          <p:txBody>
            <a:bodyPr wrap="none" anchor="ctr"/>
            <a:lstStyle/>
            <a:p>
              <a:endParaRPr lang="en-US"/>
            </a:p>
          </p:txBody>
        </p:sp>
        <p:sp>
          <p:nvSpPr>
            <p:cNvPr id="929815" name="Line 23"/>
            <p:cNvSpPr>
              <a:spLocks noChangeShapeType="1"/>
            </p:cNvSpPr>
            <p:nvPr/>
          </p:nvSpPr>
          <p:spPr bwMode="auto">
            <a:xfrm>
              <a:off x="3456" y="4176"/>
              <a:ext cx="912"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sp>
          <p:nvSpPr>
            <p:cNvPr id="929816" name="Line 24"/>
            <p:cNvSpPr>
              <a:spLocks noChangeShapeType="1"/>
            </p:cNvSpPr>
            <p:nvPr/>
          </p:nvSpPr>
          <p:spPr bwMode="auto">
            <a:xfrm flipH="1">
              <a:off x="1424" y="4176"/>
              <a:ext cx="1024" cy="0"/>
            </a:xfrm>
            <a:prstGeom prst="line">
              <a:avLst/>
            </a:prstGeom>
            <a:noFill/>
            <a:ln w="12700">
              <a:solidFill>
                <a:schemeClr val="folHlink"/>
              </a:solidFill>
              <a:round/>
              <a:headEnd type="none" w="sm" len="sm"/>
              <a:tailEnd type="triangle" w="sm" len="sm"/>
            </a:ln>
            <a:effectLst/>
          </p:spPr>
          <p:txBody>
            <a:bodyPr wrap="none" anchor="ctr"/>
            <a:lstStyle/>
            <a:p>
              <a:endParaRPr lang="en-US"/>
            </a:p>
          </p:txBody>
        </p:sp>
      </p:grpSp>
      <p:sp>
        <p:nvSpPr>
          <p:cNvPr id="929817" name="Line 25"/>
          <p:cNvSpPr>
            <a:spLocks noChangeShapeType="1"/>
          </p:cNvSpPr>
          <p:nvPr/>
        </p:nvSpPr>
        <p:spPr bwMode="auto">
          <a:xfrm>
            <a:off x="2209800" y="5497513"/>
            <a:ext cx="4800600" cy="0"/>
          </a:xfrm>
          <a:prstGeom prst="line">
            <a:avLst/>
          </a:prstGeom>
          <a:noFill/>
          <a:ln w="22225">
            <a:solidFill>
              <a:schemeClr val="tx1"/>
            </a:solidFill>
            <a:prstDash val="dash"/>
            <a:round/>
            <a:headEnd type="none" w="sm" len="sm"/>
            <a:tailEnd type="none" w="sm" len="sm"/>
          </a:ln>
          <a:effectLst/>
        </p:spPr>
        <p:txBody>
          <a:bodyPr/>
          <a:lstStyle/>
          <a:p>
            <a:endParaRPr lang="en-US"/>
          </a:p>
        </p:txBody>
      </p:sp>
      <p:sp>
        <p:nvSpPr>
          <p:cNvPr id="929818" name="Line 26"/>
          <p:cNvSpPr>
            <a:spLocks noChangeShapeType="1"/>
          </p:cNvSpPr>
          <p:nvPr/>
        </p:nvSpPr>
        <p:spPr bwMode="auto">
          <a:xfrm flipV="1">
            <a:off x="4611688" y="1230313"/>
            <a:ext cx="0" cy="4267200"/>
          </a:xfrm>
          <a:prstGeom prst="line">
            <a:avLst/>
          </a:prstGeom>
          <a:noFill/>
          <a:ln w="12700">
            <a:solidFill>
              <a:schemeClr val="tx1"/>
            </a:solidFill>
            <a:round/>
            <a:headEnd type="stealth" w="lg" len="lg"/>
            <a:tailEnd type="stealth" w="lg" len="lg"/>
          </a:ln>
          <a:effectLst/>
        </p:spPr>
        <p:txBody>
          <a:bodyPr/>
          <a:lstStyle/>
          <a:p>
            <a:endParaRPr lang="en-US"/>
          </a:p>
        </p:txBody>
      </p:sp>
      <p:sp>
        <p:nvSpPr>
          <p:cNvPr id="929819" name="Text Box 27"/>
          <p:cNvSpPr txBox="1">
            <a:spLocks noChangeArrowheads="1"/>
          </p:cNvSpPr>
          <p:nvPr/>
        </p:nvSpPr>
        <p:spPr bwMode="auto">
          <a:xfrm>
            <a:off x="3810000" y="2667000"/>
            <a:ext cx="12192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a:t>Depth</a:t>
            </a:r>
          </a:p>
          <a:p>
            <a:pPr>
              <a:spcBef>
                <a:spcPct val="50000"/>
              </a:spcBef>
            </a:pPr>
            <a:endParaRPr lang="en-US"/>
          </a:p>
        </p:txBody>
      </p:sp>
      <p:grpSp>
        <p:nvGrpSpPr>
          <p:cNvPr id="929841" name="Group 49"/>
          <p:cNvGrpSpPr>
            <a:grpSpLocks/>
          </p:cNvGrpSpPr>
          <p:nvPr/>
        </p:nvGrpSpPr>
        <p:grpSpPr bwMode="auto">
          <a:xfrm>
            <a:off x="4495800" y="1066800"/>
            <a:ext cx="3336925" cy="5640388"/>
            <a:chOff x="2832" y="672"/>
            <a:chExt cx="2102" cy="3553"/>
          </a:xfrm>
        </p:grpSpPr>
        <p:grpSp>
          <p:nvGrpSpPr>
            <p:cNvPr id="929840" name="Group 48"/>
            <p:cNvGrpSpPr>
              <a:grpSpLocks/>
            </p:cNvGrpSpPr>
            <p:nvPr/>
          </p:nvGrpSpPr>
          <p:grpSpPr bwMode="auto">
            <a:xfrm>
              <a:off x="2832" y="672"/>
              <a:ext cx="2102" cy="3088"/>
              <a:chOff x="2832" y="672"/>
              <a:chExt cx="2102" cy="3088"/>
            </a:xfrm>
          </p:grpSpPr>
          <p:grpSp>
            <p:nvGrpSpPr>
              <p:cNvPr id="929839" name="Group 47"/>
              <p:cNvGrpSpPr>
                <a:grpSpLocks/>
              </p:cNvGrpSpPr>
              <p:nvPr/>
            </p:nvGrpSpPr>
            <p:grpSpPr bwMode="auto">
              <a:xfrm>
                <a:off x="2832" y="672"/>
                <a:ext cx="1552" cy="2849"/>
                <a:chOff x="2832" y="672"/>
                <a:chExt cx="1552" cy="2849"/>
              </a:xfrm>
            </p:grpSpPr>
            <p:sp>
              <p:nvSpPr>
                <p:cNvPr id="929824" name="Line 32"/>
                <p:cNvSpPr>
                  <a:spLocks noChangeShapeType="1"/>
                </p:cNvSpPr>
                <p:nvPr/>
              </p:nvSpPr>
              <p:spPr bwMode="auto">
                <a:xfrm>
                  <a:off x="2928" y="816"/>
                  <a:ext cx="864" cy="2657"/>
                </a:xfrm>
                <a:prstGeom prst="line">
                  <a:avLst/>
                </a:prstGeom>
                <a:noFill/>
                <a:ln w="38100">
                  <a:solidFill>
                    <a:schemeClr val="tx1"/>
                  </a:solidFill>
                  <a:prstDash val="dash"/>
                  <a:round/>
                  <a:headEnd type="none" w="sm" len="sm"/>
                  <a:tailEnd type="none" w="sm" len="sm"/>
                </a:ln>
                <a:effectLst/>
              </p:spPr>
              <p:txBody>
                <a:bodyPr wrap="none" anchor="ctr"/>
                <a:lstStyle/>
                <a:p>
                  <a:endParaRPr lang="en-US"/>
                </a:p>
              </p:txBody>
            </p:sp>
            <p:sp>
              <p:nvSpPr>
                <p:cNvPr id="929825" name="Line 33"/>
                <p:cNvSpPr>
                  <a:spLocks noChangeShapeType="1"/>
                </p:cNvSpPr>
                <p:nvPr/>
              </p:nvSpPr>
              <p:spPr bwMode="auto">
                <a:xfrm>
                  <a:off x="3792" y="1121"/>
                  <a:ext cx="0" cy="2352"/>
                </a:xfrm>
                <a:prstGeom prst="line">
                  <a:avLst/>
                </a:prstGeom>
                <a:noFill/>
                <a:ln w="38100">
                  <a:solidFill>
                    <a:schemeClr val="tx1"/>
                  </a:solidFill>
                  <a:round/>
                  <a:headEnd type="stealth" w="lg" len="lg"/>
                  <a:tailEnd/>
                </a:ln>
                <a:effectLst/>
              </p:spPr>
              <p:txBody>
                <a:bodyPr wrap="none" anchor="ctr"/>
                <a:lstStyle/>
                <a:p>
                  <a:endParaRPr lang="en-US"/>
                </a:p>
              </p:txBody>
            </p:sp>
            <p:sp>
              <p:nvSpPr>
                <p:cNvPr id="929826" name="Line 34"/>
                <p:cNvSpPr>
                  <a:spLocks noChangeShapeType="1"/>
                </p:cNvSpPr>
                <p:nvPr/>
              </p:nvSpPr>
              <p:spPr bwMode="auto">
                <a:xfrm>
                  <a:off x="3136" y="2801"/>
                  <a:ext cx="1248" cy="0"/>
                </a:xfrm>
                <a:prstGeom prst="line">
                  <a:avLst/>
                </a:prstGeom>
                <a:noFill/>
                <a:ln w="57150">
                  <a:solidFill>
                    <a:schemeClr val="hlink"/>
                  </a:solidFill>
                  <a:round/>
                  <a:headEnd type="none" w="sm" len="sm"/>
                  <a:tailEnd type="none" w="sm" len="sm"/>
                </a:ln>
                <a:effectLst/>
              </p:spPr>
              <p:txBody>
                <a:bodyPr wrap="none" anchor="ctr"/>
                <a:lstStyle/>
                <a:p>
                  <a:endParaRPr lang="en-US"/>
                </a:p>
              </p:txBody>
            </p:sp>
            <p:sp>
              <p:nvSpPr>
                <p:cNvPr id="929827" name="Oval 35"/>
                <p:cNvSpPr>
                  <a:spLocks noChangeArrowheads="1"/>
                </p:cNvSpPr>
                <p:nvPr/>
              </p:nvSpPr>
              <p:spPr bwMode="auto">
                <a:xfrm>
                  <a:off x="2832" y="672"/>
                  <a:ext cx="144" cy="144"/>
                </a:xfrm>
                <a:prstGeom prst="ellipse">
                  <a:avLst/>
                </a:prstGeom>
                <a:solidFill>
                  <a:srgbClr val="D82204"/>
                </a:solidFill>
                <a:ln w="38100">
                  <a:solidFill>
                    <a:srgbClr val="D82204"/>
                  </a:solidFill>
                  <a:round/>
                  <a:headEnd type="none" w="sm" len="sm"/>
                  <a:tailEnd type="none" w="sm" len="sm"/>
                </a:ln>
                <a:effectLst/>
              </p:spPr>
              <p:txBody>
                <a:bodyPr wrap="none" anchor="ctr"/>
                <a:lstStyle/>
                <a:p>
                  <a:endParaRPr lang="en-US"/>
                </a:p>
              </p:txBody>
            </p:sp>
            <p:sp>
              <p:nvSpPr>
                <p:cNvPr id="929828" name="Oval 36"/>
                <p:cNvSpPr>
                  <a:spLocks noChangeArrowheads="1"/>
                </p:cNvSpPr>
                <p:nvPr/>
              </p:nvSpPr>
              <p:spPr bwMode="auto">
                <a:xfrm>
                  <a:off x="3504" y="2736"/>
                  <a:ext cx="144" cy="144"/>
                </a:xfrm>
                <a:prstGeom prst="ellipse">
                  <a:avLst/>
                </a:prstGeom>
                <a:solidFill>
                  <a:schemeClr val="tx2"/>
                </a:solidFill>
                <a:ln w="12700">
                  <a:solidFill>
                    <a:schemeClr val="tx2"/>
                  </a:solidFill>
                  <a:round/>
                  <a:headEnd type="none" w="sm" len="sm"/>
                  <a:tailEnd type="none" w="sm" len="sm"/>
                </a:ln>
                <a:effectLst/>
              </p:spPr>
              <p:txBody>
                <a:bodyPr wrap="none" anchor="ctr"/>
                <a:lstStyle/>
                <a:p>
                  <a:pPr algn="ctr"/>
                  <a:endParaRPr lang="en-US">
                    <a:solidFill>
                      <a:schemeClr val="tx2"/>
                    </a:solidFill>
                  </a:endParaRPr>
                </a:p>
              </p:txBody>
            </p:sp>
            <p:sp>
              <p:nvSpPr>
                <p:cNvPr id="929829" name="Oval 37"/>
                <p:cNvSpPr>
                  <a:spLocks noChangeArrowheads="1"/>
                </p:cNvSpPr>
                <p:nvPr/>
              </p:nvSpPr>
              <p:spPr bwMode="auto">
                <a:xfrm>
                  <a:off x="3720" y="3377"/>
                  <a:ext cx="144" cy="144"/>
                </a:xfrm>
                <a:prstGeom prst="ellipse">
                  <a:avLst/>
                </a:prstGeom>
                <a:solidFill>
                  <a:srgbClr val="0066FF"/>
                </a:solidFill>
                <a:ln w="12700">
                  <a:solidFill>
                    <a:srgbClr val="0066FF"/>
                  </a:solidFill>
                  <a:round/>
                  <a:headEnd type="none" w="sm" len="sm"/>
                  <a:tailEnd type="none" w="sm" len="sm"/>
                </a:ln>
                <a:effectLst/>
              </p:spPr>
              <p:txBody>
                <a:bodyPr wrap="none" anchor="ctr"/>
                <a:lstStyle/>
                <a:p>
                  <a:endParaRPr lang="en-US"/>
                </a:p>
              </p:txBody>
            </p:sp>
          </p:grpSp>
          <p:sp>
            <p:nvSpPr>
              <p:cNvPr id="929830" name="Text Box 38"/>
              <p:cNvSpPr txBox="1">
                <a:spLocks noChangeArrowheads="1"/>
              </p:cNvSpPr>
              <p:nvPr/>
            </p:nvSpPr>
            <p:spPr bwMode="auto">
              <a:xfrm>
                <a:off x="3878" y="2968"/>
                <a:ext cx="1056" cy="231"/>
              </a:xfrm>
              <a:prstGeom prst="rect">
                <a:avLst/>
              </a:prstGeom>
              <a:noFill/>
              <a:ln w="12700">
                <a:noFill/>
                <a:miter lim="800000"/>
                <a:headEnd type="none" w="sm" len="sm"/>
                <a:tailEnd type="none" w="sm" len="sm"/>
              </a:ln>
              <a:effectLst/>
            </p:spPr>
            <p:txBody>
              <a:bodyPr wrap="none">
                <a:spAutoFit/>
              </a:bodyPr>
              <a:lstStyle/>
              <a:p>
                <a:r>
                  <a:rPr lang="en-US" b="0" i="1"/>
                  <a:t>f = focal length</a:t>
                </a:r>
                <a:endParaRPr lang="en-US"/>
              </a:p>
            </p:txBody>
          </p:sp>
          <p:sp>
            <p:nvSpPr>
              <p:cNvPr id="929831" name="Text Box 39"/>
              <p:cNvSpPr txBox="1">
                <a:spLocks noChangeArrowheads="1"/>
              </p:cNvSpPr>
              <p:nvPr/>
            </p:nvSpPr>
            <p:spPr bwMode="auto">
              <a:xfrm>
                <a:off x="3264" y="3529"/>
                <a:ext cx="1220" cy="231"/>
              </a:xfrm>
              <a:prstGeom prst="rect">
                <a:avLst/>
              </a:prstGeom>
              <a:noFill/>
              <a:ln w="12700">
                <a:noFill/>
                <a:miter lim="800000"/>
                <a:headEnd type="none" w="sm" len="sm"/>
                <a:tailEnd type="none" w="sm" len="sm"/>
              </a:ln>
              <a:effectLst/>
            </p:spPr>
            <p:txBody>
              <a:bodyPr wrap="none">
                <a:spAutoFit/>
              </a:bodyPr>
              <a:lstStyle/>
              <a:p>
                <a:r>
                  <a:rPr lang="en-US" b="0" i="1" dirty="0">
                    <a:solidFill>
                      <a:srgbClr val="FF0000"/>
                    </a:solidFill>
                  </a:rPr>
                  <a:t>Optical Center O</a:t>
                </a:r>
                <a:r>
                  <a:rPr lang="en-US" b="0" i="1" baseline="-25000" dirty="0">
                    <a:solidFill>
                      <a:srgbClr val="FF0000"/>
                    </a:solidFill>
                  </a:rPr>
                  <a:t>r</a:t>
                </a:r>
                <a:endParaRPr lang="en-US" baseline="-25000" dirty="0">
                  <a:solidFill>
                    <a:srgbClr val="FF0000"/>
                  </a:solidFill>
                </a:endParaRPr>
              </a:p>
            </p:txBody>
          </p:sp>
          <p:sp>
            <p:nvSpPr>
              <p:cNvPr id="929832" name="Text Box 40"/>
              <p:cNvSpPr txBox="1">
                <a:spLocks noChangeArrowheads="1"/>
              </p:cNvSpPr>
              <p:nvPr/>
            </p:nvSpPr>
            <p:spPr bwMode="auto">
              <a:xfrm>
                <a:off x="3072" y="2880"/>
                <a:ext cx="611" cy="231"/>
              </a:xfrm>
              <a:prstGeom prst="rect">
                <a:avLst/>
              </a:prstGeom>
              <a:noFill/>
              <a:ln w="12700">
                <a:noFill/>
                <a:miter lim="800000"/>
                <a:headEnd type="none" w="sm" len="sm"/>
                <a:tailEnd type="none" w="sm" len="sm"/>
              </a:ln>
              <a:effectLst/>
            </p:spPr>
            <p:txBody>
              <a:bodyPr wrap="none">
                <a:spAutoFit/>
              </a:bodyPr>
              <a:lstStyle/>
              <a:p>
                <a:r>
                  <a:rPr lang="en-US">
                    <a:solidFill>
                      <a:schemeClr val="tx2"/>
                    </a:solidFill>
                  </a:rPr>
                  <a:t>p</a:t>
                </a:r>
                <a:r>
                  <a:rPr lang="en-US" baseline="-2000">
                    <a:solidFill>
                      <a:schemeClr val="tx2"/>
                    </a:solidFill>
                  </a:rPr>
                  <a:t>r</a:t>
                </a:r>
                <a:r>
                  <a:rPr lang="en-US">
                    <a:solidFill>
                      <a:schemeClr val="tx2"/>
                    </a:solidFill>
                  </a:rPr>
                  <a:t>(x</a:t>
                </a:r>
                <a:r>
                  <a:rPr lang="en-US" baseline="-25000">
                    <a:solidFill>
                      <a:schemeClr val="tx2"/>
                    </a:solidFill>
                  </a:rPr>
                  <a:t>r</a:t>
                </a:r>
                <a:r>
                  <a:rPr lang="en-US">
                    <a:solidFill>
                      <a:schemeClr val="tx2"/>
                    </a:solidFill>
                  </a:rPr>
                  <a:t>,y</a:t>
                </a:r>
                <a:r>
                  <a:rPr lang="en-US" baseline="-25000">
                    <a:solidFill>
                      <a:schemeClr val="tx2"/>
                    </a:solidFill>
                  </a:rPr>
                  <a:t>r</a:t>
                </a:r>
                <a:r>
                  <a:rPr lang="en-US">
                    <a:solidFill>
                      <a:schemeClr val="tx2"/>
                    </a:solidFill>
                  </a:rPr>
                  <a:t>)</a:t>
                </a:r>
              </a:p>
            </p:txBody>
          </p:sp>
          <p:sp>
            <p:nvSpPr>
              <p:cNvPr id="929833" name="Text Box 41"/>
              <p:cNvSpPr txBox="1">
                <a:spLocks noChangeArrowheads="1"/>
              </p:cNvSpPr>
              <p:nvPr/>
            </p:nvSpPr>
            <p:spPr bwMode="auto">
              <a:xfrm>
                <a:off x="3840" y="2570"/>
                <a:ext cx="908" cy="231"/>
              </a:xfrm>
              <a:prstGeom prst="rect">
                <a:avLst/>
              </a:prstGeom>
              <a:noFill/>
              <a:ln w="12700">
                <a:noFill/>
                <a:miter lim="800000"/>
                <a:headEnd type="none" w="sm" len="sm"/>
                <a:tailEnd type="none" w="sm" len="sm"/>
              </a:ln>
              <a:effectLst/>
            </p:spPr>
            <p:txBody>
              <a:bodyPr wrap="none">
                <a:spAutoFit/>
              </a:bodyPr>
              <a:lstStyle/>
              <a:p>
                <a:r>
                  <a:rPr lang="en-US" b="0">
                    <a:solidFill>
                      <a:schemeClr val="hlink"/>
                    </a:solidFill>
                  </a:rPr>
                  <a:t>Image plane</a:t>
                </a:r>
              </a:p>
            </p:txBody>
          </p:sp>
        </p:grpSp>
        <p:sp>
          <p:nvSpPr>
            <p:cNvPr id="929834" name="Text Box 42"/>
            <p:cNvSpPr txBox="1">
              <a:spLocks noChangeArrowheads="1"/>
            </p:cNvSpPr>
            <p:nvPr/>
          </p:nvSpPr>
          <p:spPr bwMode="auto">
            <a:xfrm>
              <a:off x="3408" y="3994"/>
              <a:ext cx="1236" cy="231"/>
            </a:xfrm>
            <a:prstGeom prst="rect">
              <a:avLst/>
            </a:prstGeom>
            <a:noFill/>
            <a:ln w="12700">
              <a:noFill/>
              <a:miter lim="800000"/>
              <a:headEnd type="none" w="sm" len="sm"/>
              <a:tailEnd type="none" w="sm" len="sm"/>
            </a:ln>
            <a:effectLst/>
          </p:spPr>
          <p:txBody>
            <a:bodyPr>
              <a:spAutoFit/>
            </a:bodyPr>
            <a:lstStyle/>
            <a:p>
              <a:r>
                <a:rPr lang="en-US"/>
                <a:t>RIGHT CAMERA</a:t>
              </a:r>
            </a:p>
          </p:txBody>
        </p:sp>
        <p:sp>
          <p:nvSpPr>
            <p:cNvPr id="929835" name="Line 43"/>
            <p:cNvSpPr>
              <a:spLocks noChangeShapeType="1"/>
            </p:cNvSpPr>
            <p:nvPr/>
          </p:nvSpPr>
          <p:spPr bwMode="auto">
            <a:xfrm flipH="1">
              <a:off x="3271" y="3466"/>
              <a:ext cx="1056" cy="0"/>
            </a:xfrm>
            <a:prstGeom prst="line">
              <a:avLst/>
            </a:prstGeom>
            <a:noFill/>
            <a:ln w="34925">
              <a:solidFill>
                <a:schemeClr val="tx1"/>
              </a:solidFill>
              <a:round/>
              <a:headEnd type="none" w="sm" len="sm"/>
              <a:tailEnd type="stealth" w="lg" len="lg"/>
            </a:ln>
            <a:effectLst/>
          </p:spPr>
          <p:txBody>
            <a:bodyPr/>
            <a:lstStyle/>
            <a:p>
              <a:endParaRPr lang="en-US"/>
            </a:p>
          </p:txBody>
        </p:sp>
      </p:grpSp>
      <p:graphicFrame>
        <p:nvGraphicFramePr>
          <p:cNvPr id="929836" name="Object 44"/>
          <p:cNvGraphicFramePr>
            <a:graphicFrameLocks noChangeAspect="1"/>
          </p:cNvGraphicFramePr>
          <p:nvPr/>
        </p:nvGraphicFramePr>
        <p:xfrm>
          <a:off x="3657600" y="3124200"/>
          <a:ext cx="1676400" cy="754063"/>
        </p:xfrm>
        <a:graphic>
          <a:graphicData uri="http://schemas.openxmlformats.org/presentationml/2006/ole">
            <p:oleObj spid="_x0000_s929836" name="Equation" r:id="rId3" imgW="876240" imgH="393480" progId="Equation.3">
              <p:embed/>
            </p:oleObj>
          </a:graphicData>
        </a:graphic>
      </p:graphicFrame>
      <p:sp>
        <p:nvSpPr>
          <p:cNvPr id="929837" name="Text Box 45"/>
          <p:cNvSpPr txBox="1">
            <a:spLocks noChangeArrowheads="1"/>
          </p:cNvSpPr>
          <p:nvPr/>
        </p:nvSpPr>
        <p:spPr bwMode="auto">
          <a:xfrm>
            <a:off x="7010400" y="2819400"/>
            <a:ext cx="1689100" cy="822325"/>
          </a:xfrm>
          <a:prstGeom prst="rect">
            <a:avLst/>
          </a:prstGeom>
          <a:noFill/>
          <a:ln w="12700">
            <a:noFill/>
            <a:miter lim="800000"/>
            <a:headEnd type="none" w="sm" len="sm"/>
            <a:tailEnd type="none" w="sm" len="sm"/>
          </a:ln>
          <a:effectLst/>
        </p:spPr>
        <p:txBody>
          <a:bodyPr wrap="none">
            <a:spAutoFit/>
          </a:bodyPr>
          <a:lstStyle/>
          <a:p>
            <a:r>
              <a:rPr lang="en-US" sz="2400"/>
              <a:t>Disparity  </a:t>
            </a:r>
          </a:p>
          <a:p>
            <a:r>
              <a:rPr lang="en-US" sz="2400"/>
              <a:t>dx = x</a:t>
            </a:r>
            <a:r>
              <a:rPr lang="en-US" sz="2400" baseline="-20000"/>
              <a:t>r</a:t>
            </a:r>
            <a:r>
              <a:rPr lang="en-US" sz="2400"/>
              <a:t> - x</a:t>
            </a:r>
            <a:r>
              <a:rPr lang="en-US" sz="2400" baseline="-20000"/>
              <a:t>l </a:t>
            </a:r>
            <a:endParaRPr lang="en-US" sz="2400"/>
          </a:p>
        </p:txBody>
      </p:sp>
      <p:sp>
        <p:nvSpPr>
          <p:cNvPr id="929838" name="Line 46"/>
          <p:cNvSpPr>
            <a:spLocks noChangeShapeType="1"/>
          </p:cNvSpPr>
          <p:nvPr/>
        </p:nvSpPr>
        <p:spPr bwMode="auto">
          <a:xfrm flipV="1">
            <a:off x="5334000" y="3124200"/>
            <a:ext cx="1752600" cy="609600"/>
          </a:xfrm>
          <a:prstGeom prst="line">
            <a:avLst/>
          </a:prstGeom>
          <a:noFill/>
          <a:ln w="22225">
            <a:solidFill>
              <a:srgbClr val="FFFF00"/>
            </a:solidFill>
            <a:round/>
            <a:headEnd type="none" w="sm" len="sm"/>
            <a:tailEnd type="stealth" w="lg" len="lg"/>
          </a:ln>
          <a:effectLst/>
        </p:spPr>
        <p:txBody>
          <a:bodyPr/>
          <a:lstStyle/>
          <a:p>
            <a:endParaRPr lang="en-US"/>
          </a:p>
        </p:txBody>
      </p:sp>
      <p:sp>
        <p:nvSpPr>
          <p:cNvPr id="929842" name="AutoShape 50"/>
          <p:cNvSpPr>
            <a:spLocks noChangeArrowheads="1"/>
          </p:cNvSpPr>
          <p:nvPr/>
        </p:nvSpPr>
        <p:spPr bwMode="auto">
          <a:xfrm>
            <a:off x="8686800" y="2895600"/>
            <a:ext cx="228600" cy="762000"/>
          </a:xfrm>
          <a:prstGeom prst="down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9843" name="Text Box 51"/>
          <p:cNvSpPr txBox="1">
            <a:spLocks noChangeArrowheads="1"/>
          </p:cNvSpPr>
          <p:nvPr/>
        </p:nvSpPr>
        <p:spPr bwMode="auto">
          <a:xfrm>
            <a:off x="381000" y="1143000"/>
            <a:ext cx="2590800" cy="641350"/>
          </a:xfrm>
          <a:prstGeom prst="rect">
            <a:avLst/>
          </a:prstGeom>
          <a:solidFill>
            <a:srgbClr val="993366"/>
          </a:solidFill>
          <a:ln w="12700">
            <a:noFill/>
            <a:miter lim="800000"/>
            <a:headEnd type="none" w="sm" len="sm"/>
            <a:tailEnd type="none" w="sm" len="sm"/>
          </a:ln>
          <a:effectLst/>
        </p:spPr>
        <p:txBody>
          <a:bodyPr>
            <a:spAutoFit/>
          </a:bodyPr>
          <a:lstStyle/>
          <a:p>
            <a:r>
              <a:rPr lang="en-US"/>
              <a:t>Stereo system with parallel optical axes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5638800" y="914400"/>
            <a:ext cx="3048000" cy="3505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2146" name="Rectangle 2050"/>
          <p:cNvSpPr>
            <a:spLocks noGrp="1" noChangeArrowheads="1"/>
          </p:cNvSpPr>
          <p:nvPr>
            <p:ph type="title"/>
          </p:nvPr>
        </p:nvSpPr>
        <p:spPr>
          <a:xfrm>
            <a:off x="5486400" y="285750"/>
            <a:ext cx="3619500" cy="609600"/>
          </a:xfrm>
        </p:spPr>
        <p:txBody>
          <a:bodyPr/>
          <a:lstStyle/>
          <a:p>
            <a:r>
              <a:rPr lang="en-US"/>
              <a:t>Depth Accuracy</a:t>
            </a:r>
          </a:p>
        </p:txBody>
      </p:sp>
      <p:sp>
        <p:nvSpPr>
          <p:cNvPr id="902147" name="Rectangle 2051"/>
          <p:cNvSpPr>
            <a:spLocks noGrp="1" noChangeArrowheads="1"/>
          </p:cNvSpPr>
          <p:nvPr>
            <p:ph type="body" idx="1"/>
          </p:nvPr>
        </p:nvSpPr>
        <p:spPr>
          <a:xfrm>
            <a:off x="533400" y="914400"/>
            <a:ext cx="5181600" cy="5181600"/>
          </a:xfrm>
          <a:noFill/>
          <a:ln/>
        </p:spPr>
        <p:txBody>
          <a:bodyPr/>
          <a:lstStyle/>
          <a:p>
            <a:pPr>
              <a:lnSpc>
                <a:spcPct val="90000"/>
              </a:lnSpc>
            </a:pPr>
            <a:r>
              <a:rPr lang="en-US" sz="1800" dirty="0"/>
              <a:t>Given the same image localization error</a:t>
            </a:r>
          </a:p>
          <a:p>
            <a:pPr lvl="1">
              <a:lnSpc>
                <a:spcPct val="90000"/>
              </a:lnSpc>
            </a:pPr>
            <a:r>
              <a:rPr lang="en-US" sz="1800" dirty="0"/>
              <a:t>Angle of cones in the figure</a:t>
            </a:r>
          </a:p>
          <a:p>
            <a:pPr>
              <a:lnSpc>
                <a:spcPct val="90000"/>
              </a:lnSpc>
            </a:pPr>
            <a:r>
              <a:rPr lang="en-US" sz="1800" dirty="0"/>
              <a:t>Depth Accuracy (Depth Resolution) vs. Baseline</a:t>
            </a:r>
          </a:p>
          <a:p>
            <a:pPr lvl="1">
              <a:lnSpc>
                <a:spcPct val="90000"/>
              </a:lnSpc>
            </a:pPr>
            <a:r>
              <a:rPr lang="en-US" sz="1800" dirty="0"/>
              <a:t>Depth Error </a:t>
            </a:r>
            <a:r>
              <a:rPr lang="en-US" sz="1800" dirty="0">
                <a:sym typeface="Symbol" pitchFamily="18" charset="2"/>
              </a:rPr>
              <a:t></a:t>
            </a:r>
            <a:r>
              <a:rPr lang="en-US" sz="1800" dirty="0"/>
              <a:t> 1/B (Baseline length)</a:t>
            </a:r>
          </a:p>
          <a:p>
            <a:pPr lvl="1">
              <a:lnSpc>
                <a:spcPct val="90000"/>
              </a:lnSpc>
            </a:pPr>
            <a:r>
              <a:rPr lang="en-US" sz="1800" dirty="0"/>
              <a:t>PROS of  Longer baseline, </a:t>
            </a:r>
          </a:p>
          <a:p>
            <a:pPr lvl="2">
              <a:lnSpc>
                <a:spcPct val="90000"/>
              </a:lnSpc>
            </a:pPr>
            <a:r>
              <a:rPr lang="en-US" sz="1600" dirty="0"/>
              <a:t>better depth estimation</a:t>
            </a:r>
          </a:p>
          <a:p>
            <a:pPr lvl="1">
              <a:lnSpc>
                <a:spcPct val="90000"/>
              </a:lnSpc>
            </a:pPr>
            <a:r>
              <a:rPr lang="en-US" sz="1800" dirty="0"/>
              <a:t>CONS</a:t>
            </a:r>
          </a:p>
          <a:p>
            <a:pPr lvl="2">
              <a:lnSpc>
                <a:spcPct val="90000"/>
              </a:lnSpc>
            </a:pPr>
            <a:r>
              <a:rPr lang="en-US" sz="1600" dirty="0"/>
              <a:t>smaller common FOV</a:t>
            </a:r>
          </a:p>
          <a:p>
            <a:pPr lvl="2">
              <a:lnSpc>
                <a:spcPct val="90000"/>
              </a:lnSpc>
            </a:pPr>
            <a:r>
              <a:rPr lang="en-US" sz="1600" dirty="0"/>
              <a:t>Correspondence harder due to occlusion</a:t>
            </a:r>
          </a:p>
          <a:p>
            <a:pPr>
              <a:lnSpc>
                <a:spcPct val="90000"/>
              </a:lnSpc>
            </a:pPr>
            <a:r>
              <a:rPr lang="en-US" sz="1800" dirty="0"/>
              <a:t>Depth Accuracy (Depth Resolution) vs. Depth</a:t>
            </a:r>
          </a:p>
          <a:p>
            <a:pPr lvl="1">
              <a:lnSpc>
                <a:spcPct val="90000"/>
              </a:lnSpc>
            </a:pPr>
            <a:r>
              <a:rPr lang="en-US" sz="1800" dirty="0"/>
              <a:t>Disparity (&gt;0) </a:t>
            </a:r>
            <a:r>
              <a:rPr lang="en-US" sz="1800" dirty="0">
                <a:sym typeface="Symbol" pitchFamily="18" charset="2"/>
              </a:rPr>
              <a:t> 1/ Depth</a:t>
            </a:r>
            <a:endParaRPr lang="en-US" sz="1800" dirty="0"/>
          </a:p>
          <a:p>
            <a:pPr lvl="1">
              <a:lnSpc>
                <a:spcPct val="90000"/>
              </a:lnSpc>
            </a:pPr>
            <a:r>
              <a:rPr lang="en-US" sz="1800" dirty="0"/>
              <a:t>Depth Error </a:t>
            </a:r>
            <a:r>
              <a:rPr lang="en-US" sz="1800" dirty="0">
                <a:sym typeface="Symbol" pitchFamily="18" charset="2"/>
              </a:rPr>
              <a:t> Depth</a:t>
            </a:r>
            <a:r>
              <a:rPr lang="en-US" sz="1800" baseline="30000" dirty="0">
                <a:sym typeface="Symbol" pitchFamily="18" charset="2"/>
              </a:rPr>
              <a:t>2</a:t>
            </a:r>
            <a:endParaRPr lang="en-US" sz="1800" dirty="0"/>
          </a:p>
          <a:p>
            <a:pPr lvl="1">
              <a:lnSpc>
                <a:spcPct val="90000"/>
              </a:lnSpc>
            </a:pPr>
            <a:r>
              <a:rPr lang="en-US" sz="1800" dirty="0"/>
              <a:t>Nearer the point, better the depth estimation</a:t>
            </a:r>
          </a:p>
          <a:p>
            <a:pPr>
              <a:lnSpc>
                <a:spcPct val="90000"/>
              </a:lnSpc>
            </a:pPr>
            <a:r>
              <a:rPr lang="en-US" sz="1800" dirty="0"/>
              <a:t>An Example</a:t>
            </a:r>
          </a:p>
          <a:p>
            <a:pPr lvl="1">
              <a:lnSpc>
                <a:spcPct val="90000"/>
              </a:lnSpc>
            </a:pPr>
            <a:r>
              <a:rPr lang="en-US" sz="1800" dirty="0"/>
              <a:t>f = 16 x 512/8 pixels, B = 0.5 m</a:t>
            </a:r>
          </a:p>
          <a:p>
            <a:pPr lvl="1">
              <a:lnSpc>
                <a:spcPct val="90000"/>
              </a:lnSpc>
            </a:pPr>
            <a:r>
              <a:rPr lang="en-US" sz="1800" dirty="0"/>
              <a:t>Depth error vs. depth</a:t>
            </a:r>
          </a:p>
          <a:p>
            <a:pPr>
              <a:lnSpc>
                <a:spcPct val="90000"/>
              </a:lnSpc>
            </a:pPr>
            <a:endParaRPr lang="en-US" sz="1800" dirty="0"/>
          </a:p>
          <a:p>
            <a:pPr>
              <a:lnSpc>
                <a:spcPct val="90000"/>
              </a:lnSpc>
            </a:pPr>
            <a:endParaRPr lang="en-US" sz="1800" dirty="0"/>
          </a:p>
        </p:txBody>
      </p:sp>
      <p:grpSp>
        <p:nvGrpSpPr>
          <p:cNvPr id="902176" name="Group 2080"/>
          <p:cNvGrpSpPr>
            <a:grpSpLocks/>
          </p:cNvGrpSpPr>
          <p:nvPr/>
        </p:nvGrpSpPr>
        <p:grpSpPr bwMode="auto">
          <a:xfrm>
            <a:off x="5791200" y="1066800"/>
            <a:ext cx="2895600" cy="3048000"/>
            <a:chOff x="3696" y="960"/>
            <a:chExt cx="1824" cy="1920"/>
          </a:xfrm>
        </p:grpSpPr>
        <p:sp>
          <p:nvSpPr>
            <p:cNvPr id="902150" name="Line 2054"/>
            <p:cNvSpPr>
              <a:spLocks noChangeShapeType="1"/>
            </p:cNvSpPr>
            <p:nvPr/>
          </p:nvSpPr>
          <p:spPr bwMode="auto">
            <a:xfrm flipV="1">
              <a:off x="3709" y="1247"/>
              <a:ext cx="1626" cy="2"/>
            </a:xfrm>
            <a:prstGeom prst="line">
              <a:avLst/>
            </a:prstGeom>
            <a:noFill/>
            <a:ln w="28575">
              <a:solidFill>
                <a:schemeClr val="tx1"/>
              </a:solidFill>
              <a:round/>
              <a:headEnd/>
              <a:tailEnd/>
            </a:ln>
          </p:spPr>
          <p:txBody>
            <a:bodyPr/>
            <a:lstStyle/>
            <a:p>
              <a:endParaRPr lang="en-US"/>
            </a:p>
          </p:txBody>
        </p:sp>
        <p:sp>
          <p:nvSpPr>
            <p:cNvPr id="902151" name="Line 2055"/>
            <p:cNvSpPr>
              <a:spLocks noChangeShapeType="1"/>
            </p:cNvSpPr>
            <p:nvPr/>
          </p:nvSpPr>
          <p:spPr bwMode="auto">
            <a:xfrm>
              <a:off x="3936" y="1248"/>
              <a:ext cx="576" cy="1632"/>
            </a:xfrm>
            <a:prstGeom prst="line">
              <a:avLst/>
            </a:prstGeom>
            <a:noFill/>
            <a:ln w="28575">
              <a:solidFill>
                <a:srgbClr val="0000FF"/>
              </a:solidFill>
              <a:round/>
              <a:headEnd/>
              <a:tailEnd/>
            </a:ln>
          </p:spPr>
          <p:txBody>
            <a:bodyPr/>
            <a:lstStyle/>
            <a:p>
              <a:endParaRPr lang="en-US"/>
            </a:p>
          </p:txBody>
        </p:sp>
        <p:sp>
          <p:nvSpPr>
            <p:cNvPr id="902152" name="Line 2056"/>
            <p:cNvSpPr>
              <a:spLocks noChangeShapeType="1"/>
            </p:cNvSpPr>
            <p:nvPr/>
          </p:nvSpPr>
          <p:spPr bwMode="auto">
            <a:xfrm>
              <a:off x="3936" y="1248"/>
              <a:ext cx="624" cy="1488"/>
            </a:xfrm>
            <a:prstGeom prst="line">
              <a:avLst/>
            </a:prstGeom>
            <a:noFill/>
            <a:ln w="28575">
              <a:solidFill>
                <a:srgbClr val="0000FF"/>
              </a:solidFill>
              <a:round/>
              <a:headEnd/>
              <a:tailEnd/>
            </a:ln>
          </p:spPr>
          <p:txBody>
            <a:bodyPr/>
            <a:lstStyle/>
            <a:p>
              <a:endParaRPr lang="en-US"/>
            </a:p>
          </p:txBody>
        </p:sp>
        <p:sp>
          <p:nvSpPr>
            <p:cNvPr id="902153" name="Line 2057"/>
            <p:cNvSpPr>
              <a:spLocks noChangeShapeType="1"/>
            </p:cNvSpPr>
            <p:nvPr/>
          </p:nvSpPr>
          <p:spPr bwMode="auto">
            <a:xfrm flipH="1">
              <a:off x="4444" y="1270"/>
              <a:ext cx="620" cy="1507"/>
            </a:xfrm>
            <a:prstGeom prst="line">
              <a:avLst/>
            </a:prstGeom>
            <a:noFill/>
            <a:ln w="28575">
              <a:solidFill>
                <a:srgbClr val="0000FF"/>
              </a:solidFill>
              <a:round/>
              <a:headEnd/>
              <a:tailEnd/>
            </a:ln>
          </p:spPr>
          <p:txBody>
            <a:bodyPr/>
            <a:lstStyle/>
            <a:p>
              <a:endParaRPr lang="en-US"/>
            </a:p>
          </p:txBody>
        </p:sp>
        <p:sp>
          <p:nvSpPr>
            <p:cNvPr id="902154" name="Line 2058"/>
            <p:cNvSpPr>
              <a:spLocks noChangeShapeType="1"/>
            </p:cNvSpPr>
            <p:nvPr/>
          </p:nvSpPr>
          <p:spPr bwMode="auto">
            <a:xfrm flipH="1">
              <a:off x="4522" y="1247"/>
              <a:ext cx="564" cy="1622"/>
            </a:xfrm>
            <a:prstGeom prst="line">
              <a:avLst/>
            </a:prstGeom>
            <a:noFill/>
            <a:ln w="28575">
              <a:solidFill>
                <a:srgbClr val="0000FF"/>
              </a:solidFill>
              <a:round/>
              <a:headEnd/>
              <a:tailEnd/>
            </a:ln>
          </p:spPr>
          <p:txBody>
            <a:bodyPr/>
            <a:lstStyle/>
            <a:p>
              <a:endParaRPr lang="en-US"/>
            </a:p>
          </p:txBody>
        </p:sp>
        <p:sp>
          <p:nvSpPr>
            <p:cNvPr id="902155" name="Line 2059"/>
            <p:cNvSpPr>
              <a:spLocks noChangeShapeType="1"/>
            </p:cNvSpPr>
            <p:nvPr/>
          </p:nvSpPr>
          <p:spPr bwMode="auto">
            <a:xfrm flipH="1">
              <a:off x="3773" y="1257"/>
              <a:ext cx="7" cy="1497"/>
            </a:xfrm>
            <a:prstGeom prst="line">
              <a:avLst/>
            </a:prstGeom>
            <a:noFill/>
            <a:ln w="28575">
              <a:solidFill>
                <a:schemeClr val="tx1"/>
              </a:solidFill>
              <a:round/>
              <a:headEnd type="stealth" w="sm" len="sm"/>
              <a:tailEnd type="stealth" w="sm" len="sm"/>
            </a:ln>
          </p:spPr>
          <p:txBody>
            <a:bodyPr/>
            <a:lstStyle/>
            <a:p>
              <a:endParaRPr lang="en-US"/>
            </a:p>
          </p:txBody>
        </p:sp>
        <p:sp>
          <p:nvSpPr>
            <p:cNvPr id="902156" name="Text Box 2060"/>
            <p:cNvSpPr txBox="1">
              <a:spLocks noChangeArrowheads="1"/>
            </p:cNvSpPr>
            <p:nvPr/>
          </p:nvSpPr>
          <p:spPr bwMode="auto">
            <a:xfrm>
              <a:off x="3722" y="1868"/>
              <a:ext cx="168" cy="264"/>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2</a:t>
              </a:r>
              <a:endParaRPr lang="en-US" sz="1600" b="0">
                <a:latin typeface="Times New Roman" charset="0"/>
              </a:endParaRPr>
            </a:p>
          </p:txBody>
        </p:sp>
        <p:sp>
          <p:nvSpPr>
            <p:cNvPr id="902157" name="Text Box 2061"/>
            <p:cNvSpPr txBox="1">
              <a:spLocks noChangeArrowheads="1"/>
            </p:cNvSpPr>
            <p:nvPr/>
          </p:nvSpPr>
          <p:spPr bwMode="auto">
            <a:xfrm>
              <a:off x="4070" y="960"/>
              <a:ext cx="1450" cy="207"/>
            </a:xfrm>
            <a:prstGeom prst="rect">
              <a:avLst/>
            </a:prstGeom>
            <a:noFill/>
            <a:ln w="28575">
              <a:noFill/>
              <a:miter lim="800000"/>
              <a:headEnd/>
              <a:tailEnd/>
            </a:ln>
          </p:spPr>
          <p:txBody>
            <a:bodyPr lIns="0" tIns="0" rIns="0" bIns="0"/>
            <a:lstStyle/>
            <a:p>
              <a:r>
                <a:rPr lang="en-US" sz="1600" b="0"/>
                <a:t>Two  viewpoints</a:t>
              </a:r>
            </a:p>
          </p:txBody>
        </p:sp>
        <p:sp>
          <p:nvSpPr>
            <p:cNvPr id="902158" name="Line 2062"/>
            <p:cNvSpPr>
              <a:spLocks noChangeShapeType="1"/>
            </p:cNvSpPr>
            <p:nvPr/>
          </p:nvSpPr>
          <p:spPr bwMode="auto">
            <a:xfrm rot="5400000" flipH="1">
              <a:off x="4568" y="2738"/>
              <a:ext cx="276" cy="7"/>
            </a:xfrm>
            <a:prstGeom prst="line">
              <a:avLst/>
            </a:prstGeom>
            <a:noFill/>
            <a:ln w="28575">
              <a:solidFill>
                <a:schemeClr val="tx1"/>
              </a:solidFill>
              <a:round/>
              <a:headEnd type="stealth" w="sm" len="sm"/>
              <a:tailEnd type="stealth" w="sm" len="sm"/>
            </a:ln>
          </p:spPr>
          <p:txBody>
            <a:bodyPr/>
            <a:lstStyle/>
            <a:p>
              <a:endParaRPr lang="en-US"/>
            </a:p>
          </p:txBody>
        </p:sp>
        <p:sp>
          <p:nvSpPr>
            <p:cNvPr id="902159" name="Freeform 2063"/>
            <p:cNvSpPr>
              <a:spLocks/>
            </p:cNvSpPr>
            <p:nvPr/>
          </p:nvSpPr>
          <p:spPr bwMode="auto">
            <a:xfrm>
              <a:off x="4444" y="2627"/>
              <a:ext cx="129" cy="25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0" name="Text Box 2064"/>
            <p:cNvSpPr txBox="1">
              <a:spLocks noChangeArrowheads="1"/>
            </p:cNvSpPr>
            <p:nvPr/>
          </p:nvSpPr>
          <p:spPr bwMode="auto">
            <a:xfrm>
              <a:off x="4844" y="2662"/>
              <a:ext cx="626" cy="218"/>
            </a:xfrm>
            <a:prstGeom prst="rect">
              <a:avLst/>
            </a:prstGeom>
            <a:noFill/>
            <a:ln w="28575">
              <a:noFill/>
              <a:miter lim="800000"/>
              <a:headEnd/>
              <a:tailEnd/>
            </a:ln>
          </p:spPr>
          <p:txBody>
            <a:bodyPr lIns="0" tIns="0" rIns="0" bIns="0"/>
            <a:lstStyle/>
            <a:p>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2</a:t>
              </a:r>
              <a:r>
                <a:rPr lang="en-US" sz="1400" b="0" dirty="0">
                  <a:latin typeface="Times New Roman" charset="0"/>
                </a:rPr>
                <a:t>&gt;</a:t>
              </a:r>
              <a:r>
                <a:rPr lang="en-US" sz="1400" b="0" dirty="0">
                  <a:latin typeface="Symbol" pitchFamily="18" charset="2"/>
                  <a:sym typeface="Symbol" pitchFamily="18" charset="2"/>
                </a:rPr>
                <a:t></a:t>
              </a:r>
              <a:r>
                <a:rPr lang="en-US" sz="1400" b="0" dirty="0">
                  <a:latin typeface="Times New Roman" charset="0"/>
                </a:rPr>
                <a:t>Z</a:t>
              </a:r>
              <a:r>
                <a:rPr lang="en-US" sz="1400" b="0" baseline="-25000" dirty="0">
                  <a:latin typeface="Times New Roman" charset="0"/>
                </a:rPr>
                <a:t>1</a:t>
              </a:r>
              <a:endParaRPr lang="en-US" sz="1400" b="0" dirty="0">
                <a:latin typeface="Times New Roman" charset="0"/>
              </a:endParaRPr>
            </a:p>
          </p:txBody>
        </p:sp>
        <p:sp>
          <p:nvSpPr>
            <p:cNvPr id="902161" name="Line 2065"/>
            <p:cNvSpPr>
              <a:spLocks noChangeShapeType="1"/>
            </p:cNvSpPr>
            <p:nvPr/>
          </p:nvSpPr>
          <p:spPr bwMode="auto">
            <a:xfrm flipV="1">
              <a:off x="4522" y="2639"/>
              <a:ext cx="284" cy="0"/>
            </a:xfrm>
            <a:prstGeom prst="line">
              <a:avLst/>
            </a:prstGeom>
            <a:noFill/>
            <a:ln w="28575">
              <a:solidFill>
                <a:schemeClr val="tx1"/>
              </a:solidFill>
              <a:round/>
              <a:headEnd/>
              <a:tailEnd/>
            </a:ln>
          </p:spPr>
          <p:txBody>
            <a:bodyPr/>
            <a:lstStyle/>
            <a:p>
              <a:endParaRPr lang="en-US"/>
            </a:p>
          </p:txBody>
        </p:sp>
        <p:sp>
          <p:nvSpPr>
            <p:cNvPr id="902162" name="Line 2066"/>
            <p:cNvSpPr>
              <a:spLocks noChangeShapeType="1"/>
            </p:cNvSpPr>
            <p:nvPr/>
          </p:nvSpPr>
          <p:spPr bwMode="auto">
            <a:xfrm>
              <a:off x="4444" y="2880"/>
              <a:ext cx="419" cy="0"/>
            </a:xfrm>
            <a:prstGeom prst="line">
              <a:avLst/>
            </a:prstGeom>
            <a:noFill/>
            <a:ln w="28575">
              <a:solidFill>
                <a:schemeClr val="tx1"/>
              </a:solidFill>
              <a:round/>
              <a:headEnd/>
              <a:tailEnd/>
            </a:ln>
          </p:spPr>
          <p:txBody>
            <a:bodyPr/>
            <a:lstStyle/>
            <a:p>
              <a:endParaRPr lang="en-US"/>
            </a:p>
          </p:txBody>
        </p:sp>
        <p:sp>
          <p:nvSpPr>
            <p:cNvPr id="902163" name="Line 2067"/>
            <p:cNvSpPr>
              <a:spLocks noChangeShapeType="1"/>
            </p:cNvSpPr>
            <p:nvPr/>
          </p:nvSpPr>
          <p:spPr bwMode="auto">
            <a:xfrm flipH="1">
              <a:off x="4225" y="1247"/>
              <a:ext cx="865" cy="840"/>
            </a:xfrm>
            <a:prstGeom prst="line">
              <a:avLst/>
            </a:prstGeom>
            <a:noFill/>
            <a:ln w="28575">
              <a:solidFill>
                <a:srgbClr val="0000FF"/>
              </a:solidFill>
              <a:round/>
              <a:headEnd/>
              <a:tailEnd/>
            </a:ln>
          </p:spPr>
          <p:txBody>
            <a:bodyPr/>
            <a:lstStyle/>
            <a:p>
              <a:endParaRPr lang="en-US"/>
            </a:p>
          </p:txBody>
        </p:sp>
        <p:sp>
          <p:nvSpPr>
            <p:cNvPr id="902164" name="Line 2068"/>
            <p:cNvSpPr>
              <a:spLocks noChangeShapeType="1"/>
            </p:cNvSpPr>
            <p:nvPr/>
          </p:nvSpPr>
          <p:spPr bwMode="auto">
            <a:xfrm flipH="1">
              <a:off x="4264" y="1259"/>
              <a:ext cx="813" cy="920"/>
            </a:xfrm>
            <a:prstGeom prst="line">
              <a:avLst/>
            </a:prstGeom>
            <a:noFill/>
            <a:ln w="28575">
              <a:solidFill>
                <a:srgbClr val="0000FF"/>
              </a:solidFill>
              <a:round/>
              <a:headEnd/>
              <a:tailEnd/>
            </a:ln>
          </p:spPr>
          <p:txBody>
            <a:bodyPr/>
            <a:lstStyle/>
            <a:p>
              <a:endParaRPr lang="en-US"/>
            </a:p>
          </p:txBody>
        </p:sp>
        <p:sp>
          <p:nvSpPr>
            <p:cNvPr id="902165" name="Line 2069"/>
            <p:cNvSpPr>
              <a:spLocks noChangeShapeType="1"/>
            </p:cNvSpPr>
            <p:nvPr/>
          </p:nvSpPr>
          <p:spPr bwMode="auto">
            <a:xfrm rot="-5400000">
              <a:off x="4350" y="2098"/>
              <a:ext cx="140" cy="2"/>
            </a:xfrm>
            <a:prstGeom prst="line">
              <a:avLst/>
            </a:prstGeom>
            <a:noFill/>
            <a:ln w="28575">
              <a:solidFill>
                <a:schemeClr val="tx1"/>
              </a:solidFill>
              <a:round/>
              <a:headEnd type="stealth" w="sm" len="sm"/>
              <a:tailEnd type="stealth" w="sm" len="sm"/>
            </a:ln>
          </p:spPr>
          <p:txBody>
            <a:bodyPr/>
            <a:lstStyle/>
            <a:p>
              <a:endParaRPr lang="en-US"/>
            </a:p>
          </p:txBody>
        </p:sp>
        <p:sp>
          <p:nvSpPr>
            <p:cNvPr id="902166" name="Freeform 2070"/>
            <p:cNvSpPr>
              <a:spLocks/>
            </p:cNvSpPr>
            <p:nvPr/>
          </p:nvSpPr>
          <p:spPr bwMode="auto">
            <a:xfrm>
              <a:off x="4231" y="2018"/>
              <a:ext cx="84" cy="161"/>
            </a:xfrm>
            <a:custGeom>
              <a:avLst/>
              <a:gdLst/>
              <a:ahLst/>
              <a:cxnLst>
                <a:cxn ang="0">
                  <a:pos x="66" y="0"/>
                </a:cxn>
                <a:cxn ang="0">
                  <a:pos x="0" y="162"/>
                </a:cxn>
                <a:cxn ang="0">
                  <a:pos x="72" y="318"/>
                </a:cxn>
                <a:cxn ang="0">
                  <a:pos x="126" y="174"/>
                </a:cxn>
                <a:cxn ang="0">
                  <a:pos x="66" y="0"/>
                </a:cxn>
              </a:cxnLst>
              <a:rect l="0" t="0" r="r" b="b"/>
              <a:pathLst>
                <a:path w="126" h="318">
                  <a:moveTo>
                    <a:pt x="66" y="0"/>
                  </a:moveTo>
                  <a:lnTo>
                    <a:pt x="0" y="162"/>
                  </a:lnTo>
                  <a:lnTo>
                    <a:pt x="72" y="318"/>
                  </a:lnTo>
                  <a:lnTo>
                    <a:pt x="126" y="174"/>
                  </a:lnTo>
                  <a:lnTo>
                    <a:pt x="66" y="0"/>
                  </a:lnTo>
                  <a:close/>
                </a:path>
              </a:pathLst>
            </a:custGeom>
            <a:solidFill>
              <a:srgbClr val="3366FF"/>
            </a:solidFill>
            <a:ln w="28575">
              <a:noFill/>
              <a:round/>
              <a:headEnd/>
              <a:tailEnd/>
            </a:ln>
          </p:spPr>
          <p:txBody>
            <a:bodyPr/>
            <a:lstStyle/>
            <a:p>
              <a:endParaRPr lang="en-US"/>
            </a:p>
          </p:txBody>
        </p:sp>
        <p:sp>
          <p:nvSpPr>
            <p:cNvPr id="902167" name="Text Box 2071"/>
            <p:cNvSpPr txBox="1">
              <a:spLocks noChangeArrowheads="1"/>
            </p:cNvSpPr>
            <p:nvPr/>
          </p:nvSpPr>
          <p:spPr bwMode="auto">
            <a:xfrm>
              <a:off x="4512" y="2016"/>
              <a:ext cx="422" cy="264"/>
            </a:xfrm>
            <a:prstGeom prst="rect">
              <a:avLst/>
            </a:prstGeom>
            <a:noFill/>
            <a:ln w="28575">
              <a:noFill/>
              <a:miter lim="800000"/>
              <a:headEnd/>
              <a:tailEnd/>
            </a:ln>
          </p:spPr>
          <p:txBody>
            <a:bodyPr lIns="0" tIns="0" rIns="0" bIns="0"/>
            <a:lstStyle/>
            <a:p>
              <a:r>
                <a:rPr lang="en-US" sz="1400" b="0">
                  <a:latin typeface="Symbol" pitchFamily="18" charset="2"/>
                  <a:sym typeface="Symbol" pitchFamily="18" charset="2"/>
                </a:rPr>
                <a:t></a:t>
              </a:r>
              <a:r>
                <a:rPr lang="en-US" sz="1400" b="0">
                  <a:latin typeface="Times New Roman" charset="0"/>
                </a:rPr>
                <a:t>Z</a:t>
              </a:r>
              <a:r>
                <a:rPr lang="en-US" sz="1400" b="0" baseline="-25000">
                  <a:latin typeface="Times New Roman" charset="0"/>
                </a:rPr>
                <a:t>1</a:t>
              </a:r>
              <a:endParaRPr lang="en-US" sz="1400" b="0">
                <a:latin typeface="Times New Roman" charset="0"/>
              </a:endParaRPr>
            </a:p>
          </p:txBody>
        </p:sp>
        <p:sp>
          <p:nvSpPr>
            <p:cNvPr id="902168" name="Line 2072"/>
            <p:cNvSpPr>
              <a:spLocks noChangeShapeType="1"/>
            </p:cNvSpPr>
            <p:nvPr/>
          </p:nvSpPr>
          <p:spPr bwMode="auto">
            <a:xfrm>
              <a:off x="4212" y="2029"/>
              <a:ext cx="372" cy="0"/>
            </a:xfrm>
            <a:prstGeom prst="line">
              <a:avLst/>
            </a:prstGeom>
            <a:noFill/>
            <a:ln w="28575">
              <a:solidFill>
                <a:schemeClr val="tx1"/>
              </a:solidFill>
              <a:round/>
              <a:headEnd/>
              <a:tailEnd/>
            </a:ln>
          </p:spPr>
          <p:txBody>
            <a:bodyPr/>
            <a:lstStyle/>
            <a:p>
              <a:endParaRPr lang="en-US"/>
            </a:p>
          </p:txBody>
        </p:sp>
        <p:sp>
          <p:nvSpPr>
            <p:cNvPr id="902169" name="Line 2073"/>
            <p:cNvSpPr>
              <a:spLocks noChangeShapeType="1"/>
            </p:cNvSpPr>
            <p:nvPr/>
          </p:nvSpPr>
          <p:spPr bwMode="auto">
            <a:xfrm>
              <a:off x="4225" y="2167"/>
              <a:ext cx="372" cy="0"/>
            </a:xfrm>
            <a:prstGeom prst="line">
              <a:avLst/>
            </a:prstGeom>
            <a:noFill/>
            <a:ln w="28575">
              <a:solidFill>
                <a:schemeClr val="tx1"/>
              </a:solidFill>
              <a:round/>
              <a:headEnd/>
              <a:tailEnd/>
            </a:ln>
          </p:spPr>
          <p:txBody>
            <a:bodyPr/>
            <a:lstStyle/>
            <a:p>
              <a:endParaRPr lang="en-US"/>
            </a:p>
          </p:txBody>
        </p:sp>
        <p:sp>
          <p:nvSpPr>
            <p:cNvPr id="902170" name="Line 2074"/>
            <p:cNvSpPr>
              <a:spLocks noChangeShapeType="1"/>
            </p:cNvSpPr>
            <p:nvPr/>
          </p:nvSpPr>
          <p:spPr bwMode="auto">
            <a:xfrm flipV="1">
              <a:off x="3696" y="2777"/>
              <a:ext cx="761" cy="0"/>
            </a:xfrm>
            <a:prstGeom prst="line">
              <a:avLst/>
            </a:prstGeom>
            <a:noFill/>
            <a:ln w="28575">
              <a:solidFill>
                <a:schemeClr val="tx1"/>
              </a:solidFill>
              <a:round/>
              <a:headEnd/>
              <a:tailEnd/>
            </a:ln>
          </p:spPr>
          <p:txBody>
            <a:bodyPr/>
            <a:lstStyle/>
            <a:p>
              <a:endParaRPr lang="en-US"/>
            </a:p>
          </p:txBody>
        </p:sp>
        <p:sp>
          <p:nvSpPr>
            <p:cNvPr id="902171" name="Line 2075"/>
            <p:cNvSpPr>
              <a:spLocks noChangeShapeType="1"/>
            </p:cNvSpPr>
            <p:nvPr/>
          </p:nvSpPr>
          <p:spPr bwMode="auto">
            <a:xfrm>
              <a:off x="3909" y="1282"/>
              <a:ext cx="6" cy="828"/>
            </a:xfrm>
            <a:prstGeom prst="line">
              <a:avLst/>
            </a:prstGeom>
            <a:noFill/>
            <a:ln w="28575">
              <a:solidFill>
                <a:schemeClr val="tx1"/>
              </a:solidFill>
              <a:round/>
              <a:headEnd type="stealth" w="sm" len="sm"/>
              <a:tailEnd type="stealth" w="sm" len="sm"/>
            </a:ln>
          </p:spPr>
          <p:txBody>
            <a:bodyPr/>
            <a:lstStyle/>
            <a:p>
              <a:endParaRPr lang="en-US"/>
            </a:p>
          </p:txBody>
        </p:sp>
        <p:sp>
          <p:nvSpPr>
            <p:cNvPr id="902172" name="Line 2076"/>
            <p:cNvSpPr>
              <a:spLocks noChangeShapeType="1"/>
            </p:cNvSpPr>
            <p:nvPr/>
          </p:nvSpPr>
          <p:spPr bwMode="auto">
            <a:xfrm flipV="1">
              <a:off x="3812" y="2098"/>
              <a:ext cx="426" cy="0"/>
            </a:xfrm>
            <a:prstGeom prst="line">
              <a:avLst/>
            </a:prstGeom>
            <a:noFill/>
            <a:ln w="28575">
              <a:solidFill>
                <a:schemeClr val="tx1"/>
              </a:solidFill>
              <a:round/>
              <a:headEnd/>
              <a:tailEnd/>
            </a:ln>
          </p:spPr>
          <p:txBody>
            <a:bodyPr/>
            <a:lstStyle/>
            <a:p>
              <a:endParaRPr lang="en-US"/>
            </a:p>
          </p:txBody>
        </p:sp>
        <p:sp>
          <p:nvSpPr>
            <p:cNvPr id="902173" name="Text Box 2077"/>
            <p:cNvSpPr txBox="1">
              <a:spLocks noChangeArrowheads="1"/>
            </p:cNvSpPr>
            <p:nvPr/>
          </p:nvSpPr>
          <p:spPr bwMode="auto">
            <a:xfrm>
              <a:off x="3851" y="1604"/>
              <a:ext cx="168" cy="263"/>
            </a:xfrm>
            <a:prstGeom prst="rect">
              <a:avLst/>
            </a:prstGeom>
            <a:solidFill>
              <a:schemeClr val="bg2"/>
            </a:solidFill>
            <a:ln w="28575">
              <a:noFill/>
              <a:miter lim="800000"/>
              <a:headEnd/>
              <a:tailEnd/>
            </a:ln>
          </p:spPr>
          <p:txBody>
            <a:bodyPr lIns="0" tIns="0" rIns="0" bIns="0"/>
            <a:lstStyle/>
            <a:p>
              <a:r>
                <a:rPr lang="en-US" sz="1600" b="0">
                  <a:latin typeface="Times New Roman" charset="0"/>
                </a:rPr>
                <a:t>Z</a:t>
              </a:r>
              <a:r>
                <a:rPr lang="en-US" sz="1600" b="0" baseline="-25000">
                  <a:latin typeface="Times New Roman" charset="0"/>
                </a:rPr>
                <a:t>1</a:t>
              </a:r>
              <a:endParaRPr lang="en-US" sz="1600" b="0">
                <a:latin typeface="Times New Roman" charset="0"/>
              </a:endParaRPr>
            </a:p>
          </p:txBody>
        </p:sp>
        <p:sp>
          <p:nvSpPr>
            <p:cNvPr id="902174" name="Text Box 2078"/>
            <p:cNvSpPr txBox="1">
              <a:spLocks noChangeArrowheads="1"/>
            </p:cNvSpPr>
            <p:nvPr/>
          </p:nvSpPr>
          <p:spPr bwMode="auto">
            <a:xfrm>
              <a:off x="3888" y="1056"/>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l</a:t>
              </a:r>
              <a:endParaRPr lang="en-US" sz="1400" b="0">
                <a:latin typeface="Times New Roman" charset="0"/>
              </a:endParaRPr>
            </a:p>
          </p:txBody>
        </p:sp>
        <p:sp>
          <p:nvSpPr>
            <p:cNvPr id="902175" name="Text Box 2079"/>
            <p:cNvSpPr txBox="1">
              <a:spLocks noChangeArrowheads="1"/>
            </p:cNvSpPr>
            <p:nvPr/>
          </p:nvSpPr>
          <p:spPr bwMode="auto">
            <a:xfrm>
              <a:off x="5038" y="1109"/>
              <a:ext cx="422" cy="265"/>
            </a:xfrm>
            <a:prstGeom prst="rect">
              <a:avLst/>
            </a:prstGeom>
            <a:noFill/>
            <a:ln w="28575">
              <a:noFill/>
              <a:miter lim="800000"/>
              <a:headEnd/>
              <a:tailEnd/>
            </a:ln>
          </p:spPr>
          <p:txBody>
            <a:bodyPr lIns="0" tIns="0" rIns="0" bIns="0"/>
            <a:lstStyle/>
            <a:p>
              <a:r>
                <a:rPr lang="en-US" sz="1400" b="0">
                  <a:latin typeface="Times New Roman" charset="0"/>
                </a:rPr>
                <a:t>O</a:t>
              </a:r>
              <a:r>
                <a:rPr lang="en-US" sz="1400" b="0" baseline="-25000">
                  <a:latin typeface="Times New Roman" charset="0"/>
                </a:rPr>
                <a:t>r</a:t>
              </a:r>
              <a:endParaRPr lang="en-US" sz="1400" b="0">
                <a:latin typeface="Times New Roman" charset="0"/>
              </a:endParaRPr>
            </a:p>
          </p:txBody>
        </p:sp>
      </p:grpSp>
      <p:graphicFrame>
        <p:nvGraphicFramePr>
          <p:cNvPr id="902177" name="Object 2081"/>
          <p:cNvGraphicFramePr>
            <a:graphicFrameLocks noChangeAspect="1"/>
          </p:cNvGraphicFramePr>
          <p:nvPr/>
        </p:nvGraphicFramePr>
        <p:xfrm>
          <a:off x="6553200" y="4876800"/>
          <a:ext cx="1597025" cy="741363"/>
        </p:xfrm>
        <a:graphic>
          <a:graphicData uri="http://schemas.openxmlformats.org/presentationml/2006/ole">
            <p:oleObj spid="_x0000_s902177" name="Equation" r:id="rId4" imgW="1002960" imgH="469800" progId="Equation.3">
              <p:embed/>
            </p:oleObj>
          </a:graphicData>
        </a:graphic>
      </p:graphicFrame>
      <p:graphicFrame>
        <p:nvGraphicFramePr>
          <p:cNvPr id="902179" name="Object 2083"/>
          <p:cNvGraphicFramePr>
            <a:graphicFrameLocks noChangeAspect="1"/>
          </p:cNvGraphicFramePr>
          <p:nvPr/>
        </p:nvGraphicFramePr>
        <p:xfrm>
          <a:off x="6629400" y="5943600"/>
          <a:ext cx="1617663" cy="660400"/>
        </p:xfrm>
        <a:graphic>
          <a:graphicData uri="http://schemas.openxmlformats.org/presentationml/2006/ole">
            <p:oleObj spid="_x0000_s902179" name="Equation" r:id="rId5" imgW="1015920" imgH="419040" progId="Equation.3">
              <p:embed/>
            </p:oleObj>
          </a:graphicData>
        </a:graphic>
      </p:graphicFrame>
      <p:sp>
        <p:nvSpPr>
          <p:cNvPr id="902180" name="Text Box 2084"/>
          <p:cNvSpPr txBox="1">
            <a:spLocks noChangeArrowheads="1"/>
          </p:cNvSpPr>
          <p:nvPr/>
        </p:nvSpPr>
        <p:spPr bwMode="auto">
          <a:xfrm>
            <a:off x="5638800" y="45720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Absolute error</a:t>
            </a:r>
          </a:p>
        </p:txBody>
      </p:sp>
      <p:sp>
        <p:nvSpPr>
          <p:cNvPr id="902181" name="Text Box 2085"/>
          <p:cNvSpPr txBox="1">
            <a:spLocks noChangeArrowheads="1"/>
          </p:cNvSpPr>
          <p:nvPr/>
        </p:nvSpPr>
        <p:spPr bwMode="auto">
          <a:xfrm>
            <a:off x="5715000" y="56388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Relative error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26" name="Freeform 14" descr="Wide upward diagonal"/>
          <p:cNvSpPr>
            <a:spLocks/>
          </p:cNvSpPr>
          <p:nvPr/>
        </p:nvSpPr>
        <p:spPr bwMode="auto">
          <a:xfrm>
            <a:off x="5392738" y="1536700"/>
            <a:ext cx="2055812" cy="3375025"/>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491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4915"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solidFill>
                  <a:srgbClr val="D82204"/>
                </a:solidFill>
              </a:rPr>
              <a:t>Short baseline</a:t>
            </a:r>
          </a:p>
          <a:p>
            <a:pPr lvl="2"/>
            <a:r>
              <a:rPr lang="en-US" sz="1800">
                <a:solidFill>
                  <a:srgbClr val="D82204"/>
                </a:solidFill>
              </a:rPr>
              <a:t>large common FOV</a:t>
            </a:r>
          </a:p>
          <a:p>
            <a:pPr lvl="2"/>
            <a:r>
              <a:rPr lang="en-US" sz="1800">
                <a:solidFill>
                  <a:srgbClr val="D82204"/>
                </a:solidFill>
              </a:rPr>
              <a:t>large depth error</a:t>
            </a:r>
          </a:p>
          <a:p>
            <a:pPr lvl="1"/>
            <a:r>
              <a:rPr lang="en-US" sz="2000"/>
              <a:t>Long baseline</a:t>
            </a:r>
          </a:p>
          <a:p>
            <a:pPr lvl="2"/>
            <a:r>
              <a:rPr lang="en-US" sz="1800"/>
              <a:t>small depth error</a:t>
            </a:r>
          </a:p>
          <a:p>
            <a:pPr lvl="2"/>
            <a:r>
              <a:rPr lang="en-US" sz="1800"/>
              <a:t>small common FOV</a:t>
            </a:r>
          </a:p>
          <a:p>
            <a:pPr lvl="2"/>
            <a:r>
              <a:rPr lang="en-US" sz="1800"/>
              <a:t>More occlusion problems</a:t>
            </a:r>
          </a:p>
          <a:p>
            <a:endParaRPr lang="en-US" sz="2000">
              <a:solidFill>
                <a:srgbClr val="D82204"/>
              </a:solidFill>
            </a:endParaRPr>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34916" name="Group 4"/>
          <p:cNvGrpSpPr>
            <a:grpSpLocks/>
          </p:cNvGrpSpPr>
          <p:nvPr/>
        </p:nvGrpSpPr>
        <p:grpSpPr bwMode="auto">
          <a:xfrm>
            <a:off x="4876800" y="2133600"/>
            <a:ext cx="2438400" cy="4008438"/>
            <a:chOff x="2928" y="1373"/>
            <a:chExt cx="1536" cy="2525"/>
          </a:xfrm>
        </p:grpSpPr>
        <p:sp>
          <p:nvSpPr>
            <p:cNvPr id="934917" name="Line 5"/>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4918" name="Line 6"/>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4919" name="Line 7"/>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4920" name="Line 8"/>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4921" name="Group 9"/>
          <p:cNvGrpSpPr>
            <a:grpSpLocks/>
          </p:cNvGrpSpPr>
          <p:nvPr/>
        </p:nvGrpSpPr>
        <p:grpSpPr bwMode="auto">
          <a:xfrm>
            <a:off x="5638800" y="2133600"/>
            <a:ext cx="2438400" cy="4008438"/>
            <a:chOff x="2928" y="1373"/>
            <a:chExt cx="1536" cy="2525"/>
          </a:xfrm>
        </p:grpSpPr>
        <p:sp>
          <p:nvSpPr>
            <p:cNvPr id="934922" name="Line 1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4923" name="Line 1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4924" name="Line 1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4925" name="Line 1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4927" name="Text Box 15"/>
          <p:cNvSpPr txBox="1">
            <a:spLocks noChangeArrowheads="1"/>
          </p:cNvSpPr>
          <p:nvPr/>
        </p:nvSpPr>
        <p:spPr bwMode="auto">
          <a:xfrm>
            <a:off x="6172200" y="2590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4928"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4929"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4930" name="Text Box 18"/>
          <p:cNvSpPr txBox="1">
            <a:spLocks noChangeArrowheads="1"/>
          </p:cNvSpPr>
          <p:nvPr/>
        </p:nvSpPr>
        <p:spPr bwMode="auto">
          <a:xfrm>
            <a:off x="6553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61539" name="Rectangle 3"/>
          <p:cNvSpPr>
            <a:spLocks noGrp="1" noChangeArrowheads="1"/>
          </p:cNvSpPr>
          <p:nvPr>
            <p:ph type="body" idx="1"/>
          </p:nvPr>
        </p:nvSpPr>
        <p:spPr>
          <a:xfrm>
            <a:off x="228600" y="1143000"/>
            <a:ext cx="4724400" cy="5562600"/>
          </a:xfrm>
          <a:noFill/>
          <a:ln/>
        </p:spPr>
        <p:txBody>
          <a:bodyPr/>
          <a:lstStyle/>
          <a:p>
            <a:r>
              <a:rPr lang="en-US" sz="2000"/>
              <a:t>Stereo with Parallel Axes </a:t>
            </a:r>
          </a:p>
          <a:p>
            <a:pPr lvl="1"/>
            <a:r>
              <a:rPr lang="en-US" sz="2000"/>
              <a:t>Short baseline</a:t>
            </a:r>
          </a:p>
          <a:p>
            <a:pPr lvl="2"/>
            <a:r>
              <a:rPr lang="en-US" sz="1800"/>
              <a:t>large common FOV</a:t>
            </a:r>
          </a:p>
          <a:p>
            <a:pPr lvl="2"/>
            <a:r>
              <a:rPr lang="en-US" sz="1800"/>
              <a:t>large depth error</a:t>
            </a:r>
          </a:p>
          <a:p>
            <a:pPr lvl="1"/>
            <a:r>
              <a:rPr lang="en-US" sz="2000">
                <a:solidFill>
                  <a:srgbClr val="D82204"/>
                </a:solidFill>
              </a:rPr>
              <a:t>Long baseline</a:t>
            </a:r>
          </a:p>
          <a:p>
            <a:pPr lvl="2"/>
            <a:r>
              <a:rPr lang="en-US" sz="1800">
                <a:solidFill>
                  <a:srgbClr val="D82204"/>
                </a:solidFill>
              </a:rPr>
              <a:t>small depth error</a:t>
            </a:r>
          </a:p>
          <a:p>
            <a:pPr lvl="2"/>
            <a:r>
              <a:rPr lang="en-US" sz="1800">
                <a:solidFill>
                  <a:srgbClr val="D82204"/>
                </a:solidFill>
              </a:rPr>
              <a:t>small common FOV</a:t>
            </a:r>
          </a:p>
          <a:p>
            <a:pPr lvl="2"/>
            <a:r>
              <a:rPr lang="en-US" sz="1800">
                <a:solidFill>
                  <a:srgbClr val="D82204"/>
                </a:solidFill>
              </a:rPr>
              <a:t>More occlusion problems</a:t>
            </a:r>
          </a:p>
          <a:p>
            <a:endParaRPr lang="en-US" sz="2000"/>
          </a:p>
          <a:p>
            <a:r>
              <a:rPr lang="en-US" sz="2000"/>
              <a:t>Two optical axes intersect at the Fixation Point</a:t>
            </a:r>
          </a:p>
          <a:p>
            <a:pPr lvl="1"/>
            <a:r>
              <a:rPr lang="en-US" sz="2000"/>
              <a:t>converging angle </a:t>
            </a:r>
            <a:r>
              <a:rPr lang="en-US" sz="2000">
                <a:latin typeface="Symbol" pitchFamily="18" charset="2"/>
              </a:rPr>
              <a:t>q</a:t>
            </a:r>
          </a:p>
          <a:p>
            <a:pPr lvl="1"/>
            <a:r>
              <a:rPr lang="en-US" sz="2000"/>
              <a:t>The common FOV Increases</a:t>
            </a:r>
          </a:p>
          <a:p>
            <a:endParaRPr lang="en-US" sz="2000"/>
          </a:p>
          <a:p>
            <a:endParaRPr lang="en-US" sz="2000"/>
          </a:p>
          <a:p>
            <a:endParaRPr lang="en-US" sz="2000"/>
          </a:p>
        </p:txBody>
      </p:sp>
      <p:grpSp>
        <p:nvGrpSpPr>
          <p:cNvPr id="961540" name="Group 4"/>
          <p:cNvGrpSpPr>
            <a:grpSpLocks/>
          </p:cNvGrpSpPr>
          <p:nvPr/>
        </p:nvGrpSpPr>
        <p:grpSpPr bwMode="auto">
          <a:xfrm>
            <a:off x="4876800" y="1066800"/>
            <a:ext cx="4267200" cy="5548313"/>
            <a:chOff x="3072" y="672"/>
            <a:chExt cx="2688" cy="3495"/>
          </a:xfrm>
        </p:grpSpPr>
        <p:grpSp>
          <p:nvGrpSpPr>
            <p:cNvPr id="961541" name="Group 5"/>
            <p:cNvGrpSpPr>
              <a:grpSpLocks/>
            </p:cNvGrpSpPr>
            <p:nvPr/>
          </p:nvGrpSpPr>
          <p:grpSpPr bwMode="auto">
            <a:xfrm>
              <a:off x="3072" y="1344"/>
              <a:ext cx="1536" cy="2525"/>
              <a:chOff x="2928" y="1373"/>
              <a:chExt cx="1536" cy="2525"/>
            </a:xfrm>
          </p:grpSpPr>
          <p:sp>
            <p:nvSpPr>
              <p:cNvPr id="961542" name="Line 6"/>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61543" name="Line 7"/>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61544" name="Line 8"/>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61545" name="Line 9"/>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61546" name="Group 10"/>
            <p:cNvGrpSpPr>
              <a:grpSpLocks/>
            </p:cNvGrpSpPr>
            <p:nvPr/>
          </p:nvGrpSpPr>
          <p:grpSpPr bwMode="auto">
            <a:xfrm>
              <a:off x="4224" y="1344"/>
              <a:ext cx="1536" cy="2525"/>
              <a:chOff x="2928" y="1373"/>
              <a:chExt cx="1536" cy="2525"/>
            </a:xfrm>
          </p:grpSpPr>
          <p:sp>
            <p:nvSpPr>
              <p:cNvPr id="961547" name="Line 11"/>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61548" name="Line 12"/>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61549" name="Line 13"/>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61550" name="Line 14"/>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61551" name="Freeform 15" descr="Wide upward diagonal"/>
            <p:cNvSpPr>
              <a:spLocks/>
            </p:cNvSpPr>
            <p:nvPr/>
          </p:nvSpPr>
          <p:spPr bwMode="auto">
            <a:xfrm>
              <a:off x="3984" y="672"/>
              <a:ext cx="816" cy="1344"/>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61552" name="Text Box 16"/>
            <p:cNvSpPr txBox="1">
              <a:spLocks noChangeArrowheads="1"/>
            </p:cNvSpPr>
            <p:nvPr/>
          </p:nvSpPr>
          <p:spPr bwMode="auto">
            <a:xfrm>
              <a:off x="4176" y="816"/>
              <a:ext cx="432" cy="231"/>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61553" name="Text Box 17"/>
            <p:cNvSpPr txBox="1">
              <a:spLocks noChangeArrowheads="1"/>
            </p:cNvSpPr>
            <p:nvPr/>
          </p:nvSpPr>
          <p:spPr bwMode="auto">
            <a:xfrm>
              <a:off x="3408" y="3936"/>
              <a:ext cx="864" cy="231"/>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61554" name="Text Box 18"/>
            <p:cNvSpPr txBox="1">
              <a:spLocks noChangeArrowheads="1"/>
            </p:cNvSpPr>
            <p:nvPr/>
          </p:nvSpPr>
          <p:spPr bwMode="auto">
            <a:xfrm>
              <a:off x="36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61555" name="Text Box 19"/>
            <p:cNvSpPr txBox="1">
              <a:spLocks noChangeArrowheads="1"/>
            </p:cNvSpPr>
            <p:nvPr/>
          </p:nvSpPr>
          <p:spPr bwMode="auto">
            <a:xfrm>
              <a:off x="4848" y="3936"/>
              <a:ext cx="672"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grpSp>
      <p:sp>
        <p:nvSpPr>
          <p:cNvPr id="961556" name="AutoShape 20"/>
          <p:cNvSpPr>
            <a:spLocks noChangeArrowheads="1"/>
          </p:cNvSpPr>
          <p:nvPr/>
        </p:nvSpPr>
        <p:spPr bwMode="auto">
          <a:xfrm>
            <a:off x="0" y="4343400"/>
            <a:ext cx="5334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908" name="Freeform 44" descr="Wide upward diagonal"/>
          <p:cNvSpPr>
            <a:spLocks/>
          </p:cNvSpPr>
          <p:nvPr/>
        </p:nvSpPr>
        <p:spPr bwMode="auto">
          <a:xfrm rot="87926">
            <a:off x="5410200" y="2054225"/>
            <a:ext cx="3124200" cy="2589213"/>
          </a:xfrm>
          <a:custGeom>
            <a:avLst/>
            <a:gdLst/>
            <a:ahLst/>
            <a:cxnLst>
              <a:cxn ang="0">
                <a:pos x="432" y="1296"/>
              </a:cxn>
              <a:cxn ang="0">
                <a:pos x="0" y="0"/>
              </a:cxn>
              <a:cxn ang="0">
                <a:pos x="816" y="0"/>
              </a:cxn>
              <a:cxn ang="0">
                <a:pos x="432" y="1344"/>
              </a:cxn>
            </a:cxnLst>
            <a:rect l="0" t="0" r="r" b="b"/>
            <a:pathLst>
              <a:path w="816" h="1344">
                <a:moveTo>
                  <a:pt x="432" y="1296"/>
                </a:moveTo>
                <a:lnTo>
                  <a:pt x="0" y="0"/>
                </a:lnTo>
                <a:lnTo>
                  <a:pt x="816" y="0"/>
                </a:lnTo>
                <a:lnTo>
                  <a:pt x="432" y="1344"/>
                </a:lnTo>
              </a:path>
            </a:pathLst>
          </a:custGeom>
          <a:pattFill prst="wdUpDiag">
            <a:fgClr>
              <a:srgbClr val="FF00FF"/>
            </a:fgClr>
            <a:bgClr>
              <a:schemeClr val="bg2"/>
            </a:bgClr>
          </a:pattFill>
          <a:ln w="12700" cap="flat" cmpd="sng">
            <a:noFill/>
            <a:prstDash val="solid"/>
            <a:round/>
            <a:headEnd type="none" w="sm" len="sm"/>
            <a:tailEnd type="none" w="sm" len="sm"/>
          </a:ln>
          <a:effectLst/>
        </p:spPr>
        <p:txBody>
          <a:bodyPr/>
          <a:lstStyle/>
          <a:p>
            <a:endParaRPr lang="en-US"/>
          </a:p>
        </p:txBody>
      </p:sp>
      <p:sp>
        <p:nvSpPr>
          <p:cNvPr id="93286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3286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solidFill>
                  <a:srgbClr val="D82204"/>
                </a:solidFill>
              </a:rPr>
              <a:t>Two optical axes intersect at the Fixation Point</a:t>
            </a:r>
          </a:p>
          <a:p>
            <a:pPr lvl="1">
              <a:lnSpc>
                <a:spcPct val="90000"/>
              </a:lnSpc>
            </a:pPr>
            <a:r>
              <a:rPr lang="en-US" sz="1800">
                <a:solidFill>
                  <a:srgbClr val="D82204"/>
                </a:solidFill>
              </a:rPr>
              <a:t>converging angle </a:t>
            </a:r>
            <a:r>
              <a:rPr lang="en-US" sz="1800">
                <a:solidFill>
                  <a:srgbClr val="D82204"/>
                </a:solidFill>
                <a:latin typeface="Symbol" pitchFamily="18" charset="2"/>
              </a:rPr>
              <a:t>q</a:t>
            </a:r>
          </a:p>
          <a:p>
            <a:pPr lvl="1">
              <a:lnSpc>
                <a:spcPct val="90000"/>
              </a:lnSpc>
            </a:pPr>
            <a:r>
              <a:rPr lang="en-US" sz="1800">
                <a:solidFill>
                  <a:srgbClr val="D82204"/>
                </a:solidFill>
              </a:rPr>
              <a:t>The common FOV Increases</a:t>
            </a:r>
          </a:p>
          <a:p>
            <a:pPr>
              <a:lnSpc>
                <a:spcPct val="90000"/>
              </a:lnSpc>
            </a:pPr>
            <a:endParaRPr lang="en-US" sz="1800">
              <a:solidFill>
                <a:srgbClr val="D82204"/>
              </a:solidFill>
            </a:endParaRPr>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grpSp>
        <p:nvGrpSpPr>
          <p:cNvPr id="932902" name="Group 38"/>
          <p:cNvGrpSpPr>
            <a:grpSpLocks/>
          </p:cNvGrpSpPr>
          <p:nvPr/>
        </p:nvGrpSpPr>
        <p:grpSpPr bwMode="auto">
          <a:xfrm rot="902067">
            <a:off x="5334000" y="2286000"/>
            <a:ext cx="2438400" cy="4008438"/>
            <a:chOff x="2928" y="1373"/>
            <a:chExt cx="1536" cy="2525"/>
          </a:xfrm>
        </p:grpSpPr>
        <p:sp>
          <p:nvSpPr>
            <p:cNvPr id="932896" name="Line 32"/>
            <p:cNvSpPr>
              <a:spLocks noChangeShapeType="1"/>
            </p:cNvSpPr>
            <p:nvPr/>
          </p:nvSpPr>
          <p:spPr bwMode="auto">
            <a:xfrm flipH="1">
              <a:off x="3312" y="2832"/>
              <a:ext cx="768" cy="0"/>
            </a:xfrm>
            <a:prstGeom prst="line">
              <a:avLst/>
            </a:prstGeom>
            <a:noFill/>
            <a:ln w="25400">
              <a:solidFill>
                <a:srgbClr val="0000FF"/>
              </a:solidFill>
              <a:round/>
              <a:headEnd type="none" w="sm" len="sm"/>
              <a:tailEnd/>
            </a:ln>
            <a:effectLst/>
          </p:spPr>
          <p:txBody>
            <a:bodyPr/>
            <a:lstStyle/>
            <a:p>
              <a:endParaRPr lang="en-US"/>
            </a:p>
          </p:txBody>
        </p:sp>
        <p:sp>
          <p:nvSpPr>
            <p:cNvPr id="932898" name="Line 34"/>
            <p:cNvSpPr>
              <a:spLocks noChangeShapeType="1"/>
            </p:cNvSpPr>
            <p:nvPr/>
          </p:nvSpPr>
          <p:spPr bwMode="auto">
            <a:xfrm flipV="1">
              <a:off x="3701" y="1373"/>
              <a:ext cx="0" cy="2525"/>
            </a:xfrm>
            <a:prstGeom prst="line">
              <a:avLst/>
            </a:prstGeom>
            <a:noFill/>
            <a:ln w="25400">
              <a:solidFill>
                <a:srgbClr val="0000FF"/>
              </a:solidFill>
              <a:round/>
              <a:headEnd type="none" w="sm" len="sm"/>
              <a:tailEnd type="stealth" w="med" len="med"/>
            </a:ln>
            <a:effectLst/>
          </p:spPr>
          <p:txBody>
            <a:bodyPr/>
            <a:lstStyle/>
            <a:p>
              <a:endParaRPr lang="en-US"/>
            </a:p>
          </p:txBody>
        </p:sp>
        <p:sp>
          <p:nvSpPr>
            <p:cNvPr id="932900" name="Line 36"/>
            <p:cNvSpPr>
              <a:spLocks noChangeShapeType="1"/>
            </p:cNvSpPr>
            <p:nvPr/>
          </p:nvSpPr>
          <p:spPr bwMode="auto">
            <a:xfrm flipV="1">
              <a:off x="3696" y="1392"/>
              <a:ext cx="768" cy="2496"/>
            </a:xfrm>
            <a:prstGeom prst="line">
              <a:avLst/>
            </a:prstGeom>
            <a:noFill/>
            <a:ln w="12700">
              <a:solidFill>
                <a:srgbClr val="0000FF"/>
              </a:solidFill>
              <a:round/>
              <a:headEnd type="none" w="sm" len="sm"/>
              <a:tailEnd type="none" w="sm" len="sm"/>
            </a:ln>
            <a:effectLst/>
          </p:spPr>
          <p:txBody>
            <a:bodyPr/>
            <a:lstStyle/>
            <a:p>
              <a:endParaRPr lang="en-US"/>
            </a:p>
          </p:txBody>
        </p:sp>
        <p:sp>
          <p:nvSpPr>
            <p:cNvPr id="932901" name="Line 37"/>
            <p:cNvSpPr>
              <a:spLocks noChangeShapeType="1"/>
            </p:cNvSpPr>
            <p:nvPr/>
          </p:nvSpPr>
          <p:spPr bwMode="auto">
            <a:xfrm flipH="1" flipV="1">
              <a:off x="2928" y="1392"/>
              <a:ext cx="768" cy="2496"/>
            </a:xfrm>
            <a:prstGeom prst="line">
              <a:avLst/>
            </a:prstGeom>
            <a:noFill/>
            <a:ln w="12700">
              <a:solidFill>
                <a:srgbClr val="0000FF"/>
              </a:solidFill>
              <a:round/>
              <a:headEnd type="none" w="sm" len="sm"/>
              <a:tailEnd type="none" w="sm" len="sm"/>
            </a:ln>
            <a:effectLst/>
          </p:spPr>
          <p:txBody>
            <a:bodyPr/>
            <a:lstStyle/>
            <a:p>
              <a:endParaRPr lang="en-US"/>
            </a:p>
          </p:txBody>
        </p:sp>
      </p:grpSp>
      <p:grpSp>
        <p:nvGrpSpPr>
          <p:cNvPr id="932903" name="Group 39"/>
          <p:cNvGrpSpPr>
            <a:grpSpLocks/>
          </p:cNvGrpSpPr>
          <p:nvPr/>
        </p:nvGrpSpPr>
        <p:grpSpPr bwMode="auto">
          <a:xfrm rot="-775582">
            <a:off x="6303963" y="2297113"/>
            <a:ext cx="2438400" cy="4008437"/>
            <a:chOff x="2928" y="1373"/>
            <a:chExt cx="1536" cy="2525"/>
          </a:xfrm>
        </p:grpSpPr>
        <p:sp>
          <p:nvSpPr>
            <p:cNvPr id="932904" name="Line 40"/>
            <p:cNvSpPr>
              <a:spLocks noChangeShapeType="1"/>
            </p:cNvSpPr>
            <p:nvPr/>
          </p:nvSpPr>
          <p:spPr bwMode="auto">
            <a:xfrm flipH="1">
              <a:off x="3312" y="2832"/>
              <a:ext cx="768" cy="0"/>
            </a:xfrm>
            <a:prstGeom prst="line">
              <a:avLst/>
            </a:prstGeom>
            <a:noFill/>
            <a:ln w="25400">
              <a:solidFill>
                <a:srgbClr val="FF0000"/>
              </a:solidFill>
              <a:round/>
              <a:headEnd type="none" w="sm" len="sm"/>
              <a:tailEnd/>
            </a:ln>
            <a:effectLst/>
          </p:spPr>
          <p:txBody>
            <a:bodyPr/>
            <a:lstStyle/>
            <a:p>
              <a:endParaRPr lang="en-US"/>
            </a:p>
          </p:txBody>
        </p:sp>
        <p:sp>
          <p:nvSpPr>
            <p:cNvPr id="932905" name="Line 41"/>
            <p:cNvSpPr>
              <a:spLocks noChangeShapeType="1"/>
            </p:cNvSpPr>
            <p:nvPr/>
          </p:nvSpPr>
          <p:spPr bwMode="auto">
            <a:xfrm flipV="1">
              <a:off x="3701" y="1373"/>
              <a:ext cx="0" cy="2525"/>
            </a:xfrm>
            <a:prstGeom prst="line">
              <a:avLst/>
            </a:prstGeom>
            <a:noFill/>
            <a:ln w="25400">
              <a:solidFill>
                <a:srgbClr val="FF0000"/>
              </a:solidFill>
              <a:round/>
              <a:headEnd type="none" w="sm" len="sm"/>
              <a:tailEnd type="stealth" w="med" len="med"/>
            </a:ln>
            <a:effectLst/>
          </p:spPr>
          <p:txBody>
            <a:bodyPr/>
            <a:lstStyle/>
            <a:p>
              <a:endParaRPr lang="en-US"/>
            </a:p>
          </p:txBody>
        </p:sp>
        <p:sp>
          <p:nvSpPr>
            <p:cNvPr id="932906" name="Line 42"/>
            <p:cNvSpPr>
              <a:spLocks noChangeShapeType="1"/>
            </p:cNvSpPr>
            <p:nvPr/>
          </p:nvSpPr>
          <p:spPr bwMode="auto">
            <a:xfrm flipV="1">
              <a:off x="3696" y="1392"/>
              <a:ext cx="768" cy="2496"/>
            </a:xfrm>
            <a:prstGeom prst="line">
              <a:avLst/>
            </a:prstGeom>
            <a:noFill/>
            <a:ln w="12700">
              <a:solidFill>
                <a:srgbClr val="FF0000"/>
              </a:solidFill>
              <a:round/>
              <a:headEnd type="none" w="sm" len="sm"/>
              <a:tailEnd type="none" w="sm" len="sm"/>
            </a:ln>
            <a:effectLst/>
          </p:spPr>
          <p:txBody>
            <a:bodyPr/>
            <a:lstStyle/>
            <a:p>
              <a:endParaRPr lang="en-US"/>
            </a:p>
          </p:txBody>
        </p:sp>
        <p:sp>
          <p:nvSpPr>
            <p:cNvPr id="932907" name="Line 43"/>
            <p:cNvSpPr>
              <a:spLocks noChangeShapeType="1"/>
            </p:cNvSpPr>
            <p:nvPr/>
          </p:nvSpPr>
          <p:spPr bwMode="auto">
            <a:xfrm flipH="1" flipV="1">
              <a:off x="2928" y="1392"/>
              <a:ext cx="768" cy="2496"/>
            </a:xfrm>
            <a:prstGeom prst="line">
              <a:avLst/>
            </a:prstGeom>
            <a:noFill/>
            <a:ln w="12700">
              <a:solidFill>
                <a:srgbClr val="FF0000"/>
              </a:solidFill>
              <a:round/>
              <a:headEnd type="none" w="sm" len="sm"/>
              <a:tailEnd type="none" w="sm" len="sm"/>
            </a:ln>
            <a:effectLst/>
          </p:spPr>
          <p:txBody>
            <a:bodyPr/>
            <a:lstStyle/>
            <a:p>
              <a:endParaRPr lang="en-US"/>
            </a:p>
          </p:txBody>
        </p:sp>
      </p:grpSp>
      <p:sp>
        <p:nvSpPr>
          <p:cNvPr id="932909" name="Text Box 45"/>
          <p:cNvSpPr txBox="1">
            <a:spLocks noChangeArrowheads="1"/>
          </p:cNvSpPr>
          <p:nvPr/>
        </p:nvSpPr>
        <p:spPr bwMode="auto">
          <a:xfrm>
            <a:off x="5943600" y="2209800"/>
            <a:ext cx="6858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FOV</a:t>
            </a:r>
          </a:p>
        </p:txBody>
      </p:sp>
      <p:sp>
        <p:nvSpPr>
          <p:cNvPr id="932910" name="Text Box 4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32911" name="Text Box 4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32912" name="Text Box 4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32913" name="Text Box 49"/>
          <p:cNvSpPr txBox="1">
            <a:spLocks noChangeArrowheads="1"/>
          </p:cNvSpPr>
          <p:nvPr/>
        </p:nvSpPr>
        <p:spPr bwMode="auto">
          <a:xfrm>
            <a:off x="6858000" y="3124200"/>
            <a:ext cx="381000" cy="366713"/>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pPr>
            <a:r>
              <a:rPr lang="en-US" dirty="0">
                <a:latin typeface="Symbol" pitchFamily="18" charset="2"/>
              </a:rPr>
              <a:t>q</a:t>
            </a:r>
            <a:endParaRPr lang="en-US" dirty="0">
              <a:solidFill>
                <a:schemeClr val="bg2"/>
              </a:solidFill>
              <a:latin typeface="Symbol" pitchFamily="18" charset="2"/>
            </a:endParaRPr>
          </a:p>
        </p:txBody>
      </p:sp>
      <p:sp>
        <p:nvSpPr>
          <p:cNvPr id="932914" name="Oval 5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32915" name="Text Box 51"/>
          <p:cNvSpPr txBox="1">
            <a:spLocks noChangeArrowheads="1"/>
          </p:cNvSpPr>
          <p:nvPr/>
        </p:nvSpPr>
        <p:spPr bwMode="auto">
          <a:xfrm>
            <a:off x="6781800" y="14478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88" name="Text Box 32"/>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1059" name="Rectangle 3"/>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1060" name="Rectangle 4"/>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solidFill>
                  <a:srgbClr val="D82204"/>
                </a:solidFill>
              </a:rPr>
              <a:t>Disparity properties</a:t>
            </a:r>
          </a:p>
          <a:p>
            <a:pPr lvl="1">
              <a:lnSpc>
                <a:spcPct val="90000"/>
              </a:lnSpc>
            </a:pPr>
            <a:r>
              <a:rPr lang="en-US" sz="1800">
                <a:solidFill>
                  <a:srgbClr val="D82204"/>
                </a:solidFill>
              </a:rPr>
              <a:t>Disparity uses angle instead of distance</a:t>
            </a:r>
          </a:p>
          <a:p>
            <a:pPr lvl="1">
              <a:lnSpc>
                <a:spcPct val="90000"/>
              </a:lnSpc>
            </a:pPr>
            <a:r>
              <a:rPr lang="en-US" sz="1800">
                <a:solidFill>
                  <a:srgbClr val="D82204"/>
                </a:solidFill>
              </a:rPr>
              <a:t>Zero disparity at fixation point</a:t>
            </a:r>
          </a:p>
          <a:p>
            <a:pPr lvl="2">
              <a:lnSpc>
                <a:spcPct val="90000"/>
              </a:lnSpc>
            </a:pPr>
            <a:r>
              <a:rPr lang="en-US" sz="1600">
                <a:solidFill>
                  <a:srgbClr val="D82204"/>
                </a:solidFill>
              </a:rPr>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1062" name="Line 6"/>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1063" name="Line 7"/>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1064" name="Line 8"/>
          <p:cNvSpPr>
            <a:spLocks noChangeShapeType="1"/>
          </p:cNvSpPr>
          <p:nvPr/>
        </p:nvSpPr>
        <p:spPr bwMode="auto">
          <a:xfrm rot="902067" flipV="1">
            <a:off x="6556375" y="2249488"/>
            <a:ext cx="769938" cy="4129087"/>
          </a:xfrm>
          <a:prstGeom prst="line">
            <a:avLst/>
          </a:prstGeom>
          <a:noFill/>
          <a:ln w="12700">
            <a:solidFill>
              <a:srgbClr val="0000FF"/>
            </a:solidFill>
            <a:round/>
            <a:headEnd type="none" w="sm" len="sm"/>
            <a:tailEnd type="none" w="sm" len="sm"/>
          </a:ln>
          <a:effectLst/>
        </p:spPr>
        <p:txBody>
          <a:bodyPr/>
          <a:lstStyle/>
          <a:p>
            <a:endParaRPr lang="en-US"/>
          </a:p>
        </p:txBody>
      </p:sp>
      <p:sp>
        <p:nvSpPr>
          <p:cNvPr id="941067" name="Line 11"/>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1068" name="Line 12"/>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1069" name="Line 13"/>
          <p:cNvSpPr>
            <a:spLocks noChangeShapeType="1"/>
          </p:cNvSpPr>
          <p:nvPr/>
        </p:nvSpPr>
        <p:spPr bwMode="auto">
          <a:xfrm rot="20824418" flipV="1">
            <a:off x="7543800" y="2513013"/>
            <a:ext cx="725488" cy="3687762"/>
          </a:xfrm>
          <a:prstGeom prst="line">
            <a:avLst/>
          </a:prstGeom>
          <a:noFill/>
          <a:ln w="12700">
            <a:solidFill>
              <a:srgbClr val="FF0000"/>
            </a:solidFill>
            <a:round/>
            <a:headEnd type="none" w="sm" len="sm"/>
            <a:tailEnd type="none" w="sm" len="sm"/>
          </a:ln>
          <a:effectLst/>
        </p:spPr>
        <p:txBody>
          <a:bodyPr/>
          <a:lstStyle/>
          <a:p>
            <a:endParaRPr lang="en-US"/>
          </a:p>
        </p:txBody>
      </p:sp>
      <p:sp>
        <p:nvSpPr>
          <p:cNvPr id="941072" name="Text Box 16"/>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1073" name="Text Box 17"/>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1074" name="Text Box 18"/>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1076" name="Oval 20"/>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1077" name="Text Box 21"/>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1078" name="Oval 22"/>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1079" name="Line 23"/>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0" name="Line 24"/>
          <p:cNvSpPr>
            <a:spLocks noChangeShapeType="1"/>
          </p:cNvSpPr>
          <p:nvPr/>
        </p:nvSpPr>
        <p:spPr bwMode="auto">
          <a:xfrm>
            <a:off x="7696200" y="5105400"/>
            <a:ext cx="228600" cy="0"/>
          </a:xfrm>
          <a:prstGeom prst="line">
            <a:avLst/>
          </a:prstGeom>
          <a:noFill/>
          <a:ln w="12700">
            <a:solidFill>
              <a:schemeClr val="bg2"/>
            </a:solidFill>
            <a:round/>
            <a:headEnd type="none" w="sm" len="sm"/>
            <a:tailEnd type="triangle" w="sm" len="sm"/>
          </a:ln>
          <a:effectLst/>
        </p:spPr>
        <p:txBody>
          <a:bodyPr/>
          <a:lstStyle/>
          <a:p>
            <a:endParaRPr lang="en-US"/>
          </a:p>
        </p:txBody>
      </p:sp>
      <p:sp>
        <p:nvSpPr>
          <p:cNvPr id="941081" name="Text Box 25"/>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1082" name="Text Box 26"/>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1083" name="Text Box 27"/>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 0</a:t>
            </a:r>
          </a:p>
        </p:txBody>
      </p:sp>
      <p:sp>
        <p:nvSpPr>
          <p:cNvPr id="941086" name="Freeform 30"/>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1087" name="Text Box 31"/>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31" name="Text Box 27"/>
          <p:cNvSpPr txBox="1">
            <a:spLocks noChangeArrowheads="1"/>
          </p:cNvSpPr>
          <p:nvPr/>
        </p:nvSpPr>
        <p:spPr bwMode="auto">
          <a:xfrm>
            <a:off x="6858000" y="2895600"/>
            <a:ext cx="381000" cy="366713"/>
          </a:xfrm>
          <a:prstGeom prst="rect">
            <a:avLst/>
          </a:prstGeom>
          <a:solidFill>
            <a:schemeClr val="bg1">
              <a:lumMod val="20000"/>
              <a:lumOff val="80000"/>
            </a:schemeClr>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q</a:t>
            </a:r>
          </a:p>
        </p:txBody>
      </p:sp>
      <p:sp>
        <p:nvSpPr>
          <p:cNvPr id="943106"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3107"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solidFill>
                  <a:srgbClr val="D82204"/>
                </a:solidFill>
              </a:rPr>
              <a:t>Disparity increases with the distance of objects from the fixation points</a:t>
            </a:r>
          </a:p>
          <a:p>
            <a:pPr lvl="2">
              <a:lnSpc>
                <a:spcPct val="90000"/>
              </a:lnSpc>
            </a:pPr>
            <a:r>
              <a:rPr lang="en-US" sz="1600">
                <a:solidFill>
                  <a:srgbClr val="D82204"/>
                </a:solidFill>
              </a:rPr>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3108"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3109"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3110"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3111"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3112"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3113"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3114"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3115"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3116"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3117"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3118"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3119"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3120"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1"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3122"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3123"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3124"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&gt;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&gt; 0</a:t>
            </a:r>
          </a:p>
        </p:txBody>
      </p:sp>
      <p:sp>
        <p:nvSpPr>
          <p:cNvPr id="943125"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3126"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3127"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3128"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Stereo Vision</a:t>
            </a:r>
          </a:p>
        </p:txBody>
      </p:sp>
      <p:sp>
        <p:nvSpPr>
          <p:cNvPr id="668676" name="Rectangle 4"/>
          <p:cNvSpPr>
            <a:spLocks noGrp="1" noChangeArrowheads="1"/>
          </p:cNvSpPr>
          <p:nvPr>
            <p:ph type="body" idx="1"/>
          </p:nvPr>
        </p:nvSpPr>
        <p:spPr>
          <a:xfrm>
            <a:off x="609600" y="1219200"/>
            <a:ext cx="7848600" cy="5105400"/>
          </a:xfrm>
          <a:noFill/>
          <a:ln/>
        </p:spPr>
        <p:txBody>
          <a:bodyPr/>
          <a:lstStyle/>
          <a:p>
            <a:pPr>
              <a:lnSpc>
                <a:spcPct val="90000"/>
              </a:lnSpc>
            </a:pPr>
            <a:r>
              <a:rPr lang="en-US" dirty="0"/>
              <a:t>Problem</a:t>
            </a:r>
          </a:p>
          <a:p>
            <a:pPr lvl="1">
              <a:lnSpc>
                <a:spcPct val="90000"/>
              </a:lnSpc>
            </a:pPr>
            <a:r>
              <a:rPr lang="en-US" sz="1800" dirty="0"/>
              <a:t>Infer 3D structure of a scene from two or more images taken from different viewpoints</a:t>
            </a:r>
          </a:p>
          <a:p>
            <a:pPr lvl="1">
              <a:lnSpc>
                <a:spcPct val="90000"/>
              </a:lnSpc>
            </a:pPr>
            <a:endParaRPr lang="en-US" sz="3400" dirty="0"/>
          </a:p>
          <a:p>
            <a:pPr>
              <a:lnSpc>
                <a:spcPct val="90000"/>
              </a:lnSpc>
            </a:pPr>
            <a:r>
              <a:rPr lang="en-US" dirty="0"/>
              <a:t>Two primary Sub-problems</a:t>
            </a:r>
          </a:p>
          <a:p>
            <a:pPr lvl="1">
              <a:lnSpc>
                <a:spcPct val="90000"/>
              </a:lnSpc>
            </a:pPr>
            <a:r>
              <a:rPr lang="en-US" sz="1800" dirty="0"/>
              <a:t>Correspondence problem (stereo match) -&gt; disparity map</a:t>
            </a:r>
          </a:p>
          <a:p>
            <a:pPr lvl="2">
              <a:lnSpc>
                <a:spcPct val="90000"/>
              </a:lnSpc>
            </a:pPr>
            <a:r>
              <a:rPr lang="en-US" sz="1600" dirty="0"/>
              <a:t>“Similar” instead of “Same”</a:t>
            </a:r>
          </a:p>
          <a:p>
            <a:pPr lvl="2">
              <a:lnSpc>
                <a:spcPct val="90000"/>
              </a:lnSpc>
            </a:pPr>
            <a:r>
              <a:rPr lang="en-US" sz="1600" dirty="0"/>
              <a:t>Occlusion problem: some parts of the scene are visible only  in one eye</a:t>
            </a:r>
          </a:p>
          <a:p>
            <a:pPr lvl="1">
              <a:lnSpc>
                <a:spcPct val="90000"/>
              </a:lnSpc>
            </a:pPr>
            <a:r>
              <a:rPr lang="en-US" sz="1800" dirty="0"/>
              <a:t>Reconstruction problem -&gt; 3D</a:t>
            </a:r>
          </a:p>
          <a:p>
            <a:pPr lvl="2">
              <a:lnSpc>
                <a:spcPct val="90000"/>
              </a:lnSpc>
            </a:pPr>
            <a:r>
              <a:rPr lang="en-US" sz="1600" dirty="0"/>
              <a:t>What we need to know about the cameras’ parameters</a:t>
            </a:r>
          </a:p>
          <a:p>
            <a:pPr lvl="2">
              <a:lnSpc>
                <a:spcPct val="90000"/>
              </a:lnSpc>
            </a:pPr>
            <a:r>
              <a:rPr lang="en-US" sz="1600" dirty="0"/>
              <a:t>Often a stereo calibration problem</a:t>
            </a:r>
          </a:p>
          <a:p>
            <a:pPr>
              <a:lnSpc>
                <a:spcPct val="90000"/>
              </a:lnSpc>
            </a:pPr>
            <a:r>
              <a:rPr lang="en-US" dirty="0"/>
              <a:t>Lectures on Stereo Vision</a:t>
            </a:r>
          </a:p>
          <a:p>
            <a:pPr lvl="1">
              <a:lnSpc>
                <a:spcPct val="90000"/>
              </a:lnSpc>
            </a:pPr>
            <a:r>
              <a:rPr lang="en-US" sz="1800" dirty="0"/>
              <a:t>Stereo Geometry – Epipolar Geometry (*) </a:t>
            </a:r>
          </a:p>
          <a:p>
            <a:pPr lvl="1">
              <a:lnSpc>
                <a:spcPct val="90000"/>
              </a:lnSpc>
            </a:pPr>
            <a:r>
              <a:rPr lang="en-US" sz="1800" dirty="0"/>
              <a:t>Correspondence Problem (*) – Two classes of approaches</a:t>
            </a:r>
          </a:p>
          <a:p>
            <a:pPr lvl="1">
              <a:lnSpc>
                <a:spcPct val="90000"/>
              </a:lnSpc>
            </a:pPr>
            <a:r>
              <a:rPr lang="en-US" sz="1800" dirty="0"/>
              <a:t>3D Reconstruction Problems – Three approaches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5155"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solidFill>
                  <a:srgbClr val="D82204"/>
                </a:solidFill>
              </a:rPr>
              <a:t>&lt;0  : inside the horopter</a:t>
            </a:r>
          </a:p>
          <a:p>
            <a:pPr>
              <a:lnSpc>
                <a:spcPct val="90000"/>
              </a:lnSpc>
            </a:pPr>
            <a:endParaRPr lang="en-US" sz="1600">
              <a:solidFill>
                <a:srgbClr val="D82204"/>
              </a:solidFill>
            </a:endParaRPr>
          </a:p>
          <a:p>
            <a:pPr>
              <a:lnSpc>
                <a:spcPct val="90000"/>
              </a:lnSpc>
            </a:pPr>
            <a:r>
              <a:rPr lang="en-US" sz="1800"/>
              <a:t>Depth Accuracy vs. Depth</a:t>
            </a:r>
          </a:p>
          <a:p>
            <a:pPr lvl="1">
              <a:lnSpc>
                <a:spcPct val="90000"/>
              </a:lnSpc>
            </a:pPr>
            <a:r>
              <a:rPr lang="en-US" sz="1800"/>
              <a:t>Depth Error </a:t>
            </a:r>
            <a:r>
              <a:rPr lang="en-US" sz="1800">
                <a:sym typeface="Symbol" pitchFamily="18" charset="2"/>
              </a:rPr>
              <a:t> Depth</a:t>
            </a:r>
            <a:r>
              <a:rPr lang="en-US" sz="1800" baseline="30000">
                <a:sym typeface="Symbol" pitchFamily="18" charset="2"/>
              </a:rPr>
              <a:t>2</a:t>
            </a:r>
            <a:endParaRPr lang="en-US" sz="1800"/>
          </a:p>
          <a:p>
            <a:pPr lvl="1">
              <a:lnSpc>
                <a:spcPct val="90000"/>
              </a:lnSpc>
            </a:pPr>
            <a:r>
              <a:rPr lang="en-US" sz="1800"/>
              <a:t>Nearer the point, better the depth estimation</a:t>
            </a:r>
          </a:p>
          <a:p>
            <a:pPr>
              <a:lnSpc>
                <a:spcPct val="90000"/>
              </a:lnSpc>
            </a:pPr>
            <a:endParaRPr lang="en-US" sz="1800"/>
          </a:p>
          <a:p>
            <a:pPr>
              <a:lnSpc>
                <a:spcPct val="90000"/>
              </a:lnSpc>
            </a:pPr>
            <a:endParaRPr lang="en-US" sz="1800"/>
          </a:p>
        </p:txBody>
      </p:sp>
      <p:sp>
        <p:nvSpPr>
          <p:cNvPr id="945156"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5157"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5158" name="Line 6"/>
          <p:cNvSpPr>
            <a:spLocks noChangeShapeType="1"/>
          </p:cNvSpPr>
          <p:nvPr/>
        </p:nvSpPr>
        <p:spPr bwMode="auto">
          <a:xfrm rot="902067" flipV="1">
            <a:off x="6553200" y="2260600"/>
            <a:ext cx="801688" cy="4119563"/>
          </a:xfrm>
          <a:prstGeom prst="line">
            <a:avLst/>
          </a:prstGeom>
          <a:noFill/>
          <a:ln w="12700">
            <a:solidFill>
              <a:srgbClr val="0000FF"/>
            </a:solidFill>
            <a:round/>
            <a:headEnd type="none" w="sm" len="sm"/>
            <a:tailEnd type="none" w="sm" len="sm"/>
          </a:ln>
          <a:effectLst/>
        </p:spPr>
        <p:txBody>
          <a:bodyPr/>
          <a:lstStyle/>
          <a:p>
            <a:endParaRPr lang="en-US"/>
          </a:p>
        </p:txBody>
      </p:sp>
      <p:sp>
        <p:nvSpPr>
          <p:cNvPr id="945159"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5160"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5161"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5162"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5163"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5164"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5165"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5166"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a:t>
            </a:r>
            <a:r>
              <a:rPr lang="en-US" dirty="0"/>
              <a:t> </a:t>
            </a:r>
            <a:r>
              <a:rPr lang="en-US" dirty="0">
                <a:solidFill>
                  <a:schemeClr val="bg2"/>
                </a:solidFill>
              </a:rPr>
              <a:t>point</a:t>
            </a:r>
          </a:p>
        </p:txBody>
      </p:sp>
      <p:sp>
        <p:nvSpPr>
          <p:cNvPr id="945167" name="Oval 15"/>
          <p:cNvSpPr>
            <a:spLocks noChangeArrowheads="1"/>
          </p:cNvSpPr>
          <p:nvPr/>
        </p:nvSpPr>
        <p:spPr bwMode="auto">
          <a:xfrm>
            <a:off x="7772400" y="2362200"/>
            <a:ext cx="152400" cy="152400"/>
          </a:xfrm>
          <a:prstGeom prst="ellipse">
            <a:avLst/>
          </a:prstGeom>
          <a:solidFill>
            <a:srgbClr val="FFFF00">
              <a:alpha val="50000"/>
            </a:srgbClr>
          </a:solidFill>
          <a:ln w="12700">
            <a:solidFill>
              <a:schemeClr val="tx1"/>
            </a:solidFill>
            <a:round/>
            <a:headEnd type="none" w="sm" len="sm"/>
            <a:tailEnd type="none" w="sm" len="sm"/>
          </a:ln>
          <a:effectLst/>
        </p:spPr>
        <p:txBody>
          <a:bodyPr wrap="none" anchor="ctr"/>
          <a:lstStyle/>
          <a:p>
            <a:endParaRPr lang="en-US"/>
          </a:p>
        </p:txBody>
      </p:sp>
      <p:sp>
        <p:nvSpPr>
          <p:cNvPr id="945168"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5169" name="Line 17"/>
          <p:cNvSpPr>
            <a:spLocks noChangeShapeType="1"/>
          </p:cNvSpPr>
          <p:nvPr/>
        </p:nvSpPr>
        <p:spPr bwMode="auto">
          <a:xfrm flipV="1">
            <a:off x="7543800" y="4267200"/>
            <a:ext cx="152400" cy="76200"/>
          </a:xfrm>
          <a:prstGeom prst="line">
            <a:avLst/>
          </a:prstGeom>
          <a:noFill/>
          <a:ln w="12700">
            <a:solidFill>
              <a:schemeClr val="tx1"/>
            </a:solidFill>
            <a:round/>
            <a:headEnd type="none" w="sm" len="sm"/>
            <a:tailEnd type="triangle" w="sm" len="sm"/>
          </a:ln>
          <a:effectLst/>
        </p:spPr>
        <p:txBody>
          <a:bodyPr/>
          <a:lstStyle/>
          <a:p>
            <a:endParaRPr lang="en-US"/>
          </a:p>
        </p:txBody>
      </p:sp>
      <p:sp>
        <p:nvSpPr>
          <p:cNvPr id="945170"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L</a:t>
            </a:r>
            <a:endParaRPr lang="en-US" baseline="-25000" dirty="0">
              <a:solidFill>
                <a:schemeClr val="bg2"/>
              </a:solidFill>
            </a:endParaRPr>
          </a:p>
        </p:txBody>
      </p:sp>
      <p:sp>
        <p:nvSpPr>
          <p:cNvPr id="945171" name="Text Box 19"/>
          <p:cNvSpPr txBox="1">
            <a:spLocks noChangeArrowheads="1"/>
          </p:cNvSpPr>
          <p:nvPr/>
        </p:nvSpPr>
        <p:spPr bwMode="auto">
          <a:xfrm>
            <a:off x="7162800" y="4114800"/>
            <a:ext cx="457200" cy="366713"/>
          </a:xfrm>
          <a:prstGeom prst="rect">
            <a:avLst/>
          </a:prstGeom>
          <a:noFill/>
          <a:ln w="12700">
            <a:solidFill>
              <a:schemeClr val="bg2"/>
            </a:solid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5172" name="Text Box 20"/>
          <p:cNvSpPr txBox="1">
            <a:spLocks noChangeArrowheads="1"/>
          </p:cNvSpPr>
          <p:nvPr/>
        </p:nvSpPr>
        <p:spPr bwMode="auto">
          <a:xfrm>
            <a:off x="6858000" y="5562600"/>
            <a:ext cx="914400" cy="77946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r>
              <a:rPr lang="en-US" baseline="-25000" dirty="0">
                <a:solidFill>
                  <a:schemeClr val="bg2"/>
                </a:solidFill>
              </a:rPr>
              <a:t> </a:t>
            </a:r>
            <a:r>
              <a:rPr lang="en-US" dirty="0">
                <a:solidFill>
                  <a:schemeClr val="bg2"/>
                </a:solidFill>
              </a:rPr>
              <a:t>&lt; </a:t>
            </a:r>
            <a:r>
              <a:rPr lang="en-US" dirty="0">
                <a:solidFill>
                  <a:schemeClr val="bg2"/>
                </a:solidFill>
                <a:latin typeface="Symbol" pitchFamily="18" charset="2"/>
              </a:rPr>
              <a:t>a</a:t>
            </a:r>
            <a:r>
              <a:rPr lang="en-US" baseline="-25000" dirty="0">
                <a:solidFill>
                  <a:schemeClr val="bg2"/>
                </a:solidFill>
              </a:rPr>
              <a:t>l</a:t>
            </a:r>
          </a:p>
          <a:p>
            <a:pPr>
              <a:spcBef>
                <a:spcPct val="50000"/>
              </a:spcBef>
            </a:pP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r>
              <a:rPr lang="en-US" dirty="0">
                <a:solidFill>
                  <a:schemeClr val="bg2"/>
                </a:solidFill>
              </a:rPr>
              <a:t>&lt; 0</a:t>
            </a:r>
          </a:p>
        </p:txBody>
      </p:sp>
      <p:sp>
        <p:nvSpPr>
          <p:cNvPr id="945173"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5174"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Horopter</a:t>
            </a:r>
            <a:endParaRPr lang="en-US" dirty="0">
              <a:solidFill>
                <a:schemeClr val="bg2"/>
              </a:solidFill>
            </a:endParaRPr>
          </a:p>
        </p:txBody>
      </p:sp>
      <p:sp>
        <p:nvSpPr>
          <p:cNvPr id="945177"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5178"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5179" name="Line 27"/>
          <p:cNvSpPr>
            <a:spLocks noChangeShapeType="1"/>
          </p:cNvSpPr>
          <p:nvPr/>
        </p:nvSpPr>
        <p:spPr bwMode="auto">
          <a:xfrm flipV="1">
            <a:off x="6019800" y="1447800"/>
            <a:ext cx="152400" cy="4800600"/>
          </a:xfrm>
          <a:prstGeom prst="line">
            <a:avLst/>
          </a:prstGeom>
          <a:noFill/>
          <a:ln w="12700">
            <a:solidFill>
              <a:schemeClr val="bg2"/>
            </a:solidFill>
            <a:round/>
            <a:headEnd type="none" w="sm" len="sm"/>
            <a:tailEnd type="none" w="sm" len="sm"/>
          </a:ln>
          <a:effectLst/>
        </p:spPr>
        <p:txBody>
          <a:bodyPr/>
          <a:lstStyle/>
          <a:p>
            <a:endParaRPr lang="en-US"/>
          </a:p>
        </p:txBody>
      </p:sp>
      <p:sp>
        <p:nvSpPr>
          <p:cNvPr id="945180" name="Line 28"/>
          <p:cNvSpPr>
            <a:spLocks noChangeShapeType="1"/>
          </p:cNvSpPr>
          <p:nvPr/>
        </p:nvSpPr>
        <p:spPr bwMode="auto">
          <a:xfrm flipH="1" flipV="1">
            <a:off x="6172200" y="2514600"/>
            <a:ext cx="1828800" cy="3733800"/>
          </a:xfrm>
          <a:prstGeom prst="line">
            <a:avLst/>
          </a:prstGeom>
          <a:noFill/>
          <a:ln w="12700">
            <a:solidFill>
              <a:schemeClr val="bg2"/>
            </a:solidFill>
            <a:round/>
            <a:headEnd type="none" w="sm" len="sm"/>
            <a:tailEnd type="none" w="sm" len="sm"/>
          </a:ln>
          <a:effectLst/>
        </p:spPr>
        <p:txBody>
          <a:bodyPr/>
          <a:lstStyle/>
          <a:p>
            <a:endParaRPr lang="en-US"/>
          </a:p>
        </p:txBody>
      </p:sp>
      <p:sp>
        <p:nvSpPr>
          <p:cNvPr id="945181" name="Line 29"/>
          <p:cNvSpPr>
            <a:spLocks noChangeShapeType="1"/>
          </p:cNvSpPr>
          <p:nvPr/>
        </p:nvSpPr>
        <p:spPr bwMode="auto">
          <a:xfrm flipH="1" flipV="1">
            <a:off x="6172200" y="1524000"/>
            <a:ext cx="1828800" cy="4724400"/>
          </a:xfrm>
          <a:prstGeom prst="line">
            <a:avLst/>
          </a:prstGeom>
          <a:noFill/>
          <a:ln w="12700">
            <a:solidFill>
              <a:schemeClr val="bg2"/>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a:xfrm>
            <a:off x="2971800" y="285750"/>
            <a:ext cx="6134100" cy="609600"/>
          </a:xfrm>
        </p:spPr>
        <p:txBody>
          <a:bodyPr/>
          <a:lstStyle/>
          <a:p>
            <a:r>
              <a:rPr lang="en-US"/>
              <a:t>Stereo with Converging Cameras</a:t>
            </a:r>
          </a:p>
        </p:txBody>
      </p:sp>
      <p:sp>
        <p:nvSpPr>
          <p:cNvPr id="947203" name="Rectangle 3"/>
          <p:cNvSpPr>
            <a:spLocks noGrp="1" noChangeArrowheads="1"/>
          </p:cNvSpPr>
          <p:nvPr>
            <p:ph type="body" idx="1"/>
          </p:nvPr>
        </p:nvSpPr>
        <p:spPr>
          <a:xfrm>
            <a:off x="228600" y="1143000"/>
            <a:ext cx="4724400" cy="5562600"/>
          </a:xfrm>
          <a:noFill/>
          <a:ln/>
        </p:spPr>
        <p:txBody>
          <a:bodyPr/>
          <a:lstStyle/>
          <a:p>
            <a:pPr>
              <a:lnSpc>
                <a:spcPct val="90000"/>
              </a:lnSpc>
            </a:pPr>
            <a:r>
              <a:rPr lang="en-US" sz="1800"/>
              <a:t>Two optical axes intersect at the Fixation Point</a:t>
            </a:r>
          </a:p>
          <a:p>
            <a:pPr lvl="1">
              <a:lnSpc>
                <a:spcPct val="90000"/>
              </a:lnSpc>
            </a:pPr>
            <a:r>
              <a:rPr lang="en-US" sz="1800"/>
              <a:t>converging angle </a:t>
            </a:r>
            <a:r>
              <a:rPr lang="en-US" sz="1800">
                <a:latin typeface="Symbol" pitchFamily="18" charset="2"/>
              </a:rPr>
              <a:t>q</a:t>
            </a:r>
          </a:p>
          <a:p>
            <a:pPr lvl="1">
              <a:lnSpc>
                <a:spcPct val="90000"/>
              </a:lnSpc>
            </a:pPr>
            <a:r>
              <a:rPr lang="en-US" sz="1800"/>
              <a:t>The common FOV Increases</a:t>
            </a:r>
          </a:p>
          <a:p>
            <a:pPr>
              <a:lnSpc>
                <a:spcPct val="90000"/>
              </a:lnSpc>
            </a:pPr>
            <a:endParaRPr lang="en-US" sz="1800"/>
          </a:p>
          <a:p>
            <a:pPr>
              <a:lnSpc>
                <a:spcPct val="90000"/>
              </a:lnSpc>
            </a:pPr>
            <a:r>
              <a:rPr lang="en-US" sz="1800"/>
              <a:t>Disparity properties</a:t>
            </a:r>
          </a:p>
          <a:p>
            <a:pPr lvl="1">
              <a:lnSpc>
                <a:spcPct val="90000"/>
              </a:lnSpc>
            </a:pPr>
            <a:r>
              <a:rPr lang="en-US" sz="1800"/>
              <a:t>Disparity uses angle instead of distance</a:t>
            </a:r>
          </a:p>
          <a:p>
            <a:pPr lvl="1">
              <a:lnSpc>
                <a:spcPct val="90000"/>
              </a:lnSpc>
            </a:pPr>
            <a:r>
              <a:rPr lang="en-US" sz="1800"/>
              <a:t>Zero disparity at fixation point</a:t>
            </a:r>
          </a:p>
          <a:p>
            <a:pPr lvl="2">
              <a:lnSpc>
                <a:spcPct val="90000"/>
              </a:lnSpc>
            </a:pPr>
            <a:r>
              <a:rPr lang="en-US" sz="1600"/>
              <a:t>and the Zero-disparity horopter</a:t>
            </a:r>
          </a:p>
          <a:p>
            <a:pPr lvl="1">
              <a:lnSpc>
                <a:spcPct val="90000"/>
              </a:lnSpc>
            </a:pPr>
            <a:r>
              <a:rPr lang="en-US" sz="1800"/>
              <a:t>Disparity increases with the distance of objects from the fixation points</a:t>
            </a:r>
          </a:p>
          <a:p>
            <a:pPr lvl="2">
              <a:lnSpc>
                <a:spcPct val="90000"/>
              </a:lnSpc>
            </a:pPr>
            <a:r>
              <a:rPr lang="en-US" sz="1600"/>
              <a:t>&gt;0  : outside of the horopter</a:t>
            </a:r>
          </a:p>
          <a:p>
            <a:pPr lvl="2">
              <a:lnSpc>
                <a:spcPct val="90000"/>
              </a:lnSpc>
            </a:pPr>
            <a:r>
              <a:rPr lang="en-US" sz="1600"/>
              <a:t>&lt;0  : inside the horopter</a:t>
            </a:r>
          </a:p>
          <a:p>
            <a:pPr>
              <a:lnSpc>
                <a:spcPct val="90000"/>
              </a:lnSpc>
            </a:pPr>
            <a:endParaRPr lang="en-US" sz="1800"/>
          </a:p>
          <a:p>
            <a:pPr>
              <a:lnSpc>
                <a:spcPct val="90000"/>
              </a:lnSpc>
            </a:pPr>
            <a:r>
              <a:rPr lang="en-US" sz="1800">
                <a:solidFill>
                  <a:srgbClr val="D82204"/>
                </a:solidFill>
              </a:rPr>
              <a:t>Depth Accuracy vs. Depth</a:t>
            </a:r>
          </a:p>
          <a:p>
            <a:pPr lvl="1">
              <a:lnSpc>
                <a:spcPct val="90000"/>
              </a:lnSpc>
            </a:pPr>
            <a:r>
              <a:rPr lang="en-US" sz="1800">
                <a:solidFill>
                  <a:srgbClr val="D82204"/>
                </a:solidFill>
              </a:rPr>
              <a:t>Depth Error </a:t>
            </a:r>
            <a:r>
              <a:rPr lang="en-US" sz="1800">
                <a:solidFill>
                  <a:srgbClr val="D82204"/>
                </a:solidFill>
                <a:sym typeface="Symbol" pitchFamily="18" charset="2"/>
              </a:rPr>
              <a:t> Depth</a:t>
            </a:r>
            <a:r>
              <a:rPr lang="en-US" sz="1800" baseline="30000">
                <a:solidFill>
                  <a:srgbClr val="D82204"/>
                </a:solidFill>
                <a:sym typeface="Symbol" pitchFamily="18" charset="2"/>
              </a:rPr>
              <a:t>2</a:t>
            </a:r>
            <a:endParaRPr lang="en-US" sz="1800">
              <a:solidFill>
                <a:srgbClr val="D82204"/>
              </a:solidFill>
            </a:endParaRPr>
          </a:p>
          <a:p>
            <a:pPr lvl="1">
              <a:lnSpc>
                <a:spcPct val="90000"/>
              </a:lnSpc>
            </a:pPr>
            <a:r>
              <a:rPr lang="en-US" sz="1800">
                <a:solidFill>
                  <a:srgbClr val="D82204"/>
                </a:solidFill>
              </a:rPr>
              <a:t>Nearer the point, better the depth estimation</a:t>
            </a:r>
          </a:p>
          <a:p>
            <a:pPr>
              <a:lnSpc>
                <a:spcPct val="90000"/>
              </a:lnSpc>
            </a:pPr>
            <a:endParaRPr lang="en-US" sz="1800">
              <a:solidFill>
                <a:srgbClr val="D82204"/>
              </a:solidFill>
            </a:endParaRPr>
          </a:p>
          <a:p>
            <a:pPr>
              <a:lnSpc>
                <a:spcPct val="90000"/>
              </a:lnSpc>
            </a:pPr>
            <a:endParaRPr lang="en-US" sz="1800"/>
          </a:p>
        </p:txBody>
      </p:sp>
      <p:sp>
        <p:nvSpPr>
          <p:cNvPr id="947204" name="Line 4"/>
          <p:cNvSpPr>
            <a:spLocks noChangeShapeType="1"/>
          </p:cNvSpPr>
          <p:nvPr/>
        </p:nvSpPr>
        <p:spPr bwMode="auto">
          <a:xfrm rot="902067" flipH="1">
            <a:off x="5862638" y="4591050"/>
            <a:ext cx="1219200" cy="0"/>
          </a:xfrm>
          <a:prstGeom prst="line">
            <a:avLst/>
          </a:prstGeom>
          <a:noFill/>
          <a:ln w="25400">
            <a:solidFill>
              <a:srgbClr val="0000FF"/>
            </a:solidFill>
            <a:round/>
            <a:headEnd type="none" w="sm" len="sm"/>
            <a:tailEnd/>
          </a:ln>
          <a:effectLst/>
        </p:spPr>
        <p:txBody>
          <a:bodyPr/>
          <a:lstStyle/>
          <a:p>
            <a:endParaRPr lang="en-US"/>
          </a:p>
        </p:txBody>
      </p:sp>
      <p:sp>
        <p:nvSpPr>
          <p:cNvPr id="947205" name="Line 5"/>
          <p:cNvSpPr>
            <a:spLocks noChangeShapeType="1"/>
          </p:cNvSpPr>
          <p:nvPr/>
        </p:nvSpPr>
        <p:spPr bwMode="auto">
          <a:xfrm rot="902067" flipV="1">
            <a:off x="6559550" y="2287588"/>
            <a:ext cx="0" cy="4008437"/>
          </a:xfrm>
          <a:prstGeom prst="line">
            <a:avLst/>
          </a:prstGeom>
          <a:noFill/>
          <a:ln w="19050">
            <a:solidFill>
              <a:srgbClr val="0000FF"/>
            </a:solidFill>
            <a:round/>
            <a:headEnd type="none" w="sm" len="sm"/>
            <a:tailEnd type="stealth" w="med" len="med"/>
          </a:ln>
          <a:effectLst/>
        </p:spPr>
        <p:txBody>
          <a:bodyPr/>
          <a:lstStyle/>
          <a:p>
            <a:endParaRPr lang="en-US"/>
          </a:p>
        </p:txBody>
      </p:sp>
      <p:sp>
        <p:nvSpPr>
          <p:cNvPr id="947206" name="Line 6"/>
          <p:cNvSpPr>
            <a:spLocks noChangeShapeType="1"/>
          </p:cNvSpPr>
          <p:nvPr/>
        </p:nvSpPr>
        <p:spPr bwMode="auto">
          <a:xfrm rot="902067" flipV="1">
            <a:off x="6689725" y="1236663"/>
            <a:ext cx="981075" cy="5186362"/>
          </a:xfrm>
          <a:prstGeom prst="line">
            <a:avLst/>
          </a:prstGeom>
          <a:noFill/>
          <a:ln w="12700">
            <a:solidFill>
              <a:srgbClr val="0000FF"/>
            </a:solidFill>
            <a:round/>
            <a:headEnd type="none" w="sm" len="sm"/>
            <a:tailEnd type="none" w="sm" len="sm"/>
          </a:ln>
          <a:effectLst/>
        </p:spPr>
        <p:txBody>
          <a:bodyPr/>
          <a:lstStyle/>
          <a:p>
            <a:endParaRPr lang="en-US"/>
          </a:p>
        </p:txBody>
      </p:sp>
      <p:sp>
        <p:nvSpPr>
          <p:cNvPr id="947207" name="Line 7"/>
          <p:cNvSpPr>
            <a:spLocks noChangeShapeType="1"/>
          </p:cNvSpPr>
          <p:nvPr/>
        </p:nvSpPr>
        <p:spPr bwMode="auto">
          <a:xfrm rot="20824418" flipH="1">
            <a:off x="6981825" y="4605338"/>
            <a:ext cx="1219200" cy="0"/>
          </a:xfrm>
          <a:prstGeom prst="line">
            <a:avLst/>
          </a:prstGeom>
          <a:noFill/>
          <a:ln w="25400">
            <a:solidFill>
              <a:srgbClr val="FF0000"/>
            </a:solidFill>
            <a:round/>
            <a:headEnd type="none" w="sm" len="sm"/>
            <a:tailEnd/>
          </a:ln>
          <a:effectLst/>
        </p:spPr>
        <p:txBody>
          <a:bodyPr/>
          <a:lstStyle/>
          <a:p>
            <a:endParaRPr lang="en-US"/>
          </a:p>
        </p:txBody>
      </p:sp>
      <p:sp>
        <p:nvSpPr>
          <p:cNvPr id="947208" name="Line 8"/>
          <p:cNvSpPr>
            <a:spLocks noChangeShapeType="1"/>
          </p:cNvSpPr>
          <p:nvPr/>
        </p:nvSpPr>
        <p:spPr bwMode="auto">
          <a:xfrm rot="20824418" flipV="1">
            <a:off x="7529513" y="2293938"/>
            <a:ext cx="0" cy="4008437"/>
          </a:xfrm>
          <a:prstGeom prst="line">
            <a:avLst/>
          </a:prstGeom>
          <a:noFill/>
          <a:ln w="19050">
            <a:solidFill>
              <a:srgbClr val="FF0000"/>
            </a:solidFill>
            <a:round/>
            <a:headEnd type="none" w="sm" len="sm"/>
            <a:tailEnd type="stealth" w="med" len="med"/>
          </a:ln>
          <a:effectLst/>
        </p:spPr>
        <p:txBody>
          <a:bodyPr/>
          <a:lstStyle/>
          <a:p>
            <a:endParaRPr lang="en-US"/>
          </a:p>
        </p:txBody>
      </p:sp>
      <p:sp>
        <p:nvSpPr>
          <p:cNvPr id="947209" name="Line 9"/>
          <p:cNvSpPr>
            <a:spLocks noChangeShapeType="1"/>
          </p:cNvSpPr>
          <p:nvPr/>
        </p:nvSpPr>
        <p:spPr bwMode="auto">
          <a:xfrm rot="20824418" flipV="1">
            <a:off x="7543800" y="2513013"/>
            <a:ext cx="725488" cy="3687762"/>
          </a:xfrm>
          <a:prstGeom prst="line">
            <a:avLst/>
          </a:prstGeom>
          <a:noFill/>
          <a:ln w="12700">
            <a:solidFill>
              <a:srgbClr val="FF0000"/>
            </a:solidFill>
            <a:prstDash val="dash"/>
            <a:round/>
            <a:headEnd type="none" w="sm" len="sm"/>
            <a:tailEnd type="none" w="sm" len="sm"/>
          </a:ln>
          <a:effectLst/>
        </p:spPr>
        <p:txBody>
          <a:bodyPr/>
          <a:lstStyle/>
          <a:p>
            <a:endParaRPr lang="en-US"/>
          </a:p>
        </p:txBody>
      </p:sp>
      <p:sp>
        <p:nvSpPr>
          <p:cNvPr id="947210" name="Text Box 10"/>
          <p:cNvSpPr txBox="1">
            <a:spLocks noChangeArrowheads="1"/>
          </p:cNvSpPr>
          <p:nvPr/>
        </p:nvSpPr>
        <p:spPr bwMode="auto">
          <a:xfrm>
            <a:off x="5410200" y="6248400"/>
            <a:ext cx="1371600" cy="366713"/>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947211" name="Text Box 11"/>
          <p:cNvSpPr txBox="1">
            <a:spLocks noChangeArrowheads="1"/>
          </p:cNvSpPr>
          <p:nvPr/>
        </p:nvSpPr>
        <p:spPr bwMode="auto">
          <a:xfrm>
            <a:off x="5791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Left</a:t>
            </a:r>
          </a:p>
        </p:txBody>
      </p:sp>
      <p:sp>
        <p:nvSpPr>
          <p:cNvPr id="947212" name="Text Box 12"/>
          <p:cNvSpPr txBox="1">
            <a:spLocks noChangeArrowheads="1"/>
          </p:cNvSpPr>
          <p:nvPr/>
        </p:nvSpPr>
        <p:spPr bwMode="auto">
          <a:xfrm>
            <a:off x="76962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right</a:t>
            </a:r>
          </a:p>
        </p:txBody>
      </p:sp>
      <p:sp>
        <p:nvSpPr>
          <p:cNvPr id="947213" name="Oval 13"/>
          <p:cNvSpPr>
            <a:spLocks noChangeArrowheads="1"/>
          </p:cNvSpPr>
          <p:nvPr/>
        </p:nvSpPr>
        <p:spPr bwMode="auto">
          <a:xfrm>
            <a:off x="6934200" y="2209800"/>
            <a:ext cx="228600" cy="228600"/>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947214" name="Text Box 14"/>
          <p:cNvSpPr txBox="1">
            <a:spLocks noChangeArrowheads="1"/>
          </p:cNvSpPr>
          <p:nvPr/>
        </p:nvSpPr>
        <p:spPr bwMode="auto">
          <a:xfrm>
            <a:off x="6477000" y="1524000"/>
            <a:ext cx="1066800" cy="641350"/>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Fixation point</a:t>
            </a:r>
          </a:p>
        </p:txBody>
      </p:sp>
      <p:sp>
        <p:nvSpPr>
          <p:cNvPr id="947215" name="Oval 15"/>
          <p:cNvSpPr>
            <a:spLocks noChangeArrowheads="1"/>
          </p:cNvSpPr>
          <p:nvPr/>
        </p:nvSpPr>
        <p:spPr bwMode="auto">
          <a:xfrm>
            <a:off x="7772400" y="23622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16" name="Line 16"/>
          <p:cNvSpPr>
            <a:spLocks noChangeShapeType="1"/>
          </p:cNvSpPr>
          <p:nvPr/>
        </p:nvSpPr>
        <p:spPr bwMode="auto">
          <a:xfrm>
            <a:off x="6400800" y="5029200"/>
            <a:ext cx="152400" cy="76200"/>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7" name="Line 17"/>
          <p:cNvSpPr>
            <a:spLocks noChangeShapeType="1"/>
          </p:cNvSpPr>
          <p:nvPr/>
        </p:nvSpPr>
        <p:spPr bwMode="auto">
          <a:xfrm>
            <a:off x="7745413" y="5122863"/>
            <a:ext cx="298450" cy="9525"/>
          </a:xfrm>
          <a:prstGeom prst="line">
            <a:avLst/>
          </a:prstGeom>
          <a:noFill/>
          <a:ln w="12700">
            <a:solidFill>
              <a:schemeClr val="bg2"/>
            </a:solidFill>
            <a:round/>
            <a:headEnd type="none" w="sm" len="sm"/>
            <a:tailEnd type="triangle" w="sm" len="sm"/>
          </a:ln>
          <a:effectLst/>
        </p:spPr>
        <p:txBody>
          <a:bodyPr/>
          <a:lstStyle/>
          <a:p>
            <a:endParaRPr lang="en-US"/>
          </a:p>
        </p:txBody>
      </p:sp>
      <p:sp>
        <p:nvSpPr>
          <p:cNvPr id="947218" name="Text Box 18"/>
          <p:cNvSpPr txBox="1">
            <a:spLocks noChangeArrowheads="1"/>
          </p:cNvSpPr>
          <p:nvPr/>
        </p:nvSpPr>
        <p:spPr bwMode="auto">
          <a:xfrm>
            <a:off x="6705600" y="5029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a</a:t>
            </a:r>
            <a:r>
              <a:rPr lang="en-US" baseline="-25000" dirty="0">
                <a:solidFill>
                  <a:schemeClr val="bg2"/>
                </a:solidFill>
              </a:rPr>
              <a:t>l</a:t>
            </a:r>
          </a:p>
        </p:txBody>
      </p:sp>
      <p:sp>
        <p:nvSpPr>
          <p:cNvPr id="947219" name="Text Box 19"/>
          <p:cNvSpPr txBox="1">
            <a:spLocks noChangeArrowheads="1"/>
          </p:cNvSpPr>
          <p:nvPr/>
        </p:nvSpPr>
        <p:spPr bwMode="auto">
          <a:xfrm>
            <a:off x="8077200" y="510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latin typeface="Symbol" pitchFamily="18" charset="2"/>
              </a:rPr>
              <a:t>a</a:t>
            </a:r>
            <a:r>
              <a:rPr lang="en-US" baseline="-25000" dirty="0" err="1">
                <a:solidFill>
                  <a:schemeClr val="bg2"/>
                </a:solidFill>
              </a:rPr>
              <a:t>r</a:t>
            </a:r>
            <a:endParaRPr lang="en-US" baseline="-25000" dirty="0">
              <a:solidFill>
                <a:schemeClr val="bg2"/>
              </a:solidFill>
            </a:endParaRPr>
          </a:p>
        </p:txBody>
      </p:sp>
      <p:sp>
        <p:nvSpPr>
          <p:cNvPr id="947220" name="Text Box 20"/>
          <p:cNvSpPr txBox="1">
            <a:spLocks noChangeArrowheads="1"/>
          </p:cNvSpPr>
          <p:nvPr/>
        </p:nvSpPr>
        <p:spPr bwMode="auto">
          <a:xfrm>
            <a:off x="6553200" y="5638800"/>
            <a:ext cx="990600" cy="366713"/>
          </a:xfrm>
          <a:prstGeom prst="rect">
            <a:avLst/>
          </a:prstGeom>
          <a:solidFill>
            <a:srgbClr val="FF00FF"/>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latin typeface="Symbol" pitchFamily="18" charset="2"/>
              </a:rPr>
              <a:t>D(</a:t>
            </a:r>
            <a:r>
              <a:rPr lang="en-US" dirty="0" err="1">
                <a:solidFill>
                  <a:schemeClr val="bg2"/>
                </a:solidFill>
              </a:rPr>
              <a:t>d</a:t>
            </a:r>
            <a:r>
              <a:rPr lang="en-US" dirty="0" err="1">
                <a:solidFill>
                  <a:schemeClr val="bg2"/>
                </a:solidFill>
                <a:latin typeface="Symbol" pitchFamily="18" charset="2"/>
              </a:rPr>
              <a:t>a</a:t>
            </a:r>
            <a:r>
              <a:rPr lang="en-US" dirty="0">
                <a:solidFill>
                  <a:schemeClr val="bg2"/>
                </a:solidFill>
                <a:latin typeface="Symbol" pitchFamily="18" charset="2"/>
              </a:rPr>
              <a:t>) ?</a:t>
            </a:r>
            <a:endParaRPr lang="en-US" dirty="0">
              <a:solidFill>
                <a:schemeClr val="bg2"/>
              </a:solidFill>
            </a:endParaRPr>
          </a:p>
        </p:txBody>
      </p:sp>
      <p:sp>
        <p:nvSpPr>
          <p:cNvPr id="947221" name="Freeform 21"/>
          <p:cNvSpPr>
            <a:spLocks/>
          </p:cNvSpPr>
          <p:nvPr/>
        </p:nvSpPr>
        <p:spPr bwMode="auto">
          <a:xfrm>
            <a:off x="5715000" y="2286000"/>
            <a:ext cx="2833688" cy="579438"/>
          </a:xfrm>
          <a:custGeom>
            <a:avLst/>
            <a:gdLst/>
            <a:ahLst/>
            <a:cxnLst>
              <a:cxn ang="0">
                <a:pos x="0" y="365"/>
              </a:cxn>
              <a:cxn ang="0">
                <a:pos x="336" y="125"/>
              </a:cxn>
              <a:cxn ang="0">
                <a:pos x="840" y="2"/>
              </a:cxn>
              <a:cxn ang="0">
                <a:pos x="1377" y="113"/>
              </a:cxn>
              <a:cxn ang="0">
                <a:pos x="1785" y="326"/>
              </a:cxn>
            </a:cxnLst>
            <a:rect l="0" t="0" r="r" b="b"/>
            <a:pathLst>
              <a:path w="1785" h="365">
                <a:moveTo>
                  <a:pt x="0" y="365"/>
                </a:moveTo>
                <a:cubicBezTo>
                  <a:pt x="98" y="275"/>
                  <a:pt x="196" y="186"/>
                  <a:pt x="336" y="125"/>
                </a:cubicBezTo>
                <a:cubicBezTo>
                  <a:pt x="476" y="64"/>
                  <a:pt x="667" y="4"/>
                  <a:pt x="840" y="2"/>
                </a:cubicBezTo>
                <a:cubicBezTo>
                  <a:pt x="1013" y="0"/>
                  <a:pt x="1220" y="59"/>
                  <a:pt x="1377" y="113"/>
                </a:cubicBezTo>
                <a:cubicBezTo>
                  <a:pt x="1534" y="167"/>
                  <a:pt x="1659" y="246"/>
                  <a:pt x="1785" y="326"/>
                </a:cubicBezTo>
              </a:path>
            </a:pathLst>
          </a:custGeom>
          <a:noFill/>
          <a:ln w="19050" cap="flat" cmpd="sng">
            <a:solidFill>
              <a:schemeClr val="bg2"/>
            </a:solidFill>
            <a:prstDash val="dash"/>
            <a:round/>
            <a:headEnd type="none" w="sm" len="sm"/>
            <a:tailEnd type="none" w="sm" len="sm"/>
          </a:ln>
          <a:effectLst/>
        </p:spPr>
        <p:txBody>
          <a:bodyPr/>
          <a:lstStyle/>
          <a:p>
            <a:endParaRPr lang="en-US"/>
          </a:p>
        </p:txBody>
      </p:sp>
      <p:sp>
        <p:nvSpPr>
          <p:cNvPr id="947222" name="Text Box 22"/>
          <p:cNvSpPr txBox="1">
            <a:spLocks noChangeArrowheads="1"/>
          </p:cNvSpPr>
          <p:nvPr/>
        </p:nvSpPr>
        <p:spPr bwMode="auto">
          <a:xfrm>
            <a:off x="5105400" y="2895600"/>
            <a:ext cx="1295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Horopter</a:t>
            </a:r>
          </a:p>
        </p:txBody>
      </p:sp>
      <p:sp>
        <p:nvSpPr>
          <p:cNvPr id="947223" name="Line 23"/>
          <p:cNvSpPr>
            <a:spLocks noChangeShapeType="1"/>
          </p:cNvSpPr>
          <p:nvPr/>
        </p:nvSpPr>
        <p:spPr bwMode="auto">
          <a:xfrm rot="20824418" flipV="1">
            <a:off x="7440613" y="1627188"/>
            <a:ext cx="1374775" cy="45021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4" name="Oval 24"/>
          <p:cNvSpPr>
            <a:spLocks noChangeArrowheads="1"/>
          </p:cNvSpPr>
          <p:nvPr/>
        </p:nvSpPr>
        <p:spPr bwMode="auto">
          <a:xfrm>
            <a:off x="8229600" y="1447800"/>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
        <p:nvSpPr>
          <p:cNvPr id="947225" name="Line 25"/>
          <p:cNvSpPr>
            <a:spLocks noChangeShapeType="1"/>
          </p:cNvSpPr>
          <p:nvPr/>
        </p:nvSpPr>
        <p:spPr bwMode="auto">
          <a:xfrm rot="20824418" flipV="1">
            <a:off x="7612063" y="3122613"/>
            <a:ext cx="263525" cy="3155950"/>
          </a:xfrm>
          <a:prstGeom prst="line">
            <a:avLst/>
          </a:prstGeom>
          <a:noFill/>
          <a:ln w="12700">
            <a:solidFill>
              <a:srgbClr val="FF0000"/>
            </a:solidFill>
            <a:round/>
            <a:headEnd type="none" w="sm" len="sm"/>
            <a:tailEnd type="none" w="sm" len="sm"/>
          </a:ln>
          <a:effectLst/>
        </p:spPr>
        <p:txBody>
          <a:bodyPr/>
          <a:lstStyle/>
          <a:p>
            <a:endParaRPr lang="en-US"/>
          </a:p>
        </p:txBody>
      </p:sp>
      <p:sp>
        <p:nvSpPr>
          <p:cNvPr id="947226" name="Oval 26"/>
          <p:cNvSpPr>
            <a:spLocks noChangeArrowheads="1"/>
          </p:cNvSpPr>
          <p:nvPr/>
        </p:nvSpPr>
        <p:spPr bwMode="auto">
          <a:xfrm>
            <a:off x="7456488" y="3052763"/>
            <a:ext cx="152400" cy="152400"/>
          </a:xfrm>
          <a:prstGeom prst="ellipse">
            <a:avLst/>
          </a:prstGeom>
          <a:solidFill>
            <a:srgbClr val="FFFF00"/>
          </a:solid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p:txBody>
          <a:bodyPr/>
          <a:lstStyle/>
          <a:p>
            <a:r>
              <a:rPr lang="en-US"/>
              <a:t>Break</a:t>
            </a:r>
          </a:p>
        </p:txBody>
      </p:sp>
      <p:sp>
        <p:nvSpPr>
          <p:cNvPr id="1022979" name="Rectangle 3"/>
          <p:cNvSpPr>
            <a:spLocks noGrp="1" noChangeArrowheads="1"/>
          </p:cNvSpPr>
          <p:nvPr>
            <p:ph type="body" idx="1"/>
          </p:nvPr>
        </p:nvSpPr>
        <p:spPr/>
        <p:txBody>
          <a:bodyPr/>
          <a:lstStyle/>
          <a:p>
            <a:r>
              <a:rPr lang="en-US" sz="2000" dirty="0"/>
              <a:t>Homework #4 online, due on </a:t>
            </a:r>
            <a:r>
              <a:rPr lang="en-US" sz="2000" dirty="0" smtClean="0"/>
              <a:t>May 03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p:cNvSpPr>
            <a:spLocks noGrp="1" noChangeArrowheads="1"/>
          </p:cNvSpPr>
          <p:nvPr>
            <p:ph type="title"/>
          </p:nvPr>
        </p:nvSpPr>
        <p:spPr>
          <a:xfrm>
            <a:off x="3276600" y="304800"/>
            <a:ext cx="5829300" cy="609600"/>
          </a:xfrm>
        </p:spPr>
        <p:txBody>
          <a:bodyPr/>
          <a:lstStyle/>
          <a:p>
            <a:r>
              <a:rPr lang="en-US"/>
              <a:t>Parameters of a Stereo System</a:t>
            </a:r>
          </a:p>
        </p:txBody>
      </p:sp>
      <p:sp>
        <p:nvSpPr>
          <p:cNvPr id="911363" name="Rectangle 3"/>
          <p:cNvSpPr>
            <a:spLocks noGrp="1" noChangeArrowheads="1"/>
          </p:cNvSpPr>
          <p:nvPr>
            <p:ph type="body" idx="1"/>
          </p:nvPr>
        </p:nvSpPr>
        <p:spPr>
          <a:xfrm>
            <a:off x="609600" y="1219200"/>
            <a:ext cx="4038600" cy="5181600"/>
          </a:xfrm>
          <a:noFill/>
          <a:ln/>
        </p:spPr>
        <p:txBody>
          <a:bodyPr/>
          <a:lstStyle/>
          <a:p>
            <a:pPr>
              <a:lnSpc>
                <a:spcPct val="90000"/>
              </a:lnSpc>
            </a:pPr>
            <a:r>
              <a:rPr lang="en-US"/>
              <a:t>Intrinsic Parameters</a:t>
            </a:r>
          </a:p>
          <a:p>
            <a:pPr lvl="1">
              <a:lnSpc>
                <a:spcPct val="90000"/>
              </a:lnSpc>
            </a:pPr>
            <a:r>
              <a:rPr lang="en-US"/>
              <a:t>Characterize the transformation from camera to pixel coordinate systems of each camera</a:t>
            </a:r>
          </a:p>
          <a:p>
            <a:pPr lvl="1">
              <a:lnSpc>
                <a:spcPct val="90000"/>
              </a:lnSpc>
            </a:pPr>
            <a:r>
              <a:rPr lang="en-US"/>
              <a:t>Focal length, image center, aspect ratio</a:t>
            </a:r>
          </a:p>
          <a:p>
            <a:pPr lvl="1">
              <a:lnSpc>
                <a:spcPct val="90000"/>
              </a:lnSpc>
            </a:pPr>
            <a:endParaRPr lang="en-US"/>
          </a:p>
          <a:p>
            <a:pPr>
              <a:lnSpc>
                <a:spcPct val="90000"/>
              </a:lnSpc>
            </a:pPr>
            <a:r>
              <a:rPr lang="en-US"/>
              <a:t>Extrinsic parameters</a:t>
            </a:r>
          </a:p>
          <a:p>
            <a:pPr lvl="1">
              <a:lnSpc>
                <a:spcPct val="90000"/>
              </a:lnSpc>
            </a:pPr>
            <a:r>
              <a:rPr lang="en-US"/>
              <a:t>Describe the relative position and orientation of the two cameras</a:t>
            </a:r>
          </a:p>
          <a:p>
            <a:pPr lvl="1">
              <a:lnSpc>
                <a:spcPct val="90000"/>
              </a:lnSpc>
            </a:pPr>
            <a:r>
              <a:rPr lang="en-US"/>
              <a:t>Rotation matrix R and translation vector T</a:t>
            </a:r>
          </a:p>
        </p:txBody>
      </p:sp>
      <p:grpSp>
        <p:nvGrpSpPr>
          <p:cNvPr id="911440" name="Group 80"/>
          <p:cNvGrpSpPr>
            <a:grpSpLocks/>
          </p:cNvGrpSpPr>
          <p:nvPr/>
        </p:nvGrpSpPr>
        <p:grpSpPr bwMode="auto">
          <a:xfrm>
            <a:off x="4114800" y="1143000"/>
            <a:ext cx="5029200" cy="4405313"/>
            <a:chOff x="2544" y="720"/>
            <a:chExt cx="3168" cy="2775"/>
          </a:xfrm>
        </p:grpSpPr>
        <p:sp>
          <p:nvSpPr>
            <p:cNvPr id="911366" name="Freeform 6"/>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7" name="Freeform 7"/>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1368" name="Freeform 8"/>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1369" name="Freeform 9"/>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1370" name="Freeform 10"/>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1" name="Freeform 11"/>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72" name="Freeform 12"/>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73" name="Freeform 13"/>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1374" name="Freeform 14"/>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75" name="Freeform 15"/>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1376" name="Freeform 16"/>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7" name="Freeform 17"/>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8" name="Freeform 18"/>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79" name="Freeform 19"/>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1380" name="Freeform 20"/>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81" name="Freeform 21"/>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2" name="Freeform 22"/>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83" name="Freeform 23"/>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1384" name="Freeform 24"/>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1385" name="Freeform 25"/>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1386" name="Freeform 26"/>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1387" name="Freeform 27"/>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1388" name="Freeform 28"/>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1389" name="Freeform 29"/>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1390" name="Freeform 30"/>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1391" name="Freeform 31"/>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1392" name="Freeform 32"/>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1393" name="Rectangle 33"/>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4" name="Rectangle 34"/>
            <p:cNvSpPr>
              <a:spLocks noChangeArrowheads="1"/>
            </p:cNvSpPr>
            <p:nvPr/>
          </p:nvSpPr>
          <p:spPr bwMode="auto">
            <a:xfrm>
              <a:off x="3202"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1395" name="Rectangle 35"/>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1396" name="Rectangle 36"/>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1397" name="Text Box 37"/>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1398" name="Oval 38"/>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399" name="Oval 39"/>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0" name="Oval 40"/>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1404" name="Line 44"/>
            <p:cNvSpPr>
              <a:spLocks noChangeShapeType="1"/>
            </p:cNvSpPr>
            <p:nvPr/>
          </p:nvSpPr>
          <p:spPr bwMode="auto">
            <a:xfrm flipH="1" flipV="1">
              <a:off x="2736"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5" name="Line 45"/>
            <p:cNvSpPr>
              <a:spLocks noChangeShapeType="1"/>
            </p:cNvSpPr>
            <p:nvPr/>
          </p:nvSpPr>
          <p:spPr bwMode="auto">
            <a:xfrm flipH="1">
              <a:off x="4896"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06" name="Line 46"/>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7" name="Line 47"/>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1408" name="Line 48"/>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09" name="Line 49"/>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1410" name="Line 50"/>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1" name="Line 51"/>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11414" name="Text Box 54"/>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1415" name="Text Box 55"/>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1416" name="Text Box 56"/>
            <p:cNvSpPr txBox="1">
              <a:spLocks noChangeArrowheads="1"/>
            </p:cNvSpPr>
            <p:nvPr/>
          </p:nvSpPr>
          <p:spPr bwMode="auto">
            <a:xfrm>
              <a:off x="2544"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11417" name="Text Box 57"/>
            <p:cNvSpPr txBox="1">
              <a:spLocks noChangeArrowheads="1"/>
            </p:cNvSpPr>
            <p:nvPr/>
          </p:nvSpPr>
          <p:spPr bwMode="auto">
            <a:xfrm>
              <a:off x="4752"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11418" name="Text Box 58"/>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1419" name="Text Box 59"/>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1428" name="Line 68"/>
            <p:cNvSpPr>
              <a:spLocks noChangeShapeType="1"/>
            </p:cNvSpPr>
            <p:nvPr/>
          </p:nvSpPr>
          <p:spPr bwMode="auto">
            <a:xfrm flipV="1">
              <a:off x="2928"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29" name="Line 69"/>
            <p:cNvSpPr>
              <a:spLocks noChangeShapeType="1"/>
            </p:cNvSpPr>
            <p:nvPr/>
          </p:nvSpPr>
          <p:spPr bwMode="auto">
            <a:xfrm flipV="1">
              <a:off x="2928"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0" name="Line 70"/>
            <p:cNvSpPr>
              <a:spLocks noChangeShapeType="1"/>
            </p:cNvSpPr>
            <p:nvPr/>
          </p:nvSpPr>
          <p:spPr bwMode="auto">
            <a:xfrm flipH="1" flipV="1">
              <a:off x="4944"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1" name="Line 71"/>
            <p:cNvSpPr>
              <a:spLocks noChangeShapeType="1"/>
            </p:cNvSpPr>
            <p:nvPr/>
          </p:nvSpPr>
          <p:spPr bwMode="auto">
            <a:xfrm flipV="1">
              <a:off x="5424"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1432" name="Text Box 72"/>
            <p:cNvSpPr txBox="1">
              <a:spLocks noChangeArrowheads="1"/>
            </p:cNvSpPr>
            <p:nvPr/>
          </p:nvSpPr>
          <p:spPr bwMode="auto">
            <a:xfrm>
              <a:off x="3120"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11433" name="Text Box 73"/>
            <p:cNvSpPr txBox="1">
              <a:spLocks noChangeArrowheads="1"/>
            </p:cNvSpPr>
            <p:nvPr/>
          </p:nvSpPr>
          <p:spPr bwMode="auto">
            <a:xfrm>
              <a:off x="5088"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r</a:t>
              </a:r>
            </a:p>
          </p:txBody>
        </p:sp>
        <p:sp>
          <p:nvSpPr>
            <p:cNvPr id="911434" name="Text Box 74"/>
            <p:cNvSpPr txBox="1">
              <a:spLocks noChangeArrowheads="1"/>
            </p:cNvSpPr>
            <p:nvPr/>
          </p:nvSpPr>
          <p:spPr bwMode="auto">
            <a:xfrm>
              <a:off x="3456" y="264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11435" name="Text Box 75"/>
            <p:cNvSpPr txBox="1">
              <a:spLocks noChangeArrowheads="1"/>
            </p:cNvSpPr>
            <p:nvPr/>
          </p:nvSpPr>
          <p:spPr bwMode="auto">
            <a:xfrm>
              <a:off x="2784" y="2400"/>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11436" name="Text Box 76"/>
            <p:cNvSpPr txBox="1">
              <a:spLocks noChangeArrowheads="1"/>
            </p:cNvSpPr>
            <p:nvPr/>
          </p:nvSpPr>
          <p:spPr bwMode="auto">
            <a:xfrm>
              <a:off x="4656"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11437" name="Text Box 77"/>
            <p:cNvSpPr txBox="1">
              <a:spLocks noChangeArrowheads="1"/>
            </p:cNvSpPr>
            <p:nvPr/>
          </p:nvSpPr>
          <p:spPr bwMode="auto">
            <a:xfrm>
              <a:off x="5376"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11438" name="Freeform 78"/>
            <p:cNvSpPr>
              <a:spLocks/>
            </p:cNvSpPr>
            <p:nvPr/>
          </p:nvSpPr>
          <p:spPr bwMode="auto">
            <a:xfrm>
              <a:off x="3456"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11422" name="Text Box 62"/>
            <p:cNvSpPr txBox="1">
              <a:spLocks noChangeArrowheads="1"/>
            </p:cNvSpPr>
            <p:nvPr/>
          </p:nvSpPr>
          <p:spPr bwMode="auto">
            <a:xfrm>
              <a:off x="3696"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09315" name="Rectangle 3"/>
          <p:cNvSpPr>
            <a:spLocks noGrp="1" noChangeArrowheads="1"/>
          </p:cNvSpPr>
          <p:nvPr>
            <p:ph type="body" idx="1"/>
          </p:nvPr>
        </p:nvSpPr>
        <p:spPr>
          <a:xfrm>
            <a:off x="0" y="1066800"/>
            <a:ext cx="4495800" cy="5181600"/>
          </a:xfrm>
          <a:noFill/>
          <a:ln/>
        </p:spPr>
        <p:txBody>
          <a:bodyPr/>
          <a:lstStyle/>
          <a:p>
            <a:pPr>
              <a:lnSpc>
                <a:spcPct val="90000"/>
              </a:lnSpc>
            </a:pPr>
            <a:r>
              <a:rPr lang="en-US" sz="2000"/>
              <a:t>Notations</a:t>
            </a:r>
          </a:p>
          <a:p>
            <a:pPr lvl="1">
              <a:lnSpc>
                <a:spcPct val="90000"/>
              </a:lnSpc>
            </a:pPr>
            <a:r>
              <a:rPr lang="en-US"/>
              <a:t>P</a:t>
            </a:r>
            <a:r>
              <a:rPr lang="en-US" baseline="-25000"/>
              <a:t>l</a:t>
            </a:r>
            <a:r>
              <a:rPr lang="en-US"/>
              <a:t> =(X</a:t>
            </a:r>
            <a:r>
              <a:rPr lang="en-US" baseline="-25000"/>
              <a:t>l</a:t>
            </a:r>
            <a:r>
              <a:rPr lang="en-US"/>
              <a:t>, Y</a:t>
            </a:r>
            <a:r>
              <a:rPr lang="en-US" baseline="-25000"/>
              <a:t>l</a:t>
            </a:r>
            <a:r>
              <a:rPr lang="en-US"/>
              <a:t>, Z</a:t>
            </a:r>
            <a:r>
              <a:rPr lang="en-US" baseline="-25000"/>
              <a:t>l</a:t>
            </a:r>
            <a:r>
              <a:rPr lang="en-US"/>
              <a:t>), P</a:t>
            </a:r>
            <a:r>
              <a:rPr lang="en-US" baseline="-25000"/>
              <a:t>r</a:t>
            </a:r>
            <a:r>
              <a:rPr lang="en-US"/>
              <a:t> =(X</a:t>
            </a:r>
            <a:r>
              <a:rPr lang="en-US" baseline="-25000"/>
              <a:t>r</a:t>
            </a:r>
            <a:r>
              <a:rPr lang="en-US"/>
              <a:t>, Y</a:t>
            </a:r>
            <a:r>
              <a:rPr lang="en-US" baseline="-25000"/>
              <a:t>r</a:t>
            </a:r>
            <a:r>
              <a:rPr lang="en-US"/>
              <a:t>, Z</a:t>
            </a:r>
            <a:r>
              <a:rPr lang="en-US" baseline="-25000"/>
              <a:t>r</a:t>
            </a:r>
            <a:r>
              <a:rPr lang="en-US"/>
              <a:t>)</a:t>
            </a:r>
            <a:r>
              <a:rPr lang="en-US" sz="2600"/>
              <a:t> </a:t>
            </a:r>
          </a:p>
          <a:p>
            <a:pPr lvl="2">
              <a:lnSpc>
                <a:spcPct val="90000"/>
              </a:lnSpc>
            </a:pPr>
            <a:r>
              <a:rPr lang="en-US" sz="1800"/>
              <a:t>Vectors of the same 3-D point P, in the left and right camera coordinate systems respectively</a:t>
            </a:r>
          </a:p>
          <a:p>
            <a:pPr lvl="1">
              <a:lnSpc>
                <a:spcPct val="90000"/>
              </a:lnSpc>
            </a:pPr>
            <a:r>
              <a:rPr lang="en-US"/>
              <a:t>Extrinsic Parameters</a:t>
            </a:r>
          </a:p>
          <a:p>
            <a:pPr lvl="2">
              <a:lnSpc>
                <a:spcPct val="90000"/>
              </a:lnSpc>
            </a:pPr>
            <a:r>
              <a:rPr lang="en-US" sz="1800"/>
              <a:t>Translation Vector T = (O</a:t>
            </a:r>
            <a:r>
              <a:rPr lang="en-US" sz="1800" baseline="-25000"/>
              <a:t>r</a:t>
            </a:r>
            <a:r>
              <a:rPr lang="en-US" sz="1800"/>
              <a:t>-O</a:t>
            </a:r>
            <a:r>
              <a:rPr lang="en-US" sz="1800" baseline="-25000"/>
              <a:t>l</a:t>
            </a:r>
            <a:r>
              <a:rPr lang="en-US" sz="1800"/>
              <a:t>) </a:t>
            </a:r>
          </a:p>
          <a:p>
            <a:pPr lvl="2">
              <a:lnSpc>
                <a:spcPct val="90000"/>
              </a:lnSpc>
            </a:pPr>
            <a:r>
              <a:rPr lang="en-US" sz="1800"/>
              <a:t>Rotation Matrix R</a:t>
            </a:r>
          </a:p>
          <a:p>
            <a:pPr lvl="2">
              <a:lnSpc>
                <a:spcPct val="90000"/>
              </a:lnSpc>
            </a:pPr>
            <a:endParaRPr lang="en-US" sz="1800"/>
          </a:p>
          <a:p>
            <a:pPr lvl="2">
              <a:lnSpc>
                <a:spcPct val="90000"/>
              </a:lnSpc>
            </a:pPr>
            <a:endParaRPr lang="en-US" sz="1800"/>
          </a:p>
          <a:p>
            <a:pPr lvl="1">
              <a:lnSpc>
                <a:spcPct val="90000"/>
              </a:lnSpc>
            </a:pPr>
            <a:r>
              <a:rPr lang="en-US"/>
              <a:t>p</a:t>
            </a:r>
            <a:r>
              <a:rPr lang="en-US" baseline="-25000"/>
              <a:t>l</a:t>
            </a:r>
            <a:r>
              <a:rPr lang="en-US"/>
              <a:t> =(x</a:t>
            </a:r>
            <a:r>
              <a:rPr lang="en-US" baseline="-25000"/>
              <a:t>l</a:t>
            </a:r>
            <a:r>
              <a:rPr lang="en-US"/>
              <a:t>, y</a:t>
            </a:r>
            <a:r>
              <a:rPr lang="en-US" baseline="-25000"/>
              <a:t>l</a:t>
            </a:r>
            <a:r>
              <a:rPr lang="en-US"/>
              <a:t>, z</a:t>
            </a:r>
            <a:r>
              <a:rPr lang="en-US" baseline="-25000"/>
              <a:t>l</a:t>
            </a:r>
            <a:r>
              <a:rPr lang="en-US"/>
              <a:t>), p</a:t>
            </a:r>
            <a:r>
              <a:rPr lang="en-US" baseline="-25000"/>
              <a:t>r</a:t>
            </a:r>
            <a:r>
              <a:rPr lang="en-US"/>
              <a:t> =(x</a:t>
            </a:r>
            <a:r>
              <a:rPr lang="en-US" baseline="-25000"/>
              <a:t>r</a:t>
            </a:r>
            <a:r>
              <a:rPr lang="en-US"/>
              <a:t>, y</a:t>
            </a:r>
            <a:r>
              <a:rPr lang="en-US" baseline="-25000"/>
              <a:t>r</a:t>
            </a:r>
            <a:r>
              <a:rPr lang="en-US"/>
              <a:t>, z</a:t>
            </a:r>
            <a:r>
              <a:rPr lang="en-US" baseline="-25000"/>
              <a:t>r</a:t>
            </a:r>
            <a:r>
              <a:rPr lang="en-US"/>
              <a:t>)</a:t>
            </a:r>
          </a:p>
          <a:p>
            <a:pPr lvl="2">
              <a:lnSpc>
                <a:spcPct val="90000"/>
              </a:lnSpc>
            </a:pPr>
            <a:r>
              <a:rPr lang="en-US" sz="1800"/>
              <a:t>Projections of P on the left and right image plane respectively</a:t>
            </a:r>
          </a:p>
          <a:p>
            <a:pPr lvl="2">
              <a:lnSpc>
                <a:spcPct val="90000"/>
              </a:lnSpc>
            </a:pPr>
            <a:r>
              <a:rPr lang="en-US" sz="1800"/>
              <a:t>For all image points,  we have z</a:t>
            </a:r>
            <a:r>
              <a:rPr lang="en-US" sz="1800" baseline="-25000"/>
              <a:t>l</a:t>
            </a:r>
            <a:r>
              <a:rPr lang="en-US" sz="1800"/>
              <a:t>=f</a:t>
            </a:r>
            <a:r>
              <a:rPr lang="en-US" sz="1800" baseline="-25000"/>
              <a:t>l</a:t>
            </a:r>
            <a:r>
              <a:rPr lang="en-US" sz="1800"/>
              <a:t>, z</a:t>
            </a:r>
            <a:r>
              <a:rPr lang="en-US" sz="1800" baseline="-25000"/>
              <a:t>r</a:t>
            </a:r>
            <a:r>
              <a:rPr lang="en-US" sz="1800"/>
              <a:t>=f</a:t>
            </a:r>
            <a:r>
              <a:rPr lang="en-US" sz="1800" baseline="-25000"/>
              <a:t>r</a:t>
            </a:r>
          </a:p>
        </p:txBody>
      </p:sp>
      <p:graphicFrame>
        <p:nvGraphicFramePr>
          <p:cNvPr id="909316" name="Object 4"/>
          <p:cNvGraphicFramePr>
            <a:graphicFrameLocks noChangeAspect="1"/>
          </p:cNvGraphicFramePr>
          <p:nvPr/>
        </p:nvGraphicFramePr>
        <p:xfrm>
          <a:off x="1676400" y="3962400"/>
          <a:ext cx="1916113" cy="441325"/>
        </p:xfrm>
        <a:graphic>
          <a:graphicData uri="http://schemas.openxmlformats.org/presentationml/2006/ole">
            <p:oleObj spid="_x0000_s909316" name="Equation" r:id="rId4" imgW="939600" imgH="215640" progId="Equation.3">
              <p:embed/>
            </p:oleObj>
          </a:graphicData>
        </a:graphic>
      </p:graphicFrame>
      <p:graphicFrame>
        <p:nvGraphicFramePr>
          <p:cNvPr id="909317" name="Object 5"/>
          <p:cNvGraphicFramePr>
            <a:graphicFrameLocks noChangeAspect="1"/>
          </p:cNvGraphicFramePr>
          <p:nvPr/>
        </p:nvGraphicFramePr>
        <p:xfrm>
          <a:off x="4724400" y="5287963"/>
          <a:ext cx="1219200" cy="849312"/>
        </p:xfrm>
        <a:graphic>
          <a:graphicData uri="http://schemas.openxmlformats.org/presentationml/2006/ole">
            <p:oleObj spid="_x0000_s909317" name="Equation" r:id="rId5" imgW="711000" imgH="495000" progId="Equation.3">
              <p:embed/>
            </p:oleObj>
          </a:graphicData>
        </a:graphic>
      </p:graphicFrame>
      <p:graphicFrame>
        <p:nvGraphicFramePr>
          <p:cNvPr id="909318" name="Object 6"/>
          <p:cNvGraphicFramePr>
            <a:graphicFrameLocks noChangeAspect="1"/>
          </p:cNvGraphicFramePr>
          <p:nvPr/>
        </p:nvGraphicFramePr>
        <p:xfrm>
          <a:off x="6553200" y="5272088"/>
          <a:ext cx="1447800" cy="865187"/>
        </p:xfrm>
        <a:graphic>
          <a:graphicData uri="http://schemas.openxmlformats.org/presentationml/2006/ole">
            <p:oleObj spid="_x0000_s909318" name="Equation" r:id="rId6" imgW="723600" imgH="431640" progId="Equation.3">
              <p:embed/>
            </p:oleObj>
          </a:graphicData>
        </a:graphic>
      </p:graphicFrame>
      <p:grpSp>
        <p:nvGrpSpPr>
          <p:cNvPr id="909381" name="Group 69"/>
          <p:cNvGrpSpPr>
            <a:grpSpLocks/>
          </p:cNvGrpSpPr>
          <p:nvPr/>
        </p:nvGrpSpPr>
        <p:grpSpPr bwMode="auto">
          <a:xfrm>
            <a:off x="4114800" y="914400"/>
            <a:ext cx="5105400" cy="3897313"/>
            <a:chOff x="2544" y="576"/>
            <a:chExt cx="3216" cy="2455"/>
          </a:xfrm>
        </p:grpSpPr>
        <p:sp>
          <p:nvSpPr>
            <p:cNvPr id="909320" name="Freeform 8"/>
            <p:cNvSpPr>
              <a:spLocks/>
            </p:cNvSpPr>
            <p:nvPr/>
          </p:nvSpPr>
          <p:spPr bwMode="auto">
            <a:xfrm>
              <a:off x="3081" y="1878"/>
              <a:ext cx="825" cy="795"/>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1" name="Freeform 9"/>
            <p:cNvSpPr>
              <a:spLocks/>
            </p:cNvSpPr>
            <p:nvPr/>
          </p:nvSpPr>
          <p:spPr bwMode="auto">
            <a:xfrm>
              <a:off x="4589" y="1872"/>
              <a:ext cx="750" cy="801"/>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09322" name="Freeform 10"/>
            <p:cNvSpPr>
              <a:spLocks/>
            </p:cNvSpPr>
            <p:nvPr/>
          </p:nvSpPr>
          <p:spPr bwMode="auto">
            <a:xfrm>
              <a:off x="4308" y="788"/>
              <a:ext cx="61" cy="59"/>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09323" name="Freeform 11"/>
            <p:cNvSpPr>
              <a:spLocks/>
            </p:cNvSpPr>
            <p:nvPr/>
          </p:nvSpPr>
          <p:spPr bwMode="auto">
            <a:xfrm>
              <a:off x="4315" y="835"/>
              <a:ext cx="26" cy="17"/>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09324" name="Freeform 12"/>
            <p:cNvSpPr>
              <a:spLocks/>
            </p:cNvSpPr>
            <p:nvPr/>
          </p:nvSpPr>
          <p:spPr bwMode="auto">
            <a:xfrm>
              <a:off x="4300" y="818"/>
              <a:ext cx="21" cy="23"/>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5" name="Freeform 13"/>
            <p:cNvSpPr>
              <a:spLocks/>
            </p:cNvSpPr>
            <p:nvPr/>
          </p:nvSpPr>
          <p:spPr bwMode="auto">
            <a:xfrm>
              <a:off x="4300" y="794"/>
              <a:ext cx="21" cy="24"/>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26" name="Freeform 14"/>
            <p:cNvSpPr>
              <a:spLocks/>
            </p:cNvSpPr>
            <p:nvPr/>
          </p:nvSpPr>
          <p:spPr bwMode="auto">
            <a:xfrm>
              <a:off x="4308" y="783"/>
              <a:ext cx="33" cy="18"/>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27" name="Freeform 15"/>
            <p:cNvSpPr>
              <a:spLocks/>
            </p:cNvSpPr>
            <p:nvPr/>
          </p:nvSpPr>
          <p:spPr bwMode="auto">
            <a:xfrm>
              <a:off x="5123" y="2011"/>
              <a:ext cx="61" cy="47"/>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09328" name="Freeform 16"/>
            <p:cNvSpPr>
              <a:spLocks/>
            </p:cNvSpPr>
            <p:nvPr/>
          </p:nvSpPr>
          <p:spPr bwMode="auto">
            <a:xfrm>
              <a:off x="5170" y="2034"/>
              <a:ext cx="21" cy="18"/>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29" name="Freeform 17"/>
            <p:cNvSpPr>
              <a:spLocks/>
            </p:cNvSpPr>
            <p:nvPr/>
          </p:nvSpPr>
          <p:spPr bwMode="auto">
            <a:xfrm>
              <a:off x="5150" y="2045"/>
              <a:ext cx="27" cy="18"/>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09330" name="Freeform 18"/>
            <p:cNvSpPr>
              <a:spLocks/>
            </p:cNvSpPr>
            <p:nvPr/>
          </p:nvSpPr>
          <p:spPr bwMode="auto">
            <a:xfrm>
              <a:off x="5130" y="2045"/>
              <a:ext cx="27" cy="18"/>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1" name="Freeform 19"/>
            <p:cNvSpPr>
              <a:spLocks/>
            </p:cNvSpPr>
            <p:nvPr/>
          </p:nvSpPr>
          <p:spPr bwMode="auto">
            <a:xfrm>
              <a:off x="5117" y="2034"/>
              <a:ext cx="20" cy="18"/>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2" name="Freeform 20"/>
            <p:cNvSpPr>
              <a:spLocks/>
            </p:cNvSpPr>
            <p:nvPr/>
          </p:nvSpPr>
          <p:spPr bwMode="auto">
            <a:xfrm>
              <a:off x="5117" y="2017"/>
              <a:ext cx="20" cy="17"/>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33" name="Freeform 21"/>
            <p:cNvSpPr>
              <a:spLocks/>
            </p:cNvSpPr>
            <p:nvPr/>
          </p:nvSpPr>
          <p:spPr bwMode="auto">
            <a:xfrm>
              <a:off x="5130" y="2005"/>
              <a:ext cx="27" cy="18"/>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09334" name="Freeform 22"/>
            <p:cNvSpPr>
              <a:spLocks/>
            </p:cNvSpPr>
            <p:nvPr/>
          </p:nvSpPr>
          <p:spPr bwMode="auto">
            <a:xfrm>
              <a:off x="5150" y="2005"/>
              <a:ext cx="27" cy="18"/>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35" name="Freeform 23"/>
            <p:cNvSpPr>
              <a:spLocks/>
            </p:cNvSpPr>
            <p:nvPr/>
          </p:nvSpPr>
          <p:spPr bwMode="auto">
            <a:xfrm>
              <a:off x="5170" y="2011"/>
              <a:ext cx="21" cy="23"/>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6" name="Freeform 24"/>
            <p:cNvSpPr>
              <a:spLocks/>
            </p:cNvSpPr>
            <p:nvPr/>
          </p:nvSpPr>
          <p:spPr bwMode="auto">
            <a:xfrm>
              <a:off x="5170" y="2034"/>
              <a:ext cx="21" cy="18"/>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37" name="Freeform 25"/>
            <p:cNvSpPr>
              <a:spLocks/>
            </p:cNvSpPr>
            <p:nvPr/>
          </p:nvSpPr>
          <p:spPr bwMode="auto">
            <a:xfrm>
              <a:off x="3289" y="2034"/>
              <a:ext cx="61" cy="53"/>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09338" name="Freeform 26"/>
            <p:cNvSpPr>
              <a:spLocks/>
            </p:cNvSpPr>
            <p:nvPr/>
          </p:nvSpPr>
          <p:spPr bwMode="auto">
            <a:xfrm>
              <a:off x="3337" y="2058"/>
              <a:ext cx="20" cy="22"/>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09339" name="Freeform 27"/>
            <p:cNvSpPr>
              <a:spLocks/>
            </p:cNvSpPr>
            <p:nvPr/>
          </p:nvSpPr>
          <p:spPr bwMode="auto">
            <a:xfrm>
              <a:off x="3317" y="2075"/>
              <a:ext cx="26" cy="12"/>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09340" name="Freeform 28"/>
            <p:cNvSpPr>
              <a:spLocks/>
            </p:cNvSpPr>
            <p:nvPr/>
          </p:nvSpPr>
          <p:spPr bwMode="auto">
            <a:xfrm>
              <a:off x="3296" y="2075"/>
              <a:ext cx="28" cy="17"/>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09341" name="Freeform 29"/>
            <p:cNvSpPr>
              <a:spLocks/>
            </p:cNvSpPr>
            <p:nvPr/>
          </p:nvSpPr>
          <p:spPr bwMode="auto">
            <a:xfrm>
              <a:off x="3283" y="2058"/>
              <a:ext cx="20" cy="22"/>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09342" name="Freeform 30"/>
            <p:cNvSpPr>
              <a:spLocks/>
            </p:cNvSpPr>
            <p:nvPr/>
          </p:nvSpPr>
          <p:spPr bwMode="auto">
            <a:xfrm>
              <a:off x="3283" y="2040"/>
              <a:ext cx="20" cy="23"/>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09343" name="Freeform 31"/>
            <p:cNvSpPr>
              <a:spLocks/>
            </p:cNvSpPr>
            <p:nvPr/>
          </p:nvSpPr>
          <p:spPr bwMode="auto">
            <a:xfrm>
              <a:off x="3296" y="2029"/>
              <a:ext cx="28" cy="16"/>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09344" name="Freeform 32"/>
            <p:cNvSpPr>
              <a:spLocks/>
            </p:cNvSpPr>
            <p:nvPr/>
          </p:nvSpPr>
          <p:spPr bwMode="auto">
            <a:xfrm>
              <a:off x="3317" y="2029"/>
              <a:ext cx="26" cy="16"/>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09345" name="Freeform 33"/>
            <p:cNvSpPr>
              <a:spLocks/>
            </p:cNvSpPr>
            <p:nvPr/>
          </p:nvSpPr>
          <p:spPr bwMode="auto">
            <a:xfrm>
              <a:off x="3337" y="2034"/>
              <a:ext cx="20" cy="29"/>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09346" name="Freeform 34"/>
            <p:cNvSpPr>
              <a:spLocks/>
            </p:cNvSpPr>
            <p:nvPr/>
          </p:nvSpPr>
          <p:spPr bwMode="auto">
            <a:xfrm>
              <a:off x="3337" y="2058"/>
              <a:ext cx="20" cy="22"/>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09347" name="Rectangle 35"/>
            <p:cNvSpPr>
              <a:spLocks noChangeArrowheads="1"/>
            </p:cNvSpPr>
            <p:nvPr/>
          </p:nvSpPr>
          <p:spPr bwMode="auto">
            <a:xfrm>
              <a:off x="3120" y="1919"/>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48" name="Rectangle 36"/>
            <p:cNvSpPr>
              <a:spLocks noChangeArrowheads="1"/>
            </p:cNvSpPr>
            <p:nvPr/>
          </p:nvSpPr>
          <p:spPr bwMode="auto">
            <a:xfrm>
              <a:off x="3209" y="1989"/>
              <a:ext cx="37"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09349" name="Rectangle 37"/>
            <p:cNvSpPr>
              <a:spLocks noChangeArrowheads="1"/>
            </p:cNvSpPr>
            <p:nvPr/>
          </p:nvSpPr>
          <p:spPr bwMode="auto">
            <a:xfrm>
              <a:off x="5196" y="1913"/>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09350" name="Rectangle 38"/>
            <p:cNvSpPr>
              <a:spLocks noChangeArrowheads="1"/>
            </p:cNvSpPr>
            <p:nvPr/>
          </p:nvSpPr>
          <p:spPr bwMode="auto">
            <a:xfrm>
              <a:off x="5277" y="198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09351" name="Text Box 39"/>
            <p:cNvSpPr txBox="1">
              <a:spLocks noChangeArrowheads="1"/>
            </p:cNvSpPr>
            <p:nvPr/>
          </p:nvSpPr>
          <p:spPr bwMode="auto">
            <a:xfrm>
              <a:off x="4248"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09352" name="Oval 40"/>
            <p:cNvSpPr>
              <a:spLocks noChangeArrowheads="1"/>
            </p:cNvSpPr>
            <p:nvPr/>
          </p:nvSpPr>
          <p:spPr bwMode="auto">
            <a:xfrm>
              <a:off x="2882" y="2505"/>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3" name="Oval 41"/>
            <p:cNvSpPr>
              <a:spLocks noChangeArrowheads="1"/>
            </p:cNvSpPr>
            <p:nvPr/>
          </p:nvSpPr>
          <p:spPr bwMode="auto">
            <a:xfrm>
              <a:off x="5441" y="2509"/>
              <a:ext cx="97"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4" name="Oval 42"/>
            <p:cNvSpPr>
              <a:spLocks noChangeArrowheads="1"/>
            </p:cNvSpPr>
            <p:nvPr/>
          </p:nvSpPr>
          <p:spPr bwMode="auto">
            <a:xfrm>
              <a:off x="4296" y="786"/>
              <a:ext cx="98" cy="84"/>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09355" name="Line 43"/>
            <p:cNvSpPr>
              <a:spLocks noChangeShapeType="1"/>
            </p:cNvSpPr>
            <p:nvPr/>
          </p:nvSpPr>
          <p:spPr bwMode="auto">
            <a:xfrm flipH="1" flipV="1">
              <a:off x="2688" y="2352"/>
              <a:ext cx="242" cy="195"/>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6" name="Line 44"/>
            <p:cNvSpPr>
              <a:spLocks noChangeShapeType="1"/>
            </p:cNvSpPr>
            <p:nvPr/>
          </p:nvSpPr>
          <p:spPr bwMode="auto">
            <a:xfrm flipH="1">
              <a:off x="4931" y="2547"/>
              <a:ext cx="536" cy="293"/>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57" name="Line 45"/>
            <p:cNvSpPr>
              <a:spLocks noChangeShapeType="1"/>
            </p:cNvSpPr>
            <p:nvPr/>
          </p:nvSpPr>
          <p:spPr bwMode="auto">
            <a:xfrm flipV="1">
              <a:off x="2930" y="846"/>
              <a:ext cx="1407" cy="1701"/>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8" name="Line 46"/>
            <p:cNvSpPr>
              <a:spLocks noChangeShapeType="1"/>
            </p:cNvSpPr>
            <p:nvPr/>
          </p:nvSpPr>
          <p:spPr bwMode="auto">
            <a:xfrm flipH="1" flipV="1">
              <a:off x="4350" y="813"/>
              <a:ext cx="1117" cy="1734"/>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09359" name="Line 47"/>
            <p:cNvSpPr>
              <a:spLocks noChangeShapeType="1"/>
            </p:cNvSpPr>
            <p:nvPr/>
          </p:nvSpPr>
          <p:spPr bwMode="auto">
            <a:xfrm flipV="1">
              <a:off x="2921" y="2086"/>
              <a:ext cx="400" cy="470"/>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0" name="Line 48"/>
            <p:cNvSpPr>
              <a:spLocks noChangeShapeType="1"/>
            </p:cNvSpPr>
            <p:nvPr/>
          </p:nvSpPr>
          <p:spPr bwMode="auto">
            <a:xfrm flipV="1">
              <a:off x="3411" y="849"/>
              <a:ext cx="917" cy="112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09361" name="Line 49"/>
            <p:cNvSpPr>
              <a:spLocks noChangeShapeType="1"/>
            </p:cNvSpPr>
            <p:nvPr/>
          </p:nvSpPr>
          <p:spPr bwMode="auto">
            <a:xfrm flipH="1" flipV="1">
              <a:off x="5175" y="2086"/>
              <a:ext cx="292"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2" name="Line 50"/>
            <p:cNvSpPr>
              <a:spLocks noChangeShapeType="1"/>
            </p:cNvSpPr>
            <p:nvPr/>
          </p:nvSpPr>
          <p:spPr bwMode="auto">
            <a:xfrm flipH="1" flipV="1">
              <a:off x="4378" y="855"/>
              <a:ext cx="696" cy="110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63" name="Text Box 51"/>
            <p:cNvSpPr txBox="1">
              <a:spLocks noChangeArrowheads="1"/>
            </p:cNvSpPr>
            <p:nvPr/>
          </p:nvSpPr>
          <p:spPr bwMode="auto">
            <a:xfrm>
              <a:off x="2882" y="2588"/>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09364" name="Text Box 52"/>
            <p:cNvSpPr txBox="1">
              <a:spLocks noChangeArrowheads="1"/>
            </p:cNvSpPr>
            <p:nvPr/>
          </p:nvSpPr>
          <p:spPr bwMode="auto">
            <a:xfrm>
              <a:off x="5320" y="2632"/>
              <a:ext cx="342"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09365" name="Text Box 53"/>
            <p:cNvSpPr txBox="1">
              <a:spLocks noChangeArrowheads="1"/>
            </p:cNvSpPr>
            <p:nvPr/>
          </p:nvSpPr>
          <p:spPr bwMode="auto">
            <a:xfrm>
              <a:off x="2544" y="2400"/>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09366" name="Text Box 54"/>
            <p:cNvSpPr txBox="1">
              <a:spLocks noChangeArrowheads="1"/>
            </p:cNvSpPr>
            <p:nvPr/>
          </p:nvSpPr>
          <p:spPr bwMode="auto">
            <a:xfrm>
              <a:off x="4784" y="2799"/>
              <a:ext cx="3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09367" name="Text Box 55"/>
            <p:cNvSpPr txBox="1">
              <a:spLocks noChangeArrowheads="1"/>
            </p:cNvSpPr>
            <p:nvPr/>
          </p:nvSpPr>
          <p:spPr bwMode="auto">
            <a:xfrm>
              <a:off x="385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09368" name="Text Box 56"/>
            <p:cNvSpPr txBox="1">
              <a:spLocks noChangeArrowheads="1"/>
            </p:cNvSpPr>
            <p:nvPr/>
          </p:nvSpPr>
          <p:spPr bwMode="auto">
            <a:xfrm>
              <a:off x="4638" y="953"/>
              <a:ext cx="3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09369" name="Line 57"/>
            <p:cNvSpPr>
              <a:spLocks noChangeShapeType="1"/>
            </p:cNvSpPr>
            <p:nvPr/>
          </p:nvSpPr>
          <p:spPr bwMode="auto">
            <a:xfrm flipV="1">
              <a:off x="2930" y="2301"/>
              <a:ext cx="464" cy="24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0" name="Line 58"/>
            <p:cNvSpPr>
              <a:spLocks noChangeShapeType="1"/>
            </p:cNvSpPr>
            <p:nvPr/>
          </p:nvSpPr>
          <p:spPr bwMode="auto">
            <a:xfrm flipV="1">
              <a:off x="2930" y="2170"/>
              <a:ext cx="49" cy="377"/>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1" name="Line 59"/>
            <p:cNvSpPr>
              <a:spLocks noChangeShapeType="1"/>
            </p:cNvSpPr>
            <p:nvPr/>
          </p:nvSpPr>
          <p:spPr bwMode="auto">
            <a:xfrm flipH="1" flipV="1">
              <a:off x="4979" y="2295"/>
              <a:ext cx="512" cy="27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2" name="Line 60"/>
            <p:cNvSpPr>
              <a:spLocks noChangeShapeType="1"/>
            </p:cNvSpPr>
            <p:nvPr/>
          </p:nvSpPr>
          <p:spPr bwMode="auto">
            <a:xfrm flipV="1">
              <a:off x="5467" y="2086"/>
              <a:ext cx="49" cy="461"/>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09373" name="Text Box 61"/>
            <p:cNvSpPr txBox="1">
              <a:spLocks noChangeArrowheads="1"/>
            </p:cNvSpPr>
            <p:nvPr/>
          </p:nvSpPr>
          <p:spPr bwMode="auto">
            <a:xfrm>
              <a:off x="3126" y="2421"/>
              <a:ext cx="2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l</a:t>
              </a:r>
            </a:p>
          </p:txBody>
        </p:sp>
        <p:sp>
          <p:nvSpPr>
            <p:cNvPr id="909374" name="Text Box 62"/>
            <p:cNvSpPr txBox="1">
              <a:spLocks noChangeArrowheads="1"/>
            </p:cNvSpPr>
            <p:nvPr/>
          </p:nvSpPr>
          <p:spPr bwMode="auto">
            <a:xfrm>
              <a:off x="5127" y="2421"/>
              <a:ext cx="243"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f</a:t>
              </a:r>
              <a:r>
                <a:rPr lang="en-US" baseline="-25000">
                  <a:solidFill>
                    <a:schemeClr val="bg2"/>
                  </a:solidFill>
                </a:rPr>
                <a:t>r</a:t>
              </a:r>
            </a:p>
          </p:txBody>
        </p:sp>
        <p:sp>
          <p:nvSpPr>
            <p:cNvPr id="909375" name="Text Box 63"/>
            <p:cNvSpPr txBox="1">
              <a:spLocks noChangeArrowheads="1"/>
            </p:cNvSpPr>
            <p:nvPr/>
          </p:nvSpPr>
          <p:spPr bwMode="auto">
            <a:xfrm>
              <a:off x="3467" y="2253"/>
              <a:ext cx="245"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09376" name="Text Box 64"/>
            <p:cNvSpPr txBox="1">
              <a:spLocks noChangeArrowheads="1"/>
            </p:cNvSpPr>
            <p:nvPr/>
          </p:nvSpPr>
          <p:spPr bwMode="auto">
            <a:xfrm>
              <a:off x="2784" y="2045"/>
              <a:ext cx="245"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09377" name="Text Box 65"/>
            <p:cNvSpPr txBox="1">
              <a:spLocks noChangeArrowheads="1"/>
            </p:cNvSpPr>
            <p:nvPr/>
          </p:nvSpPr>
          <p:spPr bwMode="auto">
            <a:xfrm>
              <a:off x="4686" y="2253"/>
              <a:ext cx="342"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09378" name="Text Box 66"/>
            <p:cNvSpPr txBox="1">
              <a:spLocks noChangeArrowheads="1"/>
            </p:cNvSpPr>
            <p:nvPr/>
          </p:nvSpPr>
          <p:spPr bwMode="auto">
            <a:xfrm>
              <a:off x="5420" y="1875"/>
              <a:ext cx="340" cy="232"/>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09379" name="Freeform 67"/>
            <p:cNvSpPr>
              <a:spLocks/>
            </p:cNvSpPr>
            <p:nvPr/>
          </p:nvSpPr>
          <p:spPr bwMode="auto">
            <a:xfrm>
              <a:off x="3408" y="2832"/>
              <a:ext cx="1121" cy="91"/>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09380" name="Text Box 68"/>
            <p:cNvSpPr txBox="1">
              <a:spLocks noChangeArrowheads="1"/>
            </p:cNvSpPr>
            <p:nvPr/>
          </p:nvSpPr>
          <p:spPr bwMode="auto">
            <a:xfrm>
              <a:off x="3840" y="2784"/>
              <a:ext cx="487"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a:solidFill>
                    <a:schemeClr val="bg2"/>
                  </a:solidFill>
                </a:rPr>
                <a:t>R, T</a:t>
              </a:r>
              <a:endParaRPr lang="en-US" baseline="-25000">
                <a:solidFill>
                  <a:schemeClr val="bg2"/>
                </a:solidFill>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5181600" y="285750"/>
            <a:ext cx="3924300" cy="609600"/>
          </a:xfrm>
        </p:spPr>
        <p:txBody>
          <a:bodyPr/>
          <a:lstStyle/>
          <a:p>
            <a:r>
              <a:rPr lang="en-US"/>
              <a:t>Epipolar Geometry</a:t>
            </a:r>
          </a:p>
        </p:txBody>
      </p:sp>
      <p:sp>
        <p:nvSpPr>
          <p:cNvPr id="913411" name="Rectangle 3"/>
          <p:cNvSpPr>
            <a:spLocks noGrp="1" noChangeArrowheads="1"/>
          </p:cNvSpPr>
          <p:nvPr>
            <p:ph type="body" idx="1"/>
          </p:nvPr>
        </p:nvSpPr>
        <p:spPr>
          <a:xfrm>
            <a:off x="152400" y="990600"/>
            <a:ext cx="4267200" cy="5562600"/>
          </a:xfrm>
          <a:noFill/>
          <a:ln/>
        </p:spPr>
        <p:txBody>
          <a:bodyPr/>
          <a:lstStyle/>
          <a:p>
            <a:r>
              <a:rPr lang="en-US" sz="2000"/>
              <a:t>Motivation: </a:t>
            </a:r>
            <a:r>
              <a:rPr lang="en-US" sz="2000">
                <a:solidFill>
                  <a:srgbClr val="D82204"/>
                </a:solidFill>
              </a:rPr>
              <a:t>where to search correspondences?</a:t>
            </a:r>
          </a:p>
          <a:p>
            <a:pPr lvl="1"/>
            <a:r>
              <a:rPr lang="en-US"/>
              <a:t>Epipolar Plane</a:t>
            </a:r>
          </a:p>
          <a:p>
            <a:pPr lvl="2"/>
            <a:r>
              <a:rPr lang="en-US" sz="1800"/>
              <a:t>A plane going through point P and the centers of projections (COPs) of the two cameras</a:t>
            </a:r>
          </a:p>
          <a:p>
            <a:pPr lvl="1"/>
            <a:r>
              <a:rPr lang="en-US"/>
              <a:t>Conjugated Epipolar Lines</a:t>
            </a:r>
            <a:r>
              <a:rPr lang="en-US" sz="3300"/>
              <a:t> </a:t>
            </a:r>
          </a:p>
          <a:p>
            <a:pPr lvl="2"/>
            <a:r>
              <a:rPr lang="en-US" sz="1800"/>
              <a:t>Lines where epipolar plane intersects the image planes</a:t>
            </a:r>
          </a:p>
          <a:p>
            <a:pPr lvl="1"/>
            <a:r>
              <a:rPr lang="en-US"/>
              <a:t>Epipoles</a:t>
            </a:r>
          </a:p>
          <a:p>
            <a:pPr lvl="2"/>
            <a:r>
              <a:rPr lang="en-US" sz="1800"/>
              <a:t>The image of the COP of one camera in the other</a:t>
            </a:r>
          </a:p>
          <a:p>
            <a:r>
              <a:rPr lang="en-US" sz="2000"/>
              <a:t>Epipolar Constraint</a:t>
            </a:r>
          </a:p>
          <a:p>
            <a:pPr lvl="1"/>
            <a:r>
              <a:rPr lang="en-US" sz="1800"/>
              <a:t>Corresponding points must lie on conjugated epipolar lines</a:t>
            </a:r>
          </a:p>
        </p:txBody>
      </p:sp>
      <p:grpSp>
        <p:nvGrpSpPr>
          <p:cNvPr id="913829" name="Group 421"/>
          <p:cNvGrpSpPr>
            <a:grpSpLocks/>
          </p:cNvGrpSpPr>
          <p:nvPr/>
        </p:nvGrpSpPr>
        <p:grpSpPr bwMode="auto">
          <a:xfrm>
            <a:off x="4572000" y="1143000"/>
            <a:ext cx="4343400" cy="4633913"/>
            <a:chOff x="2880" y="720"/>
            <a:chExt cx="2736" cy="2919"/>
          </a:xfrm>
        </p:grpSpPr>
        <p:grpSp>
          <p:nvGrpSpPr>
            <p:cNvPr id="913814" name="Group 406"/>
            <p:cNvGrpSpPr>
              <a:grpSpLocks/>
            </p:cNvGrpSpPr>
            <p:nvPr/>
          </p:nvGrpSpPr>
          <p:grpSpPr bwMode="auto">
            <a:xfrm>
              <a:off x="2880" y="720"/>
              <a:ext cx="2614" cy="2400"/>
              <a:chOff x="2880" y="720"/>
              <a:chExt cx="2614" cy="2400"/>
            </a:xfrm>
          </p:grpSpPr>
          <p:sp>
            <p:nvSpPr>
              <p:cNvPr id="913423" name="Freeform 1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13449" name="Freeform 41"/>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13482" name="Freeform 74"/>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13485" name="Freeform 77"/>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13486" name="Freeform 78"/>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13487" name="Freeform 79"/>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13488" name="Freeform 80"/>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493" name="Freeform 85"/>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13494" name="Freeform 86"/>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495" name="Freeform 87"/>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13496" name="Freeform 88"/>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7" name="Freeform 89"/>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8" name="Freeform 90"/>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499" name="Freeform 91"/>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13500" name="Freeform 92"/>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501" name="Freeform 93"/>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502" name="Freeform 94"/>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82" name="Freeform 374"/>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13783" name="Freeform 375"/>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13784" name="Freeform 376"/>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13785" name="Freeform 377"/>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13786" name="Freeform 378"/>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13787" name="Freeform 379"/>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13788" name="Freeform 380"/>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13789" name="Freeform 381"/>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13790" name="Freeform 382"/>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13791" name="Freeform 383"/>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13793" name="Rectangle 385"/>
              <p:cNvSpPr>
                <a:spLocks noChangeArrowheads="1"/>
              </p:cNvSpPr>
              <p:nvPr/>
            </p:nvSpPr>
            <p:spPr bwMode="auto">
              <a:xfrm>
                <a:off x="3116" y="2257"/>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4" name="Rectangle 386"/>
              <p:cNvSpPr>
                <a:spLocks noChangeArrowheads="1"/>
              </p:cNvSpPr>
              <p:nvPr/>
            </p:nvSpPr>
            <p:spPr bwMode="auto">
              <a:xfrm>
                <a:off x="3202" y="2336"/>
                <a:ext cx="36" cy="155"/>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13795" name="Rectangle 387"/>
              <p:cNvSpPr>
                <a:spLocks noChangeArrowheads="1"/>
              </p:cNvSpPr>
              <p:nvPr/>
            </p:nvSpPr>
            <p:spPr bwMode="auto">
              <a:xfrm>
                <a:off x="5158" y="2250"/>
                <a:ext cx="79" cy="155"/>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13796" name="Rectangle 388"/>
              <p:cNvSpPr>
                <a:spLocks noChangeArrowheads="1"/>
              </p:cNvSpPr>
              <p:nvPr/>
            </p:nvSpPr>
            <p:spPr bwMode="auto">
              <a:xfrm>
                <a:off x="5238" y="2330"/>
                <a:ext cx="50" cy="155"/>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13414" name="Text Box 6"/>
              <p:cNvSpPr txBox="1">
                <a:spLocks noChangeArrowheads="1"/>
              </p:cNvSpPr>
              <p:nvPr/>
            </p:nvSpPr>
            <p:spPr bwMode="auto">
              <a:xfrm>
                <a:off x="4224"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13797" name="Oval 389"/>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8" name="Oval 390"/>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799" name="Oval 391"/>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13802" name="Line 39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1" name="Freeform 393"/>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0" name="Freeform 392"/>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13803" name="Line 395"/>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4" name="Line 396"/>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05" name="Line 397"/>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6" name="Line 398"/>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13807" name="Line 399"/>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8" name="Line 400"/>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13809" name="Line 401"/>
              <p:cNvSpPr>
                <a:spLocks noChangeShapeType="1"/>
              </p:cNvSpPr>
              <p:nvPr/>
            </p:nvSpPr>
            <p:spPr bwMode="auto">
              <a:xfrm flipH="1" flipV="1">
                <a:off x="5136" y="2448"/>
                <a:ext cx="28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0" name="Line 402"/>
              <p:cNvSpPr>
                <a:spLocks noChangeShapeType="1"/>
              </p:cNvSpPr>
              <p:nvPr/>
            </p:nvSpPr>
            <p:spPr bwMode="auto">
              <a:xfrm flipH="1" flipV="1">
                <a:off x="4352" y="1039"/>
                <a:ext cx="685" cy="126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13812" name="Line 404"/>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13813" name="Line 405"/>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13815" name="Text Box 407"/>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13816" name="Text Box 408"/>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13817" name="Text Box 409"/>
            <p:cNvSpPr txBox="1">
              <a:spLocks noChangeArrowheads="1"/>
            </p:cNvSpPr>
            <p:nvPr/>
          </p:nvSpPr>
          <p:spPr bwMode="auto">
            <a:xfrm>
              <a:off x="340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l</a:t>
              </a:r>
            </a:p>
          </p:txBody>
        </p:sp>
        <p:sp>
          <p:nvSpPr>
            <p:cNvPr id="913818" name="Text Box 410"/>
            <p:cNvSpPr txBox="1">
              <a:spLocks noChangeArrowheads="1"/>
            </p:cNvSpPr>
            <p:nvPr/>
          </p:nvSpPr>
          <p:spPr bwMode="auto">
            <a:xfrm>
              <a:off x="4656"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a:t>
              </a:r>
              <a:r>
                <a:rPr lang="en-US" baseline="-25000">
                  <a:solidFill>
                    <a:schemeClr val="bg2"/>
                  </a:solidFill>
                </a:rPr>
                <a:t>r</a:t>
              </a:r>
            </a:p>
          </p:txBody>
        </p:sp>
        <p:sp>
          <p:nvSpPr>
            <p:cNvPr id="913819" name="Text Box 411"/>
            <p:cNvSpPr txBox="1">
              <a:spLocks noChangeArrowheads="1"/>
            </p:cNvSpPr>
            <p:nvPr/>
          </p:nvSpPr>
          <p:spPr bwMode="auto">
            <a:xfrm>
              <a:off x="3840"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13820" name="Text Box 412"/>
            <p:cNvSpPr txBox="1">
              <a:spLocks noChangeArrowheads="1"/>
            </p:cNvSpPr>
            <p:nvPr/>
          </p:nvSpPr>
          <p:spPr bwMode="auto">
            <a:xfrm>
              <a:off x="460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13821" name="Text Box 413"/>
            <p:cNvSpPr txBox="1">
              <a:spLocks noChangeArrowheads="1"/>
            </p:cNvSpPr>
            <p:nvPr/>
          </p:nvSpPr>
          <p:spPr bwMode="auto">
            <a:xfrm>
              <a:off x="2880" y="1488"/>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Plane</a:t>
              </a:r>
              <a:endParaRPr lang="en-US" baseline="-25000">
                <a:solidFill>
                  <a:schemeClr val="bg2"/>
                </a:solidFill>
              </a:endParaRPr>
            </a:p>
          </p:txBody>
        </p:sp>
        <p:sp>
          <p:nvSpPr>
            <p:cNvPr id="913822" name="Text Box 414"/>
            <p:cNvSpPr txBox="1">
              <a:spLocks noChangeArrowheads="1"/>
            </p:cNvSpPr>
            <p:nvPr/>
          </p:nvSpPr>
          <p:spPr bwMode="auto">
            <a:xfrm>
              <a:off x="3600" y="2064"/>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Epipolar Lines</a:t>
              </a:r>
              <a:endParaRPr lang="en-US" baseline="-25000">
                <a:solidFill>
                  <a:schemeClr val="bg2"/>
                </a:solidFill>
              </a:endParaRPr>
            </a:p>
          </p:txBody>
        </p:sp>
        <p:sp>
          <p:nvSpPr>
            <p:cNvPr id="913823" name="Text Box 415"/>
            <p:cNvSpPr txBox="1">
              <a:spLocks noChangeArrowheads="1"/>
            </p:cNvSpPr>
            <p:nvPr/>
          </p:nvSpPr>
          <p:spPr bwMode="auto">
            <a:xfrm>
              <a:off x="3840" y="3408"/>
              <a:ext cx="86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Epipoles</a:t>
              </a:r>
              <a:endParaRPr lang="en-US" baseline="-25000" dirty="0">
                <a:solidFill>
                  <a:schemeClr val="bg2"/>
                </a:solidFill>
              </a:endParaRPr>
            </a:p>
          </p:txBody>
        </p:sp>
        <p:sp>
          <p:nvSpPr>
            <p:cNvPr id="913824" name="Line 41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5" name="Line 41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6" name="Line 41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7" name="Line 41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13828" name="Line 42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
        <p:nvSpPr>
          <p:cNvPr id="913830" name="Line 422"/>
          <p:cNvSpPr>
            <a:spLocks noChangeShapeType="1"/>
          </p:cNvSpPr>
          <p:nvPr/>
        </p:nvSpPr>
        <p:spPr bwMode="auto">
          <a:xfrm>
            <a:off x="6400800" y="2286000"/>
            <a:ext cx="2286000" cy="2438400"/>
          </a:xfrm>
          <a:prstGeom prst="line">
            <a:avLst/>
          </a:prstGeom>
          <a:noFill/>
          <a:ln w="12700">
            <a:solidFill>
              <a:srgbClr val="0000FF"/>
            </a:solidFill>
            <a:round/>
            <a:headEnd type="none" w="sm" len="sm"/>
            <a:tailEnd type="none" w="sm" len="sm"/>
          </a:ln>
          <a:effectLst/>
        </p:spPr>
        <p:txBody>
          <a:bodyPr/>
          <a:lstStyle/>
          <a:p>
            <a:endParaRPr lang="en-US"/>
          </a:p>
        </p:txBody>
      </p:sp>
      <p:sp>
        <p:nvSpPr>
          <p:cNvPr id="913831" name="Line 423"/>
          <p:cNvSpPr>
            <a:spLocks noChangeShapeType="1"/>
          </p:cNvSpPr>
          <p:nvPr/>
        </p:nvSpPr>
        <p:spPr bwMode="auto">
          <a:xfrm>
            <a:off x="7239000" y="1143000"/>
            <a:ext cx="1371600" cy="3581400"/>
          </a:xfrm>
          <a:prstGeom prst="line">
            <a:avLst/>
          </a:prstGeom>
          <a:noFill/>
          <a:ln w="12700">
            <a:solidFill>
              <a:srgbClr val="0000FF"/>
            </a:solidFill>
            <a:round/>
            <a:headEnd type="none" w="sm" len="sm"/>
            <a:tailEnd type="none" w="sm" len="sm"/>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15459" name="Rectangle 3"/>
          <p:cNvSpPr>
            <a:spLocks noGrp="1" noChangeArrowheads="1"/>
          </p:cNvSpPr>
          <p:nvPr>
            <p:ph type="body" idx="1"/>
          </p:nvPr>
        </p:nvSpPr>
        <p:spPr>
          <a:xfrm>
            <a:off x="609600" y="1143000"/>
            <a:ext cx="7848600" cy="5181600"/>
          </a:xfrm>
          <a:noFill/>
          <a:ln/>
        </p:spPr>
        <p:txBody>
          <a:bodyPr/>
          <a:lstStyle/>
          <a:p>
            <a:r>
              <a:rPr lang="en-US"/>
              <a:t>Equation of the epipolar plane</a:t>
            </a:r>
          </a:p>
          <a:p>
            <a:pPr lvl="1"/>
            <a:r>
              <a:rPr lang="en-US"/>
              <a:t>Co-planarity condition of vectors P</a:t>
            </a:r>
            <a:r>
              <a:rPr lang="en-US" baseline="-25000"/>
              <a:t>l</a:t>
            </a:r>
            <a:r>
              <a:rPr lang="en-US"/>
              <a:t>, T and P</a:t>
            </a:r>
            <a:r>
              <a:rPr lang="en-US" baseline="-25000"/>
              <a:t>l</a:t>
            </a:r>
            <a:r>
              <a:rPr lang="en-US"/>
              <a:t>-T</a:t>
            </a:r>
          </a:p>
          <a:p>
            <a:pPr lvl="1"/>
            <a:endParaRPr lang="en-US"/>
          </a:p>
          <a:p>
            <a:pPr lvl="1"/>
            <a:endParaRPr lang="en-US"/>
          </a:p>
          <a:p>
            <a:r>
              <a:rPr lang="en-US"/>
              <a:t>Essential Matrix    </a:t>
            </a:r>
            <a:r>
              <a:rPr lang="en-US">
                <a:solidFill>
                  <a:srgbClr val="D82204"/>
                </a:solidFill>
              </a:rPr>
              <a:t>E = RS </a:t>
            </a:r>
          </a:p>
          <a:p>
            <a:pPr lvl="1"/>
            <a:r>
              <a:rPr lang="en-US"/>
              <a:t>3x3 matrix constructed from R and T (extrinsic only)</a:t>
            </a:r>
          </a:p>
          <a:p>
            <a:pPr lvl="2"/>
            <a:r>
              <a:rPr lang="en-US"/>
              <a:t>Rank (E) = 2, two equal nonzero singular values</a:t>
            </a:r>
          </a:p>
        </p:txBody>
      </p:sp>
      <p:graphicFrame>
        <p:nvGraphicFramePr>
          <p:cNvPr id="915460" name="Object 4"/>
          <p:cNvGraphicFramePr>
            <a:graphicFrameLocks noChangeAspect="1"/>
          </p:cNvGraphicFramePr>
          <p:nvPr/>
        </p:nvGraphicFramePr>
        <p:xfrm>
          <a:off x="3048000" y="1981200"/>
          <a:ext cx="2403475" cy="539750"/>
        </p:xfrm>
        <a:graphic>
          <a:graphicData uri="http://schemas.openxmlformats.org/presentationml/2006/ole">
            <p:oleObj spid="_x0000_s915460" name="Equation" r:id="rId4" imgW="1193760" imgH="266400" progId="Equation.3">
              <p:embed/>
            </p:oleObj>
          </a:graphicData>
        </a:graphic>
      </p:graphicFrame>
      <p:graphicFrame>
        <p:nvGraphicFramePr>
          <p:cNvPr id="915461" name="Object 5"/>
          <p:cNvGraphicFramePr>
            <a:graphicFrameLocks noChangeAspect="1"/>
          </p:cNvGraphicFramePr>
          <p:nvPr/>
        </p:nvGraphicFramePr>
        <p:xfrm>
          <a:off x="2895600" y="4191000"/>
          <a:ext cx="2286000" cy="1168400"/>
        </p:xfrm>
        <a:graphic>
          <a:graphicData uri="http://schemas.openxmlformats.org/presentationml/2006/ole">
            <p:oleObj spid="_x0000_s915461" name="Equation" r:id="rId5" imgW="1485720" imgH="761760" progId="Equation.3">
              <p:embed/>
            </p:oleObj>
          </a:graphicData>
        </a:graphic>
      </p:graphicFrame>
      <p:graphicFrame>
        <p:nvGraphicFramePr>
          <p:cNvPr id="915462" name="Object 6"/>
          <p:cNvGraphicFramePr>
            <a:graphicFrameLocks noChangeAspect="1"/>
          </p:cNvGraphicFramePr>
          <p:nvPr/>
        </p:nvGraphicFramePr>
        <p:xfrm>
          <a:off x="457200" y="4191000"/>
          <a:ext cx="2157413" cy="1192213"/>
        </p:xfrm>
        <a:graphic>
          <a:graphicData uri="http://schemas.openxmlformats.org/presentationml/2006/ole">
            <p:oleObj spid="_x0000_s915462" name="Equation" r:id="rId6" imgW="1282680" imgH="711000" progId="Equation.3">
              <p:embed/>
            </p:oleObj>
          </a:graphicData>
        </a:graphic>
      </p:graphicFrame>
      <p:sp>
        <p:nvSpPr>
          <p:cNvPr id="915463" name="Text Box 7"/>
          <p:cNvSpPr txBox="1">
            <a:spLocks noChangeArrowheads="1"/>
          </p:cNvSpPr>
          <p:nvPr/>
        </p:nvSpPr>
        <p:spPr bwMode="auto">
          <a:xfrm>
            <a:off x="685800" y="56388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(R) =3</a:t>
            </a:r>
          </a:p>
        </p:txBody>
      </p:sp>
      <p:sp>
        <p:nvSpPr>
          <p:cNvPr id="915464" name="Text Box 8"/>
          <p:cNvSpPr txBox="1">
            <a:spLocks noChangeArrowheads="1"/>
          </p:cNvSpPr>
          <p:nvPr/>
        </p:nvSpPr>
        <p:spPr bwMode="auto">
          <a:xfrm>
            <a:off x="3048000" y="5562600"/>
            <a:ext cx="1676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(S) =2</a:t>
            </a:r>
          </a:p>
        </p:txBody>
      </p:sp>
      <p:graphicFrame>
        <p:nvGraphicFramePr>
          <p:cNvPr id="915465" name="Object 9"/>
          <p:cNvGraphicFramePr>
            <a:graphicFrameLocks noChangeAspect="1"/>
          </p:cNvGraphicFramePr>
          <p:nvPr/>
        </p:nvGraphicFramePr>
        <p:xfrm>
          <a:off x="6781800" y="2133600"/>
          <a:ext cx="1916113" cy="441325"/>
        </p:xfrm>
        <a:graphic>
          <a:graphicData uri="http://schemas.openxmlformats.org/presentationml/2006/ole">
            <p:oleObj spid="_x0000_s915465" name="Equation" r:id="rId7" imgW="939600" imgH="215640" progId="Equation.3">
              <p:embed/>
            </p:oleObj>
          </a:graphicData>
        </a:graphic>
      </p:graphicFrame>
      <p:graphicFrame>
        <p:nvGraphicFramePr>
          <p:cNvPr id="915466" name="Object 10"/>
          <p:cNvGraphicFramePr>
            <a:graphicFrameLocks noChangeAspect="1"/>
          </p:cNvGraphicFramePr>
          <p:nvPr/>
        </p:nvGraphicFramePr>
        <p:xfrm>
          <a:off x="6019800" y="4157663"/>
          <a:ext cx="1812925" cy="649287"/>
        </p:xfrm>
        <a:graphic>
          <a:graphicData uri="http://schemas.openxmlformats.org/presentationml/2006/ole">
            <p:oleObj spid="_x0000_s915466" name="Equation" r:id="rId8" imgW="749160" imgH="266400" progId="Equation.3">
              <p:embed/>
            </p:oleObj>
          </a:graphicData>
        </a:graphic>
      </p:graphicFrame>
      <p:graphicFrame>
        <p:nvGraphicFramePr>
          <p:cNvPr id="915467" name="Object 11"/>
          <p:cNvGraphicFramePr>
            <a:graphicFrameLocks noChangeAspect="1"/>
          </p:cNvGraphicFramePr>
          <p:nvPr/>
        </p:nvGraphicFramePr>
        <p:xfrm>
          <a:off x="6172200" y="5867400"/>
          <a:ext cx="1838325" cy="647700"/>
        </p:xfrm>
        <a:graphic>
          <a:graphicData uri="http://schemas.openxmlformats.org/presentationml/2006/ole">
            <p:oleObj spid="_x0000_s915467" name="Equation" r:id="rId9" imgW="761760" imgH="266400" progId="Equation.3">
              <p:embed/>
            </p:oleObj>
          </a:graphicData>
        </a:graphic>
      </p:graphicFrame>
      <p:sp>
        <p:nvSpPr>
          <p:cNvPr id="915468" name="Freeform 12"/>
          <p:cNvSpPr>
            <a:spLocks/>
          </p:cNvSpPr>
          <p:nvPr/>
        </p:nvSpPr>
        <p:spPr bwMode="auto">
          <a:xfrm>
            <a:off x="5486400" y="2438400"/>
            <a:ext cx="2921000" cy="2057400"/>
          </a:xfrm>
          <a:custGeom>
            <a:avLst/>
            <a:gdLst/>
            <a:ahLst/>
            <a:cxnLst>
              <a:cxn ang="0">
                <a:pos x="0" y="0"/>
              </a:cxn>
              <a:cxn ang="0">
                <a:pos x="1056" y="96"/>
              </a:cxn>
              <a:cxn ang="0">
                <a:pos x="1680" y="384"/>
              </a:cxn>
              <a:cxn ang="0">
                <a:pos x="1824" y="912"/>
              </a:cxn>
              <a:cxn ang="0">
                <a:pos x="1584" y="1296"/>
              </a:cxn>
            </a:cxnLst>
            <a:rect l="0" t="0" r="r" b="b"/>
            <a:pathLst>
              <a:path w="1840" h="1296">
                <a:moveTo>
                  <a:pt x="0" y="0"/>
                </a:moveTo>
                <a:cubicBezTo>
                  <a:pt x="388" y="16"/>
                  <a:pt x="776" y="32"/>
                  <a:pt x="1056" y="96"/>
                </a:cubicBezTo>
                <a:cubicBezTo>
                  <a:pt x="1336" y="160"/>
                  <a:pt x="1552" y="248"/>
                  <a:pt x="1680" y="384"/>
                </a:cubicBezTo>
                <a:cubicBezTo>
                  <a:pt x="1808" y="520"/>
                  <a:pt x="1840" y="760"/>
                  <a:pt x="1824" y="912"/>
                </a:cubicBezTo>
                <a:cubicBezTo>
                  <a:pt x="1808" y="1064"/>
                  <a:pt x="1696" y="1180"/>
                  <a:pt x="1584" y="1296"/>
                </a:cubicBezTo>
              </a:path>
            </a:pathLst>
          </a:custGeom>
          <a:noFill/>
          <a:ln w="25400" cap="flat" cmpd="sng">
            <a:solidFill>
              <a:schemeClr val="folHlink"/>
            </a:solidFill>
            <a:prstDash val="solid"/>
            <a:round/>
            <a:headEnd type="none" w="sm" len="sm"/>
            <a:tailEnd type="stealth" w="lg" len="lg"/>
          </a:ln>
          <a:effectLst/>
        </p:spPr>
        <p:txBody>
          <a:bodyPr/>
          <a:lstStyle/>
          <a:p>
            <a:endParaRPr lang="en-US"/>
          </a:p>
        </p:txBody>
      </p:sp>
      <p:sp>
        <p:nvSpPr>
          <p:cNvPr id="915470" name="Line 14"/>
          <p:cNvSpPr>
            <a:spLocks noChangeShapeType="1"/>
          </p:cNvSpPr>
          <p:nvPr/>
        </p:nvSpPr>
        <p:spPr bwMode="auto">
          <a:xfrm>
            <a:off x="7086600" y="4953000"/>
            <a:ext cx="0" cy="914400"/>
          </a:xfrm>
          <a:prstGeom prst="line">
            <a:avLst/>
          </a:prstGeom>
          <a:noFill/>
          <a:ln w="25400">
            <a:solidFill>
              <a:schemeClr val="folHlink"/>
            </a:solidFill>
            <a:round/>
            <a:headEnd type="none" w="sm" len="sm"/>
            <a:tailEnd type="stealth" w="lg" len="lg"/>
          </a:ln>
          <a:effectLst/>
        </p:spPr>
        <p:txBody>
          <a:bodyPr/>
          <a:lstStyle/>
          <a:p>
            <a:endParaRPr lang="en-US"/>
          </a:p>
        </p:txBody>
      </p:sp>
      <p:graphicFrame>
        <p:nvGraphicFramePr>
          <p:cNvPr id="915471" name="Object 15"/>
          <p:cNvGraphicFramePr>
            <a:graphicFrameLocks noChangeAspect="1"/>
          </p:cNvGraphicFramePr>
          <p:nvPr/>
        </p:nvGraphicFramePr>
        <p:xfrm>
          <a:off x="5943600" y="4953000"/>
          <a:ext cx="990600" cy="688975"/>
        </p:xfrm>
        <a:graphic>
          <a:graphicData uri="http://schemas.openxmlformats.org/presentationml/2006/ole">
            <p:oleObj spid="_x0000_s915471" name="Equation" r:id="rId10" imgW="711000" imgH="495000" progId="Equation.3">
              <p:embed/>
            </p:oleObj>
          </a:graphicData>
        </a:graphic>
      </p:graphicFrame>
      <p:graphicFrame>
        <p:nvGraphicFramePr>
          <p:cNvPr id="915472" name="Object 16"/>
          <p:cNvGraphicFramePr>
            <a:graphicFrameLocks noChangeAspect="1"/>
          </p:cNvGraphicFramePr>
          <p:nvPr/>
        </p:nvGraphicFramePr>
        <p:xfrm>
          <a:off x="7315200" y="4953000"/>
          <a:ext cx="1143000" cy="684213"/>
        </p:xfrm>
        <a:graphic>
          <a:graphicData uri="http://schemas.openxmlformats.org/presentationml/2006/ole">
            <p:oleObj spid="_x0000_s915472" name="Equation" r:id="rId11" imgW="723600" imgH="4316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a:xfrm>
            <a:off x="5181600" y="285750"/>
            <a:ext cx="3924300" cy="609600"/>
          </a:xfrm>
        </p:spPr>
        <p:txBody>
          <a:bodyPr/>
          <a:lstStyle/>
          <a:p>
            <a:r>
              <a:rPr lang="en-US"/>
              <a:t>Essential Matrix</a:t>
            </a:r>
          </a:p>
        </p:txBody>
      </p:sp>
      <p:sp>
        <p:nvSpPr>
          <p:cNvPr id="92160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t>Essential Matrix  </a:t>
            </a:r>
            <a:r>
              <a:rPr lang="en-US">
                <a:solidFill>
                  <a:srgbClr val="D82204"/>
                </a:solidFill>
              </a:rPr>
              <a:t>E = RS</a:t>
            </a:r>
            <a:r>
              <a:rPr lang="en-US"/>
              <a:t> </a:t>
            </a:r>
          </a:p>
          <a:p>
            <a:pPr lvl="1">
              <a:lnSpc>
                <a:spcPct val="90000"/>
              </a:lnSpc>
            </a:pPr>
            <a:r>
              <a:rPr lang="en-US"/>
              <a:t>A natural link between the stereo point pair and the extrinsic parameters of the stereo system </a:t>
            </a:r>
          </a:p>
          <a:p>
            <a:pPr lvl="2">
              <a:lnSpc>
                <a:spcPct val="90000"/>
              </a:lnSpc>
            </a:pPr>
            <a:r>
              <a:rPr lang="en-US"/>
              <a:t>One correspondence -&gt; a linear equation of 9 entries</a:t>
            </a:r>
          </a:p>
          <a:p>
            <a:pPr lvl="2">
              <a:lnSpc>
                <a:spcPct val="90000"/>
              </a:lnSpc>
            </a:pPr>
            <a:r>
              <a:rPr lang="en-US"/>
              <a:t>Given 8 pairs of (pl, pr)  -&gt; E</a:t>
            </a:r>
          </a:p>
          <a:p>
            <a:pPr lvl="2">
              <a:lnSpc>
                <a:spcPct val="90000"/>
              </a:lnSpc>
            </a:pPr>
            <a:endParaRPr lang="en-US"/>
          </a:p>
          <a:p>
            <a:pPr lvl="1">
              <a:lnSpc>
                <a:spcPct val="90000"/>
              </a:lnSpc>
            </a:pPr>
            <a:r>
              <a:rPr lang="en-US"/>
              <a:t>Mapping between points and epipolar lines we are looking for</a:t>
            </a:r>
          </a:p>
          <a:p>
            <a:pPr lvl="2">
              <a:lnSpc>
                <a:spcPct val="90000"/>
              </a:lnSpc>
            </a:pPr>
            <a:r>
              <a:rPr lang="en-US"/>
              <a:t>Given p</a:t>
            </a:r>
            <a:r>
              <a:rPr lang="en-US" baseline="-25000"/>
              <a:t>l</a:t>
            </a:r>
            <a:r>
              <a:rPr lang="en-US"/>
              <a:t>, E -&gt; p</a:t>
            </a:r>
            <a:r>
              <a:rPr lang="en-US" baseline="-25000"/>
              <a:t>r</a:t>
            </a:r>
            <a:r>
              <a:rPr lang="en-US"/>
              <a:t> on the projective line in the right plane</a:t>
            </a:r>
          </a:p>
          <a:p>
            <a:pPr lvl="2">
              <a:lnSpc>
                <a:spcPct val="90000"/>
              </a:lnSpc>
            </a:pPr>
            <a:r>
              <a:rPr lang="en-US"/>
              <a:t>Equation represents the epipolar line of pr (or pl) in the right (or left) image </a:t>
            </a:r>
          </a:p>
          <a:p>
            <a:pPr lvl="2">
              <a:lnSpc>
                <a:spcPct val="90000"/>
              </a:lnSpc>
            </a:pPr>
            <a:endParaRPr lang="en-US"/>
          </a:p>
          <a:p>
            <a:pPr>
              <a:lnSpc>
                <a:spcPct val="90000"/>
              </a:lnSpc>
            </a:pPr>
            <a:r>
              <a:rPr lang="en-US"/>
              <a:t>Note: </a:t>
            </a:r>
          </a:p>
          <a:p>
            <a:pPr lvl="1">
              <a:lnSpc>
                <a:spcPct val="90000"/>
              </a:lnSpc>
            </a:pPr>
            <a:r>
              <a:rPr lang="en-US"/>
              <a:t>pl, pr are in the camera coordinate system, not pixel coordinates that we can measure</a:t>
            </a:r>
          </a:p>
        </p:txBody>
      </p:sp>
      <p:graphicFrame>
        <p:nvGraphicFramePr>
          <p:cNvPr id="921604" name="Object 4"/>
          <p:cNvGraphicFramePr>
            <a:graphicFrameLocks noChangeAspect="1"/>
          </p:cNvGraphicFramePr>
          <p:nvPr/>
        </p:nvGraphicFramePr>
        <p:xfrm>
          <a:off x="5486400" y="1066800"/>
          <a:ext cx="1533525" cy="539750"/>
        </p:xfrm>
        <a:graphic>
          <a:graphicData uri="http://schemas.openxmlformats.org/presentationml/2006/ole">
            <p:oleObj spid="_x0000_s921604" name="Equation" r:id="rId4" imgW="761760" imgH="2664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17507" name="Rectangle 3"/>
          <p:cNvSpPr>
            <a:spLocks noGrp="1" noChangeArrowheads="1"/>
          </p:cNvSpPr>
          <p:nvPr>
            <p:ph type="body" idx="1"/>
          </p:nvPr>
        </p:nvSpPr>
        <p:spPr>
          <a:xfrm>
            <a:off x="609600" y="1219200"/>
            <a:ext cx="7848600" cy="5410200"/>
          </a:xfrm>
          <a:noFill/>
          <a:ln/>
        </p:spPr>
        <p:txBody>
          <a:bodyPr/>
          <a:lstStyle/>
          <a:p>
            <a:r>
              <a:rPr lang="en-US"/>
              <a:t>Mapping between points and epipolar lines in the pixel coordinate systems</a:t>
            </a:r>
          </a:p>
          <a:p>
            <a:pPr lvl="1"/>
            <a:r>
              <a:rPr lang="en-US"/>
              <a:t>With no prior knowledge on the stereo system</a:t>
            </a:r>
          </a:p>
          <a:p>
            <a:r>
              <a:rPr lang="en-US"/>
              <a:t>From Camera to Pixels: </a:t>
            </a:r>
            <a:r>
              <a:rPr lang="en-US" sz="2000"/>
              <a:t>Matrices of intrinsic parameters</a:t>
            </a:r>
          </a:p>
          <a:p>
            <a:endParaRPr lang="en-US"/>
          </a:p>
          <a:p>
            <a:endParaRPr lang="en-US"/>
          </a:p>
          <a:p>
            <a:endParaRPr lang="en-US"/>
          </a:p>
          <a:p>
            <a:endParaRPr lang="en-US"/>
          </a:p>
          <a:p>
            <a:r>
              <a:rPr lang="en-US"/>
              <a:t>Questions: </a:t>
            </a:r>
          </a:p>
          <a:p>
            <a:pPr lvl="1"/>
            <a:r>
              <a:rPr lang="en-US"/>
              <a:t>What are fx, fy, ox, oy ?</a:t>
            </a:r>
          </a:p>
          <a:p>
            <a:pPr lvl="1"/>
            <a:r>
              <a:rPr lang="en-US"/>
              <a:t>How to measure p</a:t>
            </a:r>
            <a:r>
              <a:rPr lang="en-US" baseline="-25000"/>
              <a:t>l </a:t>
            </a:r>
            <a:r>
              <a:rPr lang="en-US"/>
              <a:t>in images?</a:t>
            </a:r>
          </a:p>
        </p:txBody>
      </p:sp>
      <p:graphicFrame>
        <p:nvGraphicFramePr>
          <p:cNvPr id="917508" name="Object 4"/>
          <p:cNvGraphicFramePr>
            <a:graphicFrameLocks noChangeAspect="1"/>
          </p:cNvGraphicFramePr>
          <p:nvPr/>
        </p:nvGraphicFramePr>
        <p:xfrm>
          <a:off x="6477000" y="5029200"/>
          <a:ext cx="1508125" cy="539750"/>
        </p:xfrm>
        <a:graphic>
          <a:graphicData uri="http://schemas.openxmlformats.org/presentationml/2006/ole">
            <p:oleObj spid="_x0000_s917508" name="Equation" r:id="rId4" imgW="749160" imgH="266400" progId="Equation.3">
              <p:embed/>
            </p:oleObj>
          </a:graphicData>
        </a:graphic>
      </p:graphicFrame>
      <p:graphicFrame>
        <p:nvGraphicFramePr>
          <p:cNvPr id="917509" name="Object 5"/>
          <p:cNvGraphicFramePr>
            <a:graphicFrameLocks noChangeAspect="1"/>
          </p:cNvGraphicFramePr>
          <p:nvPr/>
        </p:nvGraphicFramePr>
        <p:xfrm>
          <a:off x="6286500" y="5905500"/>
          <a:ext cx="1839913" cy="487363"/>
        </p:xfrm>
        <a:graphic>
          <a:graphicData uri="http://schemas.openxmlformats.org/presentationml/2006/ole">
            <p:oleObj spid="_x0000_s917509" name="Equation" r:id="rId5" imgW="914400" imgH="241200" progId="Equation.3">
              <p:embed/>
            </p:oleObj>
          </a:graphicData>
        </a:graphic>
      </p:graphicFrame>
      <p:graphicFrame>
        <p:nvGraphicFramePr>
          <p:cNvPr id="917511" name="Object 7"/>
          <p:cNvGraphicFramePr>
            <a:graphicFrameLocks noChangeAspect="1"/>
          </p:cNvGraphicFramePr>
          <p:nvPr/>
        </p:nvGraphicFramePr>
        <p:xfrm>
          <a:off x="5257800" y="3886200"/>
          <a:ext cx="1533525" cy="539750"/>
        </p:xfrm>
        <a:graphic>
          <a:graphicData uri="http://schemas.openxmlformats.org/presentationml/2006/ole">
            <p:oleObj spid="_x0000_s917511" name="Equation" r:id="rId6" imgW="761760" imgH="266400" progId="Equation.3">
              <p:embed/>
            </p:oleObj>
          </a:graphicData>
        </a:graphic>
      </p:graphicFrame>
      <p:graphicFrame>
        <p:nvGraphicFramePr>
          <p:cNvPr id="917512" name="Object 8"/>
          <p:cNvGraphicFramePr>
            <a:graphicFrameLocks noChangeAspect="1"/>
          </p:cNvGraphicFramePr>
          <p:nvPr/>
        </p:nvGraphicFramePr>
        <p:xfrm>
          <a:off x="7391400" y="3810000"/>
          <a:ext cx="1611313" cy="539750"/>
        </p:xfrm>
        <a:graphic>
          <a:graphicData uri="http://schemas.openxmlformats.org/presentationml/2006/ole">
            <p:oleObj spid="_x0000_s917512" name="Equation" r:id="rId7" imgW="799920" imgH="266400" progId="Equation.3">
              <p:embed/>
            </p:oleObj>
          </a:graphicData>
        </a:graphic>
      </p:graphicFrame>
      <p:graphicFrame>
        <p:nvGraphicFramePr>
          <p:cNvPr id="917513" name="Object 9"/>
          <p:cNvGraphicFramePr>
            <a:graphicFrameLocks noChangeAspect="1"/>
          </p:cNvGraphicFramePr>
          <p:nvPr/>
        </p:nvGraphicFramePr>
        <p:xfrm>
          <a:off x="1524000" y="3276600"/>
          <a:ext cx="1905000" cy="830263"/>
        </p:xfrm>
        <a:graphic>
          <a:graphicData uri="http://schemas.openxmlformats.org/presentationml/2006/ole">
            <p:oleObj spid="_x0000_s917513" name="Equation" r:id="rId8" imgW="1625400" imgH="711000" progId="Equation.3">
              <p:embed/>
            </p:oleObj>
          </a:graphicData>
        </a:graphic>
      </p:graphicFrame>
      <p:graphicFrame>
        <p:nvGraphicFramePr>
          <p:cNvPr id="917514" name="Object 10"/>
          <p:cNvGraphicFramePr>
            <a:graphicFrameLocks noChangeAspect="1"/>
          </p:cNvGraphicFramePr>
          <p:nvPr/>
        </p:nvGraphicFramePr>
        <p:xfrm>
          <a:off x="6324600" y="3124200"/>
          <a:ext cx="1533525" cy="539750"/>
        </p:xfrm>
        <a:graphic>
          <a:graphicData uri="http://schemas.openxmlformats.org/presentationml/2006/ole">
            <p:oleObj spid="_x0000_s917514" name="Equation" r:id="rId9" imgW="761760" imgH="266400" progId="Equation.3">
              <p:embed/>
            </p:oleObj>
          </a:graphicData>
        </a:graphic>
      </p:graphicFrame>
      <p:sp>
        <p:nvSpPr>
          <p:cNvPr id="917515" name="AutoShape 11"/>
          <p:cNvSpPr>
            <a:spLocks noChangeArrowheads="1"/>
          </p:cNvSpPr>
          <p:nvPr/>
        </p:nvSpPr>
        <p:spPr bwMode="auto">
          <a:xfrm>
            <a:off x="7010400" y="3733800"/>
            <a:ext cx="304800" cy="1219200"/>
          </a:xfrm>
          <a:prstGeom prst="downArrow">
            <a:avLst>
              <a:gd name="adj1" fmla="val 50000"/>
              <a:gd name="adj2" fmla="val 100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17516" name="Line 12"/>
          <p:cNvSpPr>
            <a:spLocks noChangeShapeType="1"/>
          </p:cNvSpPr>
          <p:nvPr/>
        </p:nvSpPr>
        <p:spPr bwMode="auto">
          <a:xfrm>
            <a:off x="3505200" y="5562600"/>
            <a:ext cx="228600" cy="0"/>
          </a:xfrm>
          <a:prstGeom prst="line">
            <a:avLst/>
          </a:prstGeom>
          <a:noFill/>
          <a:ln w="22225">
            <a:solidFill>
              <a:schemeClr val="tx1"/>
            </a:solidFill>
            <a:round/>
            <a:headEnd type="none" w="sm" len="sm"/>
            <a:tailEnd type="none" w="sm" len="sm"/>
          </a:ln>
          <a:effectLst/>
        </p:spPr>
        <p:txBody>
          <a:bodyPr/>
          <a:lstStyle/>
          <a:p>
            <a:endParaRPr lang="en-US"/>
          </a:p>
        </p:txBody>
      </p:sp>
      <p:sp>
        <p:nvSpPr>
          <p:cNvPr id="917517" name="Text Box 13"/>
          <p:cNvSpPr txBox="1">
            <a:spLocks noChangeArrowheads="1"/>
          </p:cNvSpPr>
          <p:nvPr/>
        </p:nvSpPr>
        <p:spPr bwMode="auto">
          <a:xfrm>
            <a:off x="1905000" y="4191000"/>
            <a:ext cx="2133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Rank (M</a:t>
            </a:r>
            <a:r>
              <a:rPr lang="en-US" baseline="-25000" dirty="0">
                <a:solidFill>
                  <a:schemeClr val="bg2"/>
                </a:solidFill>
              </a:rPr>
              <a:t>int</a:t>
            </a:r>
            <a:r>
              <a:rPr lang="en-US" dirty="0">
                <a:solidFill>
                  <a:schemeClr val="bg2"/>
                </a:solidFill>
              </a:rPr>
              <a:t>) =3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a:xfrm>
            <a:off x="5181600" y="285750"/>
            <a:ext cx="3924300" cy="609600"/>
          </a:xfrm>
        </p:spPr>
        <p:txBody>
          <a:bodyPr/>
          <a:lstStyle/>
          <a:p>
            <a:r>
              <a:rPr lang="en-US"/>
              <a:t>Fundamental Matrix</a:t>
            </a:r>
          </a:p>
        </p:txBody>
      </p:sp>
      <p:sp>
        <p:nvSpPr>
          <p:cNvPr id="963587" name="Rectangle 3"/>
          <p:cNvSpPr>
            <a:spLocks noGrp="1" noChangeArrowheads="1"/>
          </p:cNvSpPr>
          <p:nvPr>
            <p:ph type="body" idx="1"/>
          </p:nvPr>
        </p:nvSpPr>
        <p:spPr>
          <a:xfrm>
            <a:off x="609600" y="1219200"/>
            <a:ext cx="7848600" cy="5410200"/>
          </a:xfrm>
          <a:noFill/>
          <a:ln/>
        </p:spPr>
        <p:txBody>
          <a:bodyPr/>
          <a:lstStyle/>
          <a:p>
            <a:r>
              <a:rPr lang="en-US"/>
              <a:t>Fundamental Matrix </a:t>
            </a:r>
          </a:p>
          <a:p>
            <a:pPr lvl="1"/>
            <a:r>
              <a:rPr lang="en-US"/>
              <a:t>Rank (F) = 2</a:t>
            </a:r>
          </a:p>
          <a:p>
            <a:pPr lvl="1"/>
            <a:r>
              <a:rPr lang="en-US"/>
              <a:t>Encodes info on both intrinsic and extrinsic parameters</a:t>
            </a:r>
          </a:p>
          <a:p>
            <a:pPr lvl="1"/>
            <a:endParaRPr lang="en-US"/>
          </a:p>
          <a:p>
            <a:pPr lvl="1"/>
            <a:r>
              <a:rPr lang="en-US"/>
              <a:t>Enables full reconstruction of the epipolar geometry</a:t>
            </a:r>
          </a:p>
          <a:p>
            <a:pPr lvl="1"/>
            <a:r>
              <a:rPr lang="en-US"/>
              <a:t>In pixel coordinate systems without any knowledge of the intrinsic and extrinsic parameters </a:t>
            </a:r>
          </a:p>
          <a:p>
            <a:pPr lvl="1"/>
            <a:r>
              <a:rPr lang="en-US"/>
              <a:t>Linear equation of the 9 entries of F</a:t>
            </a:r>
          </a:p>
        </p:txBody>
      </p:sp>
      <p:graphicFrame>
        <p:nvGraphicFramePr>
          <p:cNvPr id="963588" name="Object 4"/>
          <p:cNvGraphicFramePr>
            <a:graphicFrameLocks noChangeAspect="1"/>
          </p:cNvGraphicFramePr>
          <p:nvPr/>
        </p:nvGraphicFramePr>
        <p:xfrm>
          <a:off x="1447800" y="5105400"/>
          <a:ext cx="1508125" cy="539750"/>
        </p:xfrm>
        <a:graphic>
          <a:graphicData uri="http://schemas.openxmlformats.org/presentationml/2006/ole">
            <p:oleObj spid="_x0000_s963588" name="Equation" r:id="rId4" imgW="749160" imgH="266400" progId="Equation.3">
              <p:embed/>
            </p:oleObj>
          </a:graphicData>
        </a:graphic>
      </p:graphicFrame>
      <p:graphicFrame>
        <p:nvGraphicFramePr>
          <p:cNvPr id="963589" name="Object 5"/>
          <p:cNvGraphicFramePr>
            <a:graphicFrameLocks noChangeAspect="1"/>
          </p:cNvGraphicFramePr>
          <p:nvPr/>
        </p:nvGraphicFramePr>
        <p:xfrm>
          <a:off x="5067300" y="1485900"/>
          <a:ext cx="1839913" cy="487363"/>
        </p:xfrm>
        <a:graphic>
          <a:graphicData uri="http://schemas.openxmlformats.org/presentationml/2006/ole">
            <p:oleObj spid="_x0000_s963589" name="Equation" r:id="rId5" imgW="914400" imgH="241200" progId="Equation.3">
              <p:embed/>
            </p:oleObj>
          </a:graphicData>
        </a:graphic>
      </p:graphicFrame>
      <p:graphicFrame>
        <p:nvGraphicFramePr>
          <p:cNvPr id="963593" name="Object 9"/>
          <p:cNvGraphicFramePr>
            <a:graphicFrameLocks noChangeAspect="1"/>
          </p:cNvGraphicFramePr>
          <p:nvPr/>
        </p:nvGraphicFramePr>
        <p:xfrm>
          <a:off x="3708400" y="4846638"/>
          <a:ext cx="4302125" cy="1266825"/>
        </p:xfrm>
        <a:graphic>
          <a:graphicData uri="http://schemas.openxmlformats.org/presentationml/2006/ole">
            <p:oleObj spid="_x0000_s963593" name="Equation" r:id="rId6" imgW="2692080" imgH="787320" progId="Equation.3">
              <p:embed/>
            </p:oleObj>
          </a:graphicData>
        </a:graphic>
      </p:graphicFrame>
      <p:sp>
        <p:nvSpPr>
          <p:cNvPr id="963594" name="AutoShape 10"/>
          <p:cNvSpPr>
            <a:spLocks noChangeArrowheads="1"/>
          </p:cNvSpPr>
          <p:nvPr/>
        </p:nvSpPr>
        <p:spPr bwMode="auto">
          <a:xfrm>
            <a:off x="3048000" y="5257800"/>
            <a:ext cx="457200" cy="304800"/>
          </a:xfrm>
          <a:prstGeom prst="rightArrow">
            <a:avLst>
              <a:gd name="adj1" fmla="val 50000"/>
              <a:gd name="adj2" fmla="val 375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ChangeArrowheads="1"/>
          </p:cNvSpPr>
          <p:nvPr>
            <p:ph type="title"/>
          </p:nvPr>
        </p:nvSpPr>
        <p:spPr>
          <a:xfrm>
            <a:off x="6124575" y="285750"/>
            <a:ext cx="2981325" cy="609600"/>
          </a:xfrm>
        </p:spPr>
        <p:txBody>
          <a:bodyPr/>
          <a:lstStyle/>
          <a:p>
            <a:r>
              <a:rPr lang="en-US"/>
              <a:t>A Stereo Pair</a:t>
            </a:r>
          </a:p>
        </p:txBody>
      </p:sp>
      <p:sp>
        <p:nvSpPr>
          <p:cNvPr id="95949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59492" name="Picture 4" descr="c-000101"/>
          <p:cNvPicPr>
            <a:picLocks noChangeAspect="1" noChangeArrowheads="1"/>
          </p:cNvPicPr>
          <p:nvPr/>
        </p:nvPicPr>
        <p:blipFill>
          <a:blip r:embed="rId3"/>
          <a:srcRect/>
          <a:stretch>
            <a:fillRect/>
          </a:stretch>
        </p:blipFill>
        <p:spPr bwMode="auto">
          <a:xfrm>
            <a:off x="4419600" y="2819400"/>
            <a:ext cx="3657600" cy="2438400"/>
          </a:xfrm>
          <a:prstGeom prst="rect">
            <a:avLst/>
          </a:prstGeom>
          <a:noFill/>
          <a:ln w="9525">
            <a:solidFill>
              <a:srgbClr val="FF00FF"/>
            </a:solidFill>
            <a:miter lim="800000"/>
            <a:headEnd/>
            <a:tailEnd/>
          </a:ln>
        </p:spPr>
      </p:pic>
      <p:pic>
        <p:nvPicPr>
          <p:cNvPr id="959493" name="Picture 5" descr="c-000105"/>
          <p:cNvPicPr>
            <a:picLocks noChangeAspect="1" noChangeArrowheads="1"/>
          </p:cNvPicPr>
          <p:nvPr/>
        </p:nvPicPr>
        <p:blipFill>
          <a:blip r:embed="rId4"/>
          <a:srcRect/>
          <a:stretch>
            <a:fillRect/>
          </a:stretch>
        </p:blipFill>
        <p:spPr bwMode="auto">
          <a:xfrm>
            <a:off x="533400" y="2819400"/>
            <a:ext cx="3657600" cy="2438400"/>
          </a:xfrm>
          <a:prstGeom prst="rect">
            <a:avLst/>
          </a:prstGeom>
          <a:noFill/>
          <a:ln w="9525">
            <a:solidFill>
              <a:srgbClr val="FF00FF"/>
            </a:solidFill>
            <a:miter lim="800000"/>
            <a:headEnd/>
            <a:tailEnd/>
          </a:ln>
        </p:spPr>
      </p:pic>
      <p:sp>
        <p:nvSpPr>
          <p:cNvPr id="959494" name="Oval 6"/>
          <p:cNvSpPr>
            <a:spLocks noChangeArrowheads="1"/>
          </p:cNvSpPr>
          <p:nvPr/>
        </p:nvSpPr>
        <p:spPr bwMode="auto">
          <a:xfrm>
            <a:off x="32766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5" name="Oval 7"/>
          <p:cNvSpPr>
            <a:spLocks noChangeArrowheads="1"/>
          </p:cNvSpPr>
          <p:nvPr/>
        </p:nvSpPr>
        <p:spPr bwMode="auto">
          <a:xfrm>
            <a:off x="6477000" y="3886200"/>
            <a:ext cx="457200" cy="457200"/>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59496" name="Rectangle 8"/>
          <p:cNvSpPr>
            <a:spLocks noChangeArrowheads="1"/>
          </p:cNvSpPr>
          <p:nvPr/>
        </p:nvSpPr>
        <p:spPr bwMode="auto">
          <a:xfrm>
            <a:off x="1066800" y="5867400"/>
            <a:ext cx="6991350" cy="641350"/>
          </a:xfrm>
          <a:prstGeom prst="rect">
            <a:avLst/>
          </a:prstGeom>
          <a:noFill/>
          <a:ln w="12700">
            <a:noFill/>
            <a:miter lim="800000"/>
            <a:headEnd type="none" w="sm" len="sm"/>
            <a:tailEnd type="none" w="sm" len="sm"/>
          </a:ln>
          <a:effectLst/>
        </p:spPr>
        <p:txBody>
          <a:bodyPr wrap="none">
            <a:spAutoFit/>
          </a:bodyPr>
          <a:lstStyle/>
          <a:p>
            <a:r>
              <a:rPr lang="en-US" dirty="0">
                <a:solidFill>
                  <a:schemeClr val="bg2"/>
                </a:solidFill>
              </a:rPr>
              <a:t>CMU CIL Stereo Dataset : Castle sequence</a:t>
            </a:r>
          </a:p>
          <a:p>
            <a:r>
              <a:rPr lang="en-US" dirty="0">
                <a:solidFill>
                  <a:schemeClr val="bg2"/>
                </a:solidFill>
              </a:rPr>
              <a:t>http://www-2.cs.cmu.edu/afs/cs/project/cil/ftp/html/cil-ster.html</a:t>
            </a:r>
          </a:p>
        </p:txBody>
      </p:sp>
      <p:sp>
        <p:nvSpPr>
          <p:cNvPr id="959497" name="Freeform 9"/>
          <p:cNvSpPr>
            <a:spLocks/>
          </p:cNvSpPr>
          <p:nvPr/>
        </p:nvSpPr>
        <p:spPr bwMode="auto">
          <a:xfrm>
            <a:off x="2667000" y="2438400"/>
            <a:ext cx="3200400" cy="762000"/>
          </a:xfrm>
          <a:custGeom>
            <a:avLst/>
            <a:gdLst/>
            <a:ahLst/>
            <a:cxnLst>
              <a:cxn ang="0">
                <a:pos x="0" y="480"/>
              </a:cxn>
              <a:cxn ang="0">
                <a:pos x="768" y="48"/>
              </a:cxn>
              <a:cxn ang="0">
                <a:pos x="1680" y="192"/>
              </a:cxn>
              <a:cxn ang="0">
                <a:pos x="2016" y="480"/>
              </a:cxn>
            </a:cxnLst>
            <a:rect l="0" t="0" r="r" b="b"/>
            <a:pathLst>
              <a:path w="2016" h="480">
                <a:moveTo>
                  <a:pt x="0" y="480"/>
                </a:moveTo>
                <a:cubicBezTo>
                  <a:pt x="244" y="288"/>
                  <a:pt x="488" y="96"/>
                  <a:pt x="768" y="48"/>
                </a:cubicBezTo>
                <a:cubicBezTo>
                  <a:pt x="1048" y="0"/>
                  <a:pt x="1472" y="120"/>
                  <a:pt x="1680" y="192"/>
                </a:cubicBezTo>
                <a:cubicBezTo>
                  <a:pt x="1888" y="264"/>
                  <a:pt x="1952" y="372"/>
                  <a:pt x="2016" y="480"/>
                </a:cubicBezTo>
              </a:path>
            </a:pathLst>
          </a:custGeom>
          <a:noFill/>
          <a:ln w="12700" cap="flat" cmpd="sng">
            <a:solidFill>
              <a:srgbClr val="FF0000"/>
            </a:solidFill>
            <a:prstDash val="solid"/>
            <a:round/>
            <a:headEnd type="stealth" w="lg" len="lg"/>
            <a:tailEnd type="stealth" w="lg" len="lg"/>
          </a:ln>
          <a:effectLst/>
        </p:spPr>
        <p:txBody>
          <a:bodyPr/>
          <a:lstStyle/>
          <a:p>
            <a:endParaRPr lang="en-US"/>
          </a:p>
        </p:txBody>
      </p:sp>
      <p:sp>
        <p:nvSpPr>
          <p:cNvPr id="959498" name="Freeform 10"/>
          <p:cNvSpPr>
            <a:spLocks/>
          </p:cNvSpPr>
          <p:nvPr/>
        </p:nvSpPr>
        <p:spPr bwMode="auto">
          <a:xfrm>
            <a:off x="3506788" y="4294188"/>
            <a:ext cx="3048000" cy="1358900"/>
          </a:xfrm>
          <a:custGeom>
            <a:avLst/>
            <a:gdLst/>
            <a:ahLst/>
            <a:cxnLst>
              <a:cxn ang="0">
                <a:pos x="0" y="0"/>
              </a:cxn>
              <a:cxn ang="0">
                <a:pos x="720" y="864"/>
              </a:cxn>
              <a:cxn ang="0">
                <a:pos x="1920" y="240"/>
              </a:cxn>
            </a:cxnLst>
            <a:rect l="0" t="0" r="r" b="b"/>
            <a:pathLst>
              <a:path w="1920" h="904">
                <a:moveTo>
                  <a:pt x="0" y="0"/>
                </a:moveTo>
                <a:cubicBezTo>
                  <a:pt x="200" y="412"/>
                  <a:pt x="400" y="824"/>
                  <a:pt x="720" y="864"/>
                </a:cubicBezTo>
                <a:cubicBezTo>
                  <a:pt x="1040" y="904"/>
                  <a:pt x="1720" y="344"/>
                  <a:pt x="1920" y="240"/>
                </a:cubicBezTo>
              </a:path>
            </a:pathLst>
          </a:custGeom>
          <a:noFill/>
          <a:ln w="12700" cap="flat" cmpd="sng">
            <a:solidFill>
              <a:srgbClr val="FF0000"/>
            </a:solidFill>
            <a:prstDash val="solid"/>
            <a:round/>
            <a:headEnd type="stealth" w="lg" len="sm"/>
            <a:tailEnd type="diamond" w="lg" len="lg"/>
          </a:ln>
          <a:effectLst/>
        </p:spPr>
        <p:txBody>
          <a:bodyPr/>
          <a:lstStyle/>
          <a:p>
            <a:endParaRPr lang="en-US"/>
          </a:p>
        </p:txBody>
      </p:sp>
      <p:sp>
        <p:nvSpPr>
          <p:cNvPr id="959499" name="Text Box 11"/>
          <p:cNvSpPr txBox="1">
            <a:spLocks noChangeArrowheads="1"/>
          </p:cNvSpPr>
          <p:nvPr/>
        </p:nvSpPr>
        <p:spPr bwMode="auto">
          <a:xfrm>
            <a:off x="6705600" y="4572000"/>
            <a:ext cx="609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a:t>
            </a:r>
          </a:p>
        </p:txBody>
      </p:sp>
      <p:sp>
        <p:nvSpPr>
          <p:cNvPr id="959500" name="Line 12"/>
          <p:cNvSpPr>
            <a:spLocks noChangeShapeType="1"/>
          </p:cNvSpPr>
          <p:nvPr/>
        </p:nvSpPr>
        <p:spPr bwMode="auto">
          <a:xfrm flipV="1">
            <a:off x="4724400" y="2286000"/>
            <a:ext cx="990600" cy="228600"/>
          </a:xfrm>
          <a:prstGeom prst="line">
            <a:avLst/>
          </a:prstGeom>
          <a:noFill/>
          <a:ln w="25400">
            <a:solidFill>
              <a:srgbClr val="FF0000"/>
            </a:solidFill>
            <a:round/>
            <a:headEnd type="none" w="sm" len="sm"/>
            <a:tailEnd type="stealth" w="lg" len="lg"/>
          </a:ln>
          <a:effectLst/>
        </p:spPr>
        <p:txBody>
          <a:bodyPr/>
          <a:lstStyle/>
          <a:p>
            <a:endParaRPr lang="en-US"/>
          </a:p>
        </p:txBody>
      </p:sp>
      <p:sp>
        <p:nvSpPr>
          <p:cNvPr id="959501" name="Text Box 13"/>
          <p:cNvSpPr txBox="1">
            <a:spLocks noChangeArrowheads="1"/>
          </p:cNvSpPr>
          <p:nvPr/>
        </p:nvSpPr>
        <p:spPr bwMode="auto">
          <a:xfrm>
            <a:off x="5791200" y="2209800"/>
            <a:ext cx="9906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3D?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a:xfrm>
            <a:off x="1752600" y="285750"/>
            <a:ext cx="7353300" cy="609600"/>
          </a:xfrm>
        </p:spPr>
        <p:txBody>
          <a:bodyPr/>
          <a:lstStyle/>
          <a:p>
            <a:r>
              <a:rPr lang="en-US"/>
              <a:t>Computing F: The Eight-point Algorithm</a:t>
            </a:r>
          </a:p>
        </p:txBody>
      </p:sp>
      <p:sp>
        <p:nvSpPr>
          <p:cNvPr id="919555" name="Rectangle 3"/>
          <p:cNvSpPr>
            <a:spLocks noGrp="1" noChangeArrowheads="1"/>
          </p:cNvSpPr>
          <p:nvPr>
            <p:ph type="body" idx="1"/>
          </p:nvPr>
        </p:nvSpPr>
        <p:spPr>
          <a:xfrm>
            <a:off x="609600" y="990600"/>
            <a:ext cx="7848600" cy="5867400"/>
          </a:xfrm>
          <a:noFill/>
          <a:ln/>
        </p:spPr>
        <p:txBody>
          <a:bodyPr/>
          <a:lstStyle/>
          <a:p>
            <a:r>
              <a:rPr lang="en-US" dirty="0"/>
              <a:t>Input: n point correspondences ( n &gt;= 8)</a:t>
            </a:r>
          </a:p>
          <a:p>
            <a:pPr lvl="1"/>
            <a:r>
              <a:rPr lang="en-US" dirty="0"/>
              <a:t>Construct homogeneous system </a:t>
            </a:r>
            <a:r>
              <a:rPr lang="en-US" dirty="0">
                <a:solidFill>
                  <a:srgbClr val="D82204"/>
                </a:solidFill>
              </a:rPr>
              <a:t>Ax= 0 </a:t>
            </a:r>
            <a:r>
              <a:rPr lang="en-US" dirty="0"/>
              <a:t>from</a:t>
            </a:r>
          </a:p>
          <a:p>
            <a:pPr lvl="2"/>
            <a:r>
              <a:rPr lang="en-US" dirty="0"/>
              <a:t>x = (f</a:t>
            </a:r>
            <a:r>
              <a:rPr lang="en-US" baseline="-25000" dirty="0"/>
              <a:t>11</a:t>
            </a:r>
            <a:r>
              <a:rPr lang="en-US" dirty="0"/>
              <a:t>,f</a:t>
            </a:r>
            <a:r>
              <a:rPr lang="en-US" baseline="-25000" dirty="0"/>
              <a:t>12</a:t>
            </a:r>
            <a:r>
              <a:rPr lang="en-US" dirty="0"/>
              <a:t>, ,f</a:t>
            </a:r>
            <a:r>
              <a:rPr lang="en-US" baseline="-25000" dirty="0"/>
              <a:t>13</a:t>
            </a:r>
            <a:r>
              <a:rPr lang="en-US" dirty="0"/>
              <a:t>, f</a:t>
            </a:r>
            <a:r>
              <a:rPr lang="en-US" baseline="-25000" dirty="0"/>
              <a:t>21</a:t>
            </a:r>
            <a:r>
              <a:rPr lang="en-US" dirty="0"/>
              <a:t>,f</a:t>
            </a:r>
            <a:r>
              <a:rPr lang="en-US" baseline="-25000" dirty="0"/>
              <a:t>22</a:t>
            </a:r>
            <a:r>
              <a:rPr lang="en-US" dirty="0"/>
              <a:t>,f</a:t>
            </a:r>
            <a:r>
              <a:rPr lang="en-US" baseline="-25000" dirty="0"/>
              <a:t>23 </a:t>
            </a:r>
            <a:r>
              <a:rPr lang="en-US" dirty="0"/>
              <a:t>f</a:t>
            </a:r>
            <a:r>
              <a:rPr lang="en-US" baseline="-25000" dirty="0"/>
              <a:t>31</a:t>
            </a:r>
            <a:r>
              <a:rPr lang="en-US" dirty="0"/>
              <a:t>,f</a:t>
            </a:r>
            <a:r>
              <a:rPr lang="en-US" baseline="-25000" dirty="0"/>
              <a:t>32</a:t>
            </a:r>
            <a:r>
              <a:rPr lang="en-US" dirty="0"/>
              <a:t>, f</a:t>
            </a:r>
            <a:r>
              <a:rPr lang="en-US" baseline="-25000" dirty="0"/>
              <a:t>33</a:t>
            </a:r>
            <a:r>
              <a:rPr lang="en-US" dirty="0"/>
              <a:t>) :  entries in F</a:t>
            </a:r>
          </a:p>
          <a:p>
            <a:pPr lvl="2"/>
            <a:r>
              <a:rPr lang="en-US" dirty="0"/>
              <a:t>Each correspondence give one equation</a:t>
            </a:r>
          </a:p>
          <a:p>
            <a:pPr lvl="2"/>
            <a:r>
              <a:rPr lang="en-US" dirty="0"/>
              <a:t>A is a nx9 matrix</a:t>
            </a:r>
          </a:p>
          <a:p>
            <a:pPr lvl="1"/>
            <a:r>
              <a:rPr lang="en-US" dirty="0"/>
              <a:t>Obtain estimate F^ by SVD of A</a:t>
            </a:r>
          </a:p>
          <a:p>
            <a:pPr lvl="2"/>
            <a:r>
              <a:rPr lang="en-US" dirty="0"/>
              <a:t>x (up to a scale) is column of V corresponding to the least singular value</a:t>
            </a:r>
          </a:p>
          <a:p>
            <a:pPr lvl="1"/>
            <a:r>
              <a:rPr lang="en-US" dirty="0"/>
              <a:t>Enforce singularity constraint: since Rank (F) = 2</a:t>
            </a:r>
          </a:p>
          <a:p>
            <a:pPr lvl="2"/>
            <a:r>
              <a:rPr lang="en-US" dirty="0"/>
              <a:t>Compute SVD of F^</a:t>
            </a:r>
          </a:p>
          <a:p>
            <a:pPr lvl="2"/>
            <a:r>
              <a:rPr lang="en-US" dirty="0"/>
              <a:t>Set the smallest singular value to 0:  D -&gt; D’</a:t>
            </a:r>
          </a:p>
          <a:p>
            <a:pPr lvl="2"/>
            <a:r>
              <a:rPr lang="en-US" dirty="0"/>
              <a:t>Correct estimate of F : </a:t>
            </a:r>
          </a:p>
          <a:p>
            <a:r>
              <a:rPr lang="en-US" dirty="0"/>
              <a:t>Output:  the estimate of the fundamental matrix, F’</a:t>
            </a:r>
          </a:p>
          <a:p>
            <a:r>
              <a:rPr lang="en-US" dirty="0">
                <a:solidFill>
                  <a:srgbClr val="D82204"/>
                </a:solidFill>
              </a:rPr>
              <a:t>Similarly we can compute E given intrinsic parameters</a:t>
            </a:r>
          </a:p>
        </p:txBody>
      </p:sp>
      <p:graphicFrame>
        <p:nvGraphicFramePr>
          <p:cNvPr id="919556" name="Object 4"/>
          <p:cNvGraphicFramePr>
            <a:graphicFrameLocks noChangeAspect="1"/>
          </p:cNvGraphicFramePr>
          <p:nvPr/>
        </p:nvGraphicFramePr>
        <p:xfrm>
          <a:off x="7010400" y="1371600"/>
          <a:ext cx="1371600" cy="490538"/>
        </p:xfrm>
        <a:graphic>
          <a:graphicData uri="http://schemas.openxmlformats.org/presentationml/2006/ole">
            <p:oleObj spid="_x0000_s919556" name="Equation" r:id="rId4" imgW="749160" imgH="266400" progId="Equation.3">
              <p:embed/>
            </p:oleObj>
          </a:graphicData>
        </a:graphic>
      </p:graphicFrame>
      <p:graphicFrame>
        <p:nvGraphicFramePr>
          <p:cNvPr id="919557" name="Object 5"/>
          <p:cNvGraphicFramePr>
            <a:graphicFrameLocks noChangeAspect="1"/>
          </p:cNvGraphicFramePr>
          <p:nvPr/>
        </p:nvGraphicFramePr>
        <p:xfrm>
          <a:off x="6019800" y="2819400"/>
          <a:ext cx="1371600" cy="449263"/>
        </p:xfrm>
        <a:graphic>
          <a:graphicData uri="http://schemas.openxmlformats.org/presentationml/2006/ole">
            <p:oleObj spid="_x0000_s919557" name="Equation" r:id="rId5" imgW="736560" imgH="241200" progId="Equation.3">
              <p:embed/>
            </p:oleObj>
          </a:graphicData>
        </a:graphic>
      </p:graphicFrame>
      <p:graphicFrame>
        <p:nvGraphicFramePr>
          <p:cNvPr id="919558" name="Object 6"/>
          <p:cNvGraphicFramePr>
            <a:graphicFrameLocks noChangeAspect="1"/>
          </p:cNvGraphicFramePr>
          <p:nvPr/>
        </p:nvGraphicFramePr>
        <p:xfrm>
          <a:off x="4724400" y="4343400"/>
          <a:ext cx="1325563" cy="449263"/>
        </p:xfrm>
        <a:graphic>
          <a:graphicData uri="http://schemas.openxmlformats.org/presentationml/2006/ole">
            <p:oleObj spid="_x0000_s919558" name="Equation" r:id="rId6" imgW="711000" imgH="241200" progId="Equation.3">
              <p:embed/>
            </p:oleObj>
          </a:graphicData>
        </a:graphic>
      </p:graphicFrame>
      <p:graphicFrame>
        <p:nvGraphicFramePr>
          <p:cNvPr id="919559" name="Object 7"/>
          <p:cNvGraphicFramePr>
            <a:graphicFrameLocks noChangeAspect="1"/>
          </p:cNvGraphicFramePr>
          <p:nvPr/>
        </p:nvGraphicFramePr>
        <p:xfrm>
          <a:off x="4724400" y="5105400"/>
          <a:ext cx="1443038" cy="449263"/>
        </p:xfrm>
        <a:graphic>
          <a:graphicData uri="http://schemas.openxmlformats.org/presentationml/2006/ole">
            <p:oleObj spid="_x0000_s919559" name="Equation" r:id="rId7" imgW="774360" imgH="2412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a:xfrm>
            <a:off x="1752600" y="285750"/>
            <a:ext cx="7353300" cy="609600"/>
          </a:xfrm>
        </p:spPr>
        <p:txBody>
          <a:bodyPr/>
          <a:lstStyle/>
          <a:p>
            <a:r>
              <a:rPr lang="en-US"/>
              <a:t>Locating the Epipoles from F</a:t>
            </a:r>
          </a:p>
        </p:txBody>
      </p:sp>
      <p:sp>
        <p:nvSpPr>
          <p:cNvPr id="923651" name="Rectangle 3"/>
          <p:cNvSpPr>
            <a:spLocks noGrp="1" noChangeArrowheads="1"/>
          </p:cNvSpPr>
          <p:nvPr>
            <p:ph type="body" idx="1"/>
          </p:nvPr>
        </p:nvSpPr>
        <p:spPr>
          <a:xfrm>
            <a:off x="609600" y="3733800"/>
            <a:ext cx="7848600" cy="2667000"/>
          </a:xfrm>
          <a:solidFill>
            <a:srgbClr val="FFFF00"/>
          </a:solidFill>
          <a:ln>
            <a:solidFill>
              <a:srgbClr val="FFFF00"/>
            </a:solidFill>
          </a:ln>
        </p:spPr>
        <p:txBody>
          <a:bodyPr/>
          <a:lstStyle/>
          <a:p>
            <a:pPr>
              <a:lnSpc>
                <a:spcPct val="90000"/>
              </a:lnSpc>
            </a:pPr>
            <a:r>
              <a:rPr lang="en-US" dirty="0"/>
              <a:t>Input: Fundamental Matrix F</a:t>
            </a:r>
          </a:p>
          <a:p>
            <a:pPr lvl="1">
              <a:lnSpc>
                <a:spcPct val="90000"/>
              </a:lnSpc>
            </a:pPr>
            <a:r>
              <a:rPr lang="en-US" dirty="0"/>
              <a:t>Find the SVD of F</a:t>
            </a:r>
            <a:endParaRPr lang="en-US" dirty="0">
              <a:solidFill>
                <a:schemeClr val="tx1"/>
              </a:solidFill>
            </a:endParaRPr>
          </a:p>
          <a:p>
            <a:pPr lvl="1">
              <a:lnSpc>
                <a:spcPct val="90000"/>
              </a:lnSpc>
            </a:pPr>
            <a:r>
              <a:rPr lang="en-US" dirty="0"/>
              <a:t>The </a:t>
            </a:r>
            <a:r>
              <a:rPr lang="en-US" dirty="0" err="1"/>
              <a:t>epipole</a:t>
            </a:r>
            <a:r>
              <a:rPr lang="en-US" dirty="0"/>
              <a:t> e</a:t>
            </a:r>
            <a:r>
              <a:rPr lang="en-US" baseline="-25000" dirty="0"/>
              <a:t>l</a:t>
            </a:r>
            <a:r>
              <a:rPr lang="en-US" dirty="0"/>
              <a:t> is the column of V corresponding to the null singular value (as shown above)</a:t>
            </a:r>
          </a:p>
          <a:p>
            <a:pPr lvl="1">
              <a:lnSpc>
                <a:spcPct val="90000"/>
              </a:lnSpc>
            </a:pPr>
            <a:r>
              <a:rPr lang="en-US" dirty="0"/>
              <a:t>The </a:t>
            </a:r>
            <a:r>
              <a:rPr lang="en-US" dirty="0" err="1"/>
              <a:t>epipole</a:t>
            </a:r>
            <a:r>
              <a:rPr lang="en-US" dirty="0"/>
              <a:t> </a:t>
            </a:r>
            <a:r>
              <a:rPr lang="en-US" dirty="0" err="1"/>
              <a:t>e</a:t>
            </a:r>
            <a:r>
              <a:rPr lang="en-US" baseline="-25000" dirty="0" err="1"/>
              <a:t>r</a:t>
            </a:r>
            <a:r>
              <a:rPr lang="en-US" dirty="0"/>
              <a:t> is the column of U corresponding to the null singular value</a:t>
            </a:r>
          </a:p>
          <a:p>
            <a:pPr>
              <a:lnSpc>
                <a:spcPct val="90000"/>
              </a:lnSpc>
            </a:pPr>
            <a:r>
              <a:rPr lang="en-US" dirty="0"/>
              <a:t>Output:  </a:t>
            </a:r>
            <a:r>
              <a:rPr lang="en-US" dirty="0" err="1"/>
              <a:t>Epipole</a:t>
            </a:r>
            <a:r>
              <a:rPr lang="en-US" dirty="0"/>
              <a:t> e</a:t>
            </a:r>
            <a:r>
              <a:rPr lang="en-US" baseline="-25000" dirty="0"/>
              <a:t>l</a:t>
            </a:r>
            <a:r>
              <a:rPr lang="en-US" dirty="0"/>
              <a:t> and </a:t>
            </a:r>
            <a:r>
              <a:rPr lang="en-US" dirty="0" err="1"/>
              <a:t>e</a:t>
            </a:r>
            <a:r>
              <a:rPr lang="en-US" baseline="-25000" dirty="0" err="1"/>
              <a:t>r</a:t>
            </a:r>
            <a:endParaRPr lang="en-US" baseline="-25000" dirty="0"/>
          </a:p>
        </p:txBody>
      </p:sp>
      <p:graphicFrame>
        <p:nvGraphicFramePr>
          <p:cNvPr id="923654" name="Object 6"/>
          <p:cNvGraphicFramePr>
            <a:graphicFrameLocks noChangeAspect="1"/>
          </p:cNvGraphicFramePr>
          <p:nvPr/>
        </p:nvGraphicFramePr>
        <p:xfrm>
          <a:off x="5410200" y="3962400"/>
          <a:ext cx="1325563" cy="449263"/>
        </p:xfrm>
        <a:graphic>
          <a:graphicData uri="http://schemas.openxmlformats.org/presentationml/2006/ole">
            <p:oleObj spid="_x0000_s923654" name="Equation" r:id="rId4" imgW="711000" imgH="241200" progId="Equation.3">
              <p:embed/>
            </p:oleObj>
          </a:graphicData>
        </a:graphic>
      </p:graphicFrame>
      <p:grpSp>
        <p:nvGrpSpPr>
          <p:cNvPr id="923729" name="Group 81"/>
          <p:cNvGrpSpPr>
            <a:grpSpLocks/>
          </p:cNvGrpSpPr>
          <p:nvPr/>
        </p:nvGrpSpPr>
        <p:grpSpPr bwMode="auto">
          <a:xfrm>
            <a:off x="914400" y="914400"/>
            <a:ext cx="5029200" cy="2578100"/>
            <a:chOff x="2736" y="576"/>
            <a:chExt cx="3168" cy="1624"/>
          </a:xfrm>
        </p:grpSpPr>
        <p:sp>
          <p:nvSpPr>
            <p:cNvPr id="923658" name="Rectangle 10"/>
            <p:cNvSpPr>
              <a:spLocks noChangeArrowheads="1"/>
            </p:cNvSpPr>
            <p:nvPr/>
          </p:nvSpPr>
          <p:spPr bwMode="auto">
            <a:xfrm>
              <a:off x="3648" y="624"/>
              <a:ext cx="2256" cy="523"/>
            </a:xfrm>
            <a:prstGeom prst="rect">
              <a:avLst/>
            </a:prstGeom>
            <a:noFill/>
            <a:ln w="12700">
              <a:noFill/>
              <a:miter lim="800000"/>
              <a:headEnd type="none" w="sm" len="sm"/>
              <a:tailEnd type="none" w="sm" len="sm"/>
            </a:ln>
            <a:effectLst/>
          </p:spPr>
          <p:txBody>
            <a:bodyPr>
              <a:spAutoFit/>
            </a:bodyPr>
            <a:lstStyle/>
            <a:p>
              <a:r>
                <a:rPr lang="en-US" sz="2400" b="0" dirty="0">
                  <a:solidFill>
                    <a:schemeClr val="bg2"/>
                  </a:solidFill>
                </a:rPr>
                <a:t>e</a:t>
              </a:r>
              <a:r>
                <a:rPr lang="en-US" sz="2400" b="0" baseline="-25000" dirty="0">
                  <a:solidFill>
                    <a:schemeClr val="bg2"/>
                  </a:solidFill>
                </a:rPr>
                <a:t>l</a:t>
              </a:r>
              <a:r>
                <a:rPr lang="en-US" sz="2400" b="0" dirty="0">
                  <a:solidFill>
                    <a:schemeClr val="bg2"/>
                  </a:solidFill>
                </a:rPr>
                <a:t> lies on all the epipolar lines of the left image</a:t>
              </a:r>
            </a:p>
          </p:txBody>
        </p:sp>
        <p:grpSp>
          <p:nvGrpSpPr>
            <p:cNvPr id="923664" name="Group 16"/>
            <p:cNvGrpSpPr>
              <a:grpSpLocks/>
            </p:cNvGrpSpPr>
            <p:nvPr/>
          </p:nvGrpSpPr>
          <p:grpSpPr bwMode="auto">
            <a:xfrm>
              <a:off x="2736" y="576"/>
              <a:ext cx="2742" cy="1624"/>
              <a:chOff x="2928" y="528"/>
              <a:chExt cx="2742" cy="1624"/>
            </a:xfrm>
          </p:grpSpPr>
          <p:graphicFrame>
            <p:nvGraphicFramePr>
              <p:cNvPr id="923652" name="Object 4"/>
              <p:cNvGraphicFramePr>
                <a:graphicFrameLocks noChangeAspect="1"/>
              </p:cNvGraphicFramePr>
              <p:nvPr/>
            </p:nvGraphicFramePr>
            <p:xfrm>
              <a:off x="2928" y="528"/>
              <a:ext cx="864" cy="309"/>
            </p:xfrm>
            <a:graphic>
              <a:graphicData uri="http://schemas.openxmlformats.org/presentationml/2006/ole">
                <p:oleObj spid="_x0000_s923652" name="Equation" r:id="rId5" imgW="749160" imgH="266400" progId="Equation.3">
                  <p:embed/>
                </p:oleObj>
              </a:graphicData>
            </a:graphic>
          </p:graphicFrame>
          <p:graphicFrame>
            <p:nvGraphicFramePr>
              <p:cNvPr id="923657" name="Object 9"/>
              <p:cNvGraphicFramePr>
                <a:graphicFrameLocks noChangeAspect="1"/>
              </p:cNvGraphicFramePr>
              <p:nvPr/>
            </p:nvGraphicFramePr>
            <p:xfrm>
              <a:off x="2983" y="1152"/>
              <a:ext cx="849" cy="309"/>
            </p:xfrm>
            <a:graphic>
              <a:graphicData uri="http://schemas.openxmlformats.org/presentationml/2006/ole">
                <p:oleObj spid="_x0000_s923657" name="Equation" r:id="rId6" imgW="736560" imgH="266400" progId="Equation.3">
                  <p:embed/>
                </p:oleObj>
              </a:graphicData>
            </a:graphic>
          </p:graphicFrame>
          <p:sp>
            <p:nvSpPr>
              <p:cNvPr id="923659" name="Rectangle 11"/>
              <p:cNvSpPr>
                <a:spLocks noChangeArrowheads="1"/>
              </p:cNvSpPr>
              <p:nvPr/>
            </p:nvSpPr>
            <p:spPr bwMode="auto">
              <a:xfrm>
                <a:off x="3600" y="1536"/>
                <a:ext cx="2070" cy="288"/>
              </a:xfrm>
              <a:prstGeom prst="rect">
                <a:avLst/>
              </a:prstGeom>
              <a:noFill/>
              <a:ln w="12700">
                <a:noFill/>
                <a:miter lim="800000"/>
                <a:headEnd type="none" w="sm" len="sm"/>
                <a:tailEnd type="none" w="sm" len="sm"/>
              </a:ln>
              <a:effectLst/>
            </p:spPr>
            <p:txBody>
              <a:bodyPr wrap="none">
                <a:spAutoFit/>
              </a:bodyPr>
              <a:lstStyle/>
              <a:p>
                <a:r>
                  <a:rPr lang="en-US" sz="2400" b="0" dirty="0">
                    <a:solidFill>
                      <a:schemeClr val="bg2"/>
                    </a:solidFill>
                  </a:rPr>
                  <a:t>F is not identically zero</a:t>
                </a:r>
              </a:p>
            </p:txBody>
          </p:sp>
          <p:sp>
            <p:nvSpPr>
              <p:cNvPr id="923660" name="Text Box 12"/>
              <p:cNvSpPr txBox="1">
                <a:spLocks noChangeArrowheads="1"/>
              </p:cNvSpPr>
              <p:nvPr/>
            </p:nvSpPr>
            <p:spPr bwMode="auto">
              <a:xfrm>
                <a:off x="4080" y="1200"/>
                <a:ext cx="1200"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For every p</a:t>
                </a:r>
                <a:r>
                  <a:rPr lang="en-US" baseline="-25000" dirty="0">
                    <a:solidFill>
                      <a:schemeClr val="bg2"/>
                    </a:solidFill>
                  </a:rPr>
                  <a:t>r</a:t>
                </a:r>
              </a:p>
            </p:txBody>
          </p:sp>
          <p:sp>
            <p:nvSpPr>
              <p:cNvPr id="923661" name="AutoShape 13"/>
              <p:cNvSpPr>
                <a:spLocks noChangeArrowheads="1"/>
              </p:cNvSpPr>
              <p:nvPr/>
            </p:nvSpPr>
            <p:spPr bwMode="auto">
              <a:xfrm>
                <a:off x="3216" y="864"/>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923662" name="AutoShape 14"/>
              <p:cNvSpPr>
                <a:spLocks noChangeArrowheads="1"/>
              </p:cNvSpPr>
              <p:nvPr/>
            </p:nvSpPr>
            <p:spPr bwMode="auto">
              <a:xfrm>
                <a:off x="3216" y="1536"/>
                <a:ext cx="192" cy="240"/>
              </a:xfrm>
              <a:prstGeom prst="downArrow">
                <a:avLst>
                  <a:gd name="adj1" fmla="val 50000"/>
                  <a:gd name="adj2" fmla="val 3125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923663" name="Object 15"/>
              <p:cNvGraphicFramePr>
                <a:graphicFrameLocks noChangeAspect="1"/>
              </p:cNvGraphicFramePr>
              <p:nvPr/>
            </p:nvGraphicFramePr>
            <p:xfrm>
              <a:off x="3067" y="1901"/>
              <a:ext cx="571" cy="251"/>
            </p:xfrm>
            <a:graphic>
              <a:graphicData uri="http://schemas.openxmlformats.org/presentationml/2006/ole">
                <p:oleObj spid="_x0000_s923663" name="Equation" r:id="rId7" imgW="495000" imgH="215640" progId="Equation.3">
                  <p:embed/>
                </p:oleObj>
              </a:graphicData>
            </a:graphic>
          </p:graphicFrame>
        </p:grpSp>
      </p:grpSp>
      <p:grpSp>
        <p:nvGrpSpPr>
          <p:cNvPr id="923665" name="Group 17"/>
          <p:cNvGrpSpPr>
            <a:grpSpLocks/>
          </p:cNvGrpSpPr>
          <p:nvPr/>
        </p:nvGrpSpPr>
        <p:grpSpPr bwMode="auto">
          <a:xfrm>
            <a:off x="5867400" y="914400"/>
            <a:ext cx="3276600" cy="2924939"/>
            <a:chOff x="2880" y="752"/>
            <a:chExt cx="2736" cy="2970"/>
          </a:xfrm>
        </p:grpSpPr>
        <p:grpSp>
          <p:nvGrpSpPr>
            <p:cNvPr id="923666" name="Group 18"/>
            <p:cNvGrpSpPr>
              <a:grpSpLocks/>
            </p:cNvGrpSpPr>
            <p:nvPr/>
          </p:nvGrpSpPr>
          <p:grpSpPr bwMode="auto">
            <a:xfrm>
              <a:off x="2880" y="752"/>
              <a:ext cx="2614" cy="2368"/>
              <a:chOff x="2880" y="752"/>
              <a:chExt cx="2614" cy="2368"/>
            </a:xfrm>
          </p:grpSpPr>
          <p:sp>
            <p:nvSpPr>
              <p:cNvPr id="923667" name="Freeform 19"/>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8" name="Freeform 20"/>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23669" name="Freeform 21"/>
              <p:cNvSpPr>
                <a:spLocks/>
              </p:cNvSpPr>
              <p:nvPr/>
            </p:nvSpPr>
            <p:spPr bwMode="auto">
              <a:xfrm>
                <a:off x="4283"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3670" name="Freeform 22"/>
              <p:cNvSpPr>
                <a:spLocks/>
              </p:cNvSpPr>
              <p:nvPr/>
            </p:nvSpPr>
            <p:spPr bwMode="auto">
              <a:xfrm>
                <a:off x="4290"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3671" name="Freeform 23"/>
              <p:cNvSpPr>
                <a:spLocks/>
              </p:cNvSpPr>
              <p:nvPr/>
            </p:nvSpPr>
            <p:spPr bwMode="auto">
              <a:xfrm>
                <a:off x="4276"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2" name="Freeform 24"/>
              <p:cNvSpPr>
                <a:spLocks/>
              </p:cNvSpPr>
              <p:nvPr/>
            </p:nvSpPr>
            <p:spPr bwMode="auto">
              <a:xfrm>
                <a:off x="4276"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73" name="Freeform 25"/>
              <p:cNvSpPr>
                <a:spLocks/>
              </p:cNvSpPr>
              <p:nvPr/>
            </p:nvSpPr>
            <p:spPr bwMode="auto">
              <a:xfrm>
                <a:off x="4283"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74" name="Freeform 26"/>
              <p:cNvSpPr>
                <a:spLocks/>
              </p:cNvSpPr>
              <p:nvPr/>
            </p:nvSpPr>
            <p:spPr bwMode="auto">
              <a:xfrm>
                <a:off x="5085"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3675" name="Freeform 27"/>
              <p:cNvSpPr>
                <a:spLocks/>
              </p:cNvSpPr>
              <p:nvPr/>
            </p:nvSpPr>
            <p:spPr bwMode="auto">
              <a:xfrm>
                <a:off x="5132"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76" name="Freeform 28"/>
              <p:cNvSpPr>
                <a:spLocks/>
              </p:cNvSpPr>
              <p:nvPr/>
            </p:nvSpPr>
            <p:spPr bwMode="auto">
              <a:xfrm>
                <a:off x="5112"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3677" name="Freeform 29"/>
              <p:cNvSpPr>
                <a:spLocks/>
              </p:cNvSpPr>
              <p:nvPr/>
            </p:nvSpPr>
            <p:spPr bwMode="auto">
              <a:xfrm>
                <a:off x="5092"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8" name="Freeform 30"/>
              <p:cNvSpPr>
                <a:spLocks/>
              </p:cNvSpPr>
              <p:nvPr/>
            </p:nvSpPr>
            <p:spPr bwMode="auto">
              <a:xfrm>
                <a:off x="5079"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3679" name="Freeform 31"/>
              <p:cNvSpPr>
                <a:spLocks/>
              </p:cNvSpPr>
              <p:nvPr/>
            </p:nvSpPr>
            <p:spPr bwMode="auto">
              <a:xfrm>
                <a:off x="5079"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80" name="Freeform 32"/>
              <p:cNvSpPr>
                <a:spLocks/>
              </p:cNvSpPr>
              <p:nvPr/>
            </p:nvSpPr>
            <p:spPr bwMode="auto">
              <a:xfrm>
                <a:off x="5092"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3681" name="Freeform 33"/>
              <p:cNvSpPr>
                <a:spLocks/>
              </p:cNvSpPr>
              <p:nvPr/>
            </p:nvSpPr>
            <p:spPr bwMode="auto">
              <a:xfrm>
                <a:off x="5112"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82" name="Freeform 34"/>
              <p:cNvSpPr>
                <a:spLocks/>
              </p:cNvSpPr>
              <p:nvPr/>
            </p:nvSpPr>
            <p:spPr bwMode="auto">
              <a:xfrm>
                <a:off x="5132"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3" name="Freeform 35"/>
              <p:cNvSpPr>
                <a:spLocks/>
              </p:cNvSpPr>
              <p:nvPr/>
            </p:nvSpPr>
            <p:spPr bwMode="auto">
              <a:xfrm>
                <a:off x="5132"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84" name="Freeform 36"/>
              <p:cNvSpPr>
                <a:spLocks/>
              </p:cNvSpPr>
              <p:nvPr/>
            </p:nvSpPr>
            <p:spPr bwMode="auto">
              <a:xfrm>
                <a:off x="3281"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3685" name="Freeform 37"/>
              <p:cNvSpPr>
                <a:spLocks/>
              </p:cNvSpPr>
              <p:nvPr/>
            </p:nvSpPr>
            <p:spPr bwMode="auto">
              <a:xfrm>
                <a:off x="3328"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3686" name="Freeform 38"/>
              <p:cNvSpPr>
                <a:spLocks/>
              </p:cNvSpPr>
              <p:nvPr/>
            </p:nvSpPr>
            <p:spPr bwMode="auto">
              <a:xfrm>
                <a:off x="3308"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3687" name="Freeform 39"/>
              <p:cNvSpPr>
                <a:spLocks/>
              </p:cNvSpPr>
              <p:nvPr/>
            </p:nvSpPr>
            <p:spPr bwMode="auto">
              <a:xfrm>
                <a:off x="3288"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3688" name="Freeform 40"/>
              <p:cNvSpPr>
                <a:spLocks/>
              </p:cNvSpPr>
              <p:nvPr/>
            </p:nvSpPr>
            <p:spPr bwMode="auto">
              <a:xfrm>
                <a:off x="3275"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3689" name="Freeform 41"/>
              <p:cNvSpPr>
                <a:spLocks/>
              </p:cNvSpPr>
              <p:nvPr/>
            </p:nvSpPr>
            <p:spPr bwMode="auto">
              <a:xfrm>
                <a:off x="3275"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3690" name="Freeform 42"/>
              <p:cNvSpPr>
                <a:spLocks/>
              </p:cNvSpPr>
              <p:nvPr/>
            </p:nvSpPr>
            <p:spPr bwMode="auto">
              <a:xfrm>
                <a:off x="3288"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3691" name="Freeform 43"/>
              <p:cNvSpPr>
                <a:spLocks/>
              </p:cNvSpPr>
              <p:nvPr/>
            </p:nvSpPr>
            <p:spPr bwMode="auto">
              <a:xfrm>
                <a:off x="3308"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3692" name="Freeform 44"/>
              <p:cNvSpPr>
                <a:spLocks/>
              </p:cNvSpPr>
              <p:nvPr/>
            </p:nvSpPr>
            <p:spPr bwMode="auto">
              <a:xfrm>
                <a:off x="3328"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3693" name="Freeform 45"/>
              <p:cNvSpPr>
                <a:spLocks/>
              </p:cNvSpPr>
              <p:nvPr/>
            </p:nvSpPr>
            <p:spPr bwMode="auto">
              <a:xfrm>
                <a:off x="3328"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3694" name="Rectangle 46"/>
              <p:cNvSpPr>
                <a:spLocks noChangeArrowheads="1"/>
              </p:cNvSpPr>
              <p:nvPr/>
            </p:nvSpPr>
            <p:spPr bwMode="auto">
              <a:xfrm>
                <a:off x="3116" y="2258"/>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5" name="Rectangle 47"/>
              <p:cNvSpPr>
                <a:spLocks noChangeArrowheads="1"/>
              </p:cNvSpPr>
              <p:nvPr/>
            </p:nvSpPr>
            <p:spPr bwMode="auto">
              <a:xfrm>
                <a:off x="3203" y="2337"/>
                <a:ext cx="41" cy="219"/>
              </a:xfrm>
              <a:prstGeom prst="rect">
                <a:avLst/>
              </a:prstGeom>
              <a:noFill/>
              <a:ln w="9525">
                <a:noFill/>
                <a:miter lim="800000"/>
                <a:headEnd/>
                <a:tailEnd/>
              </a:ln>
            </p:spPr>
            <p:txBody>
              <a:bodyPr wrap="none" lIns="0" tIns="0" rIns="0" bIns="0">
                <a:spAutoFit/>
              </a:bodyPr>
              <a:lstStyle/>
              <a:p>
                <a:r>
                  <a:rPr lang="en-US" sz="1400">
                    <a:solidFill>
                      <a:schemeClr val="bg2"/>
                    </a:solidFill>
                  </a:rPr>
                  <a:t>l</a:t>
                </a:r>
              </a:p>
            </p:txBody>
          </p:sp>
          <p:sp>
            <p:nvSpPr>
              <p:cNvPr id="923696" name="Rectangle 48"/>
              <p:cNvSpPr>
                <a:spLocks noChangeArrowheads="1"/>
              </p:cNvSpPr>
              <p:nvPr/>
            </p:nvSpPr>
            <p:spPr bwMode="auto">
              <a:xfrm>
                <a:off x="5159" y="2250"/>
                <a:ext cx="91" cy="219"/>
              </a:xfrm>
              <a:prstGeom prst="rect">
                <a:avLst/>
              </a:prstGeom>
              <a:noFill/>
              <a:ln w="9525">
                <a:noFill/>
                <a:miter lim="800000"/>
                <a:headEnd/>
                <a:tailEnd/>
              </a:ln>
            </p:spPr>
            <p:txBody>
              <a:bodyPr wrap="none" lIns="0" tIns="0" rIns="0" bIns="0">
                <a:spAutoFit/>
              </a:bodyPr>
              <a:lstStyle/>
              <a:p>
                <a:r>
                  <a:rPr lang="en-US" sz="1400">
                    <a:solidFill>
                      <a:schemeClr val="bg2"/>
                    </a:solidFill>
                  </a:rPr>
                  <a:t>p</a:t>
                </a:r>
              </a:p>
            </p:txBody>
          </p:sp>
          <p:sp>
            <p:nvSpPr>
              <p:cNvPr id="923697" name="Rectangle 49"/>
              <p:cNvSpPr>
                <a:spLocks noChangeArrowheads="1"/>
              </p:cNvSpPr>
              <p:nvPr/>
            </p:nvSpPr>
            <p:spPr bwMode="auto">
              <a:xfrm>
                <a:off x="5238" y="2332"/>
                <a:ext cx="67" cy="250"/>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3698" name="Text Box 50"/>
              <p:cNvSpPr txBox="1">
                <a:spLocks noChangeArrowheads="1"/>
              </p:cNvSpPr>
              <p:nvPr/>
            </p:nvSpPr>
            <p:spPr bwMode="auto">
              <a:xfrm>
                <a:off x="4224" y="752"/>
                <a:ext cx="255" cy="313"/>
              </a:xfrm>
              <a:prstGeom prst="rect">
                <a:avLst/>
              </a:prstGeom>
              <a:noFill/>
              <a:ln w="12700">
                <a:noFill/>
                <a:miter lim="800000"/>
                <a:headEnd type="none" w="sm" len="sm"/>
                <a:tailEnd type="none" w="sm" len="sm"/>
              </a:ln>
              <a:effectLst/>
            </p:spPr>
            <p:txBody>
              <a:bodyPr wrap="none">
                <a:spAutoFit/>
              </a:bodyPr>
              <a:lstStyle/>
              <a:p>
                <a:r>
                  <a:rPr lang="en-US" sz="1400">
                    <a:solidFill>
                      <a:schemeClr val="bg2"/>
                    </a:solidFill>
                  </a:rPr>
                  <a:t>P</a:t>
                </a:r>
              </a:p>
            </p:txBody>
          </p:sp>
          <p:sp>
            <p:nvSpPr>
              <p:cNvPr id="923699" name="Oval 5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0" name="Oval 5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1" name="Oval 53"/>
              <p:cNvSpPr>
                <a:spLocks noChangeArrowheads="1"/>
              </p:cNvSpPr>
              <p:nvPr/>
            </p:nvSpPr>
            <p:spPr bwMode="auto">
              <a:xfrm>
                <a:off x="4272"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3702" name="Line 54"/>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3" name="Freeform 55"/>
              <p:cNvSpPr>
                <a:spLocks/>
              </p:cNvSpPr>
              <p:nvPr/>
            </p:nvSpPr>
            <p:spPr bwMode="auto">
              <a:xfrm>
                <a:off x="3648" y="292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4" name="Freeform 56"/>
              <p:cNvSpPr>
                <a:spLocks/>
              </p:cNvSpPr>
              <p:nvPr/>
            </p:nvSpPr>
            <p:spPr bwMode="auto">
              <a:xfrm>
                <a:off x="4656" y="293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solidFill>
                    <a:schemeClr val="bg2"/>
                  </a:solidFill>
                </a:endParaRPr>
              </a:p>
            </p:txBody>
          </p:sp>
          <p:sp>
            <p:nvSpPr>
              <p:cNvPr id="923705" name="Line 57"/>
              <p:cNvSpPr>
                <a:spLocks noChangeShapeType="1"/>
              </p:cNvSpPr>
              <p:nvPr/>
            </p:nvSpPr>
            <p:spPr bwMode="auto">
              <a:xfrm>
                <a:off x="2928"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6" name="Line 58"/>
              <p:cNvSpPr>
                <a:spLocks noChangeShapeType="1"/>
              </p:cNvSpPr>
              <p:nvPr/>
            </p:nvSpPr>
            <p:spPr bwMode="auto">
              <a:xfrm flipH="1">
                <a:off x="4704" y="2976"/>
                <a:ext cx="720" cy="0"/>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23707" name="Line 59"/>
              <p:cNvSpPr>
                <a:spLocks noChangeShapeType="1"/>
              </p:cNvSpPr>
              <p:nvPr/>
            </p:nvSpPr>
            <p:spPr bwMode="auto">
              <a:xfrm flipV="1">
                <a:off x="2928"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8" name="Line 60"/>
              <p:cNvSpPr>
                <a:spLocks noChangeShapeType="1"/>
              </p:cNvSpPr>
              <p:nvPr/>
            </p:nvSpPr>
            <p:spPr bwMode="auto">
              <a:xfrm flipH="1" flipV="1">
                <a:off x="4325"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3709" name="Line 61"/>
              <p:cNvSpPr>
                <a:spLocks noChangeShapeType="1"/>
              </p:cNvSpPr>
              <p:nvPr/>
            </p:nvSpPr>
            <p:spPr bwMode="auto">
              <a:xfrm flipV="1">
                <a:off x="2919"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0" name="Line 62"/>
              <p:cNvSpPr>
                <a:spLocks noChangeShapeType="1"/>
              </p:cNvSpPr>
              <p:nvPr/>
            </p:nvSpPr>
            <p:spPr bwMode="auto">
              <a:xfrm flipV="1">
                <a:off x="3401"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3711" name="Line 63"/>
              <p:cNvSpPr>
                <a:spLocks noChangeShapeType="1"/>
              </p:cNvSpPr>
              <p:nvPr/>
            </p:nvSpPr>
            <p:spPr bwMode="auto">
              <a:xfrm flipH="1" flipV="1">
                <a:off x="5136" y="2448"/>
                <a:ext cx="288" cy="528"/>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2" name="Line 64"/>
              <p:cNvSpPr>
                <a:spLocks noChangeShapeType="1"/>
              </p:cNvSpPr>
              <p:nvPr/>
            </p:nvSpPr>
            <p:spPr bwMode="auto">
              <a:xfrm flipH="1" flipV="1">
                <a:off x="4352" y="1039"/>
                <a:ext cx="685" cy="1260"/>
              </a:xfrm>
              <a:prstGeom prst="line">
                <a:avLst/>
              </a:prstGeom>
              <a:noFill/>
              <a:ln w="25400">
                <a:solidFill>
                  <a:srgbClr val="FFFF00"/>
                </a:solidFill>
                <a:round/>
                <a:headEnd type="none" w="sm" len="sm"/>
                <a:tailEnd type="triangle" w="med" len="lg"/>
              </a:ln>
              <a:effectLst/>
            </p:spPr>
            <p:txBody>
              <a:bodyPr/>
              <a:lstStyle/>
              <a:p>
                <a:endParaRPr lang="en-US">
                  <a:solidFill>
                    <a:schemeClr val="bg2"/>
                  </a:solidFill>
                </a:endParaRPr>
              </a:p>
            </p:txBody>
          </p:sp>
          <p:sp>
            <p:nvSpPr>
              <p:cNvPr id="923713" name="Line 65"/>
              <p:cNvSpPr>
                <a:spLocks noChangeShapeType="1"/>
              </p:cNvSpPr>
              <p:nvPr/>
            </p:nvSpPr>
            <p:spPr bwMode="auto">
              <a:xfrm>
                <a:off x="3216" y="2304"/>
                <a:ext cx="553" cy="779"/>
              </a:xfrm>
              <a:prstGeom prst="line">
                <a:avLst/>
              </a:prstGeom>
              <a:noFill/>
              <a:ln w="22225">
                <a:solidFill>
                  <a:srgbClr val="FFFF00"/>
                </a:solidFill>
                <a:prstDash val="dash"/>
                <a:round/>
                <a:headEnd type="none" w="sm" len="sm"/>
                <a:tailEnd type="none" w="sm" len="sm"/>
              </a:ln>
              <a:effectLst/>
            </p:spPr>
            <p:txBody>
              <a:bodyPr/>
              <a:lstStyle/>
              <a:p>
                <a:endParaRPr lang="en-US">
                  <a:solidFill>
                    <a:schemeClr val="bg2"/>
                  </a:solidFill>
                </a:endParaRPr>
              </a:p>
            </p:txBody>
          </p:sp>
          <p:sp>
            <p:nvSpPr>
              <p:cNvPr id="923714" name="Line 66"/>
              <p:cNvSpPr>
                <a:spLocks noChangeShapeType="1"/>
              </p:cNvSpPr>
              <p:nvPr/>
            </p:nvSpPr>
            <p:spPr bwMode="auto">
              <a:xfrm flipH="1">
                <a:off x="4608" y="2214"/>
                <a:ext cx="625" cy="858"/>
              </a:xfrm>
              <a:prstGeom prst="line">
                <a:avLst/>
              </a:prstGeom>
              <a:noFill/>
              <a:ln w="22225">
                <a:solidFill>
                  <a:srgbClr val="FF00FF"/>
                </a:solidFill>
                <a:prstDash val="dash"/>
                <a:round/>
                <a:headEnd type="none" w="sm" len="sm"/>
                <a:tailEnd type="none" w="sm" len="sm"/>
              </a:ln>
              <a:effectLst/>
            </p:spPr>
            <p:txBody>
              <a:bodyPr/>
              <a:lstStyle/>
              <a:p>
                <a:endParaRPr lang="en-US">
                  <a:solidFill>
                    <a:schemeClr val="bg2"/>
                  </a:solidFill>
                </a:endParaRPr>
              </a:p>
            </p:txBody>
          </p:sp>
        </p:grpSp>
        <p:sp>
          <p:nvSpPr>
            <p:cNvPr id="923715" name="Text Box 67"/>
            <p:cNvSpPr txBox="1">
              <a:spLocks noChangeArrowheads="1"/>
            </p:cNvSpPr>
            <p:nvPr/>
          </p:nvSpPr>
          <p:spPr bwMode="auto">
            <a:xfrm>
              <a:off x="2880" y="3023"/>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l</a:t>
              </a:r>
            </a:p>
          </p:txBody>
        </p:sp>
        <p:sp>
          <p:nvSpPr>
            <p:cNvPr id="923716" name="Text Box 68"/>
            <p:cNvSpPr txBox="1">
              <a:spLocks noChangeArrowheads="1"/>
            </p:cNvSpPr>
            <p:nvPr/>
          </p:nvSpPr>
          <p:spPr bwMode="auto">
            <a:xfrm>
              <a:off x="5281" y="3072"/>
              <a:ext cx="335"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O</a:t>
              </a:r>
              <a:r>
                <a:rPr lang="en-US" sz="1400" baseline="-25000">
                  <a:solidFill>
                    <a:schemeClr val="bg2"/>
                  </a:solidFill>
                </a:rPr>
                <a:t>r</a:t>
              </a:r>
            </a:p>
          </p:txBody>
        </p:sp>
        <p:sp>
          <p:nvSpPr>
            <p:cNvPr id="923717" name="Text Box 69"/>
            <p:cNvSpPr txBox="1">
              <a:spLocks noChangeArrowheads="1"/>
            </p:cNvSpPr>
            <p:nvPr/>
          </p:nvSpPr>
          <p:spPr bwMode="auto">
            <a:xfrm>
              <a:off x="3408"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l</a:t>
              </a:r>
            </a:p>
          </p:txBody>
        </p:sp>
        <p:sp>
          <p:nvSpPr>
            <p:cNvPr id="923718" name="Text Box 70"/>
            <p:cNvSpPr txBox="1">
              <a:spLocks noChangeArrowheads="1"/>
            </p:cNvSpPr>
            <p:nvPr/>
          </p:nvSpPr>
          <p:spPr bwMode="auto">
            <a:xfrm>
              <a:off x="4656" y="3023"/>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a:t>
              </a:r>
              <a:r>
                <a:rPr lang="en-US" sz="1400" baseline="-25000">
                  <a:solidFill>
                    <a:schemeClr val="bg2"/>
                  </a:solidFill>
                </a:rPr>
                <a:t>r</a:t>
              </a:r>
            </a:p>
          </p:txBody>
        </p:sp>
        <p:sp>
          <p:nvSpPr>
            <p:cNvPr id="923719" name="Text Box 71"/>
            <p:cNvSpPr txBox="1">
              <a:spLocks noChangeArrowheads="1"/>
            </p:cNvSpPr>
            <p:nvPr/>
          </p:nvSpPr>
          <p:spPr bwMode="auto">
            <a:xfrm>
              <a:off x="3840" y="1150"/>
              <a:ext cx="336"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l</a:t>
              </a:r>
            </a:p>
          </p:txBody>
        </p:sp>
        <p:sp>
          <p:nvSpPr>
            <p:cNvPr id="923720" name="Text Box 72"/>
            <p:cNvSpPr txBox="1">
              <a:spLocks noChangeArrowheads="1"/>
            </p:cNvSpPr>
            <p:nvPr/>
          </p:nvSpPr>
          <p:spPr bwMode="auto">
            <a:xfrm>
              <a:off x="4609" y="1150"/>
              <a:ext cx="335"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P</a:t>
              </a:r>
              <a:r>
                <a:rPr lang="en-US" sz="1400" baseline="-25000">
                  <a:solidFill>
                    <a:schemeClr val="bg2"/>
                  </a:solidFill>
                </a:rPr>
                <a:t>r</a:t>
              </a:r>
            </a:p>
          </p:txBody>
        </p:sp>
        <p:sp>
          <p:nvSpPr>
            <p:cNvPr id="923721" name="Text Box 73"/>
            <p:cNvSpPr txBox="1">
              <a:spLocks noChangeArrowheads="1"/>
            </p:cNvSpPr>
            <p:nvPr/>
          </p:nvSpPr>
          <p:spPr bwMode="auto">
            <a:xfrm>
              <a:off x="2880" y="1487"/>
              <a:ext cx="1200" cy="310"/>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Plane</a:t>
              </a:r>
              <a:endParaRPr lang="en-US" sz="1400" baseline="-25000">
                <a:solidFill>
                  <a:schemeClr val="bg2"/>
                </a:solidFill>
              </a:endParaRPr>
            </a:p>
          </p:txBody>
        </p:sp>
        <p:sp>
          <p:nvSpPr>
            <p:cNvPr id="923722" name="Text Box 74"/>
            <p:cNvSpPr txBox="1">
              <a:spLocks noChangeArrowheads="1"/>
            </p:cNvSpPr>
            <p:nvPr/>
          </p:nvSpPr>
          <p:spPr bwMode="auto">
            <a:xfrm>
              <a:off x="3600" y="2066"/>
              <a:ext cx="1199"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Epipolar Lines</a:t>
              </a:r>
              <a:endParaRPr lang="en-US" sz="1400" baseline="-25000">
                <a:solidFill>
                  <a:schemeClr val="bg2"/>
                </a:solidFill>
              </a:endParaRPr>
            </a:p>
          </p:txBody>
        </p:sp>
        <p:sp>
          <p:nvSpPr>
            <p:cNvPr id="923723" name="Text Box 75"/>
            <p:cNvSpPr txBox="1">
              <a:spLocks noChangeArrowheads="1"/>
            </p:cNvSpPr>
            <p:nvPr/>
          </p:nvSpPr>
          <p:spPr bwMode="auto">
            <a:xfrm>
              <a:off x="3840" y="3409"/>
              <a:ext cx="864" cy="313"/>
            </a:xfrm>
            <a:prstGeom prst="rect">
              <a:avLst/>
            </a:prstGeom>
            <a:noFill/>
            <a:ln w="12700">
              <a:noFill/>
              <a:miter lim="800000"/>
              <a:headEnd type="none" w="sm" len="sm"/>
              <a:tailEnd type="none" w="sm" len="sm"/>
            </a:ln>
            <a:effectLst/>
          </p:spPr>
          <p:txBody>
            <a:bodyPr>
              <a:spAutoFit/>
            </a:bodyPr>
            <a:lstStyle/>
            <a:p>
              <a:pPr>
                <a:spcBef>
                  <a:spcPct val="50000"/>
                </a:spcBef>
              </a:pPr>
              <a:r>
                <a:rPr lang="en-US" sz="1400">
                  <a:solidFill>
                    <a:schemeClr val="bg2"/>
                  </a:solidFill>
                </a:rPr>
                <a:t>Epipoles</a:t>
              </a:r>
              <a:endParaRPr lang="en-US" sz="1400" baseline="-25000">
                <a:solidFill>
                  <a:schemeClr val="bg2"/>
                </a:solidFill>
              </a:endParaRPr>
            </a:p>
          </p:txBody>
        </p:sp>
        <p:sp>
          <p:nvSpPr>
            <p:cNvPr id="923724" name="Line 76"/>
            <p:cNvSpPr>
              <a:spLocks noChangeShapeType="1"/>
            </p:cNvSpPr>
            <p:nvPr/>
          </p:nvSpPr>
          <p:spPr bwMode="auto">
            <a:xfrm>
              <a:off x="3552" y="1680"/>
              <a:ext cx="672" cy="96"/>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5" name="Line 77"/>
            <p:cNvSpPr>
              <a:spLocks noChangeShapeType="1"/>
            </p:cNvSpPr>
            <p:nvPr/>
          </p:nvSpPr>
          <p:spPr bwMode="auto">
            <a:xfrm flipH="1">
              <a:off x="3504"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6" name="Line 78"/>
            <p:cNvSpPr>
              <a:spLocks noChangeShapeType="1"/>
            </p:cNvSpPr>
            <p:nvPr/>
          </p:nvSpPr>
          <p:spPr bwMode="auto">
            <a:xfrm>
              <a:off x="4272" y="2256"/>
              <a:ext cx="624" cy="288"/>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7" name="Line 79"/>
            <p:cNvSpPr>
              <a:spLocks noChangeShapeType="1"/>
            </p:cNvSpPr>
            <p:nvPr/>
          </p:nvSpPr>
          <p:spPr bwMode="auto">
            <a:xfrm flipV="1">
              <a:off x="4416" y="3084"/>
              <a:ext cx="198" cy="372"/>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sp>
          <p:nvSpPr>
            <p:cNvPr id="923728" name="Line 80"/>
            <p:cNvSpPr>
              <a:spLocks noChangeShapeType="1"/>
            </p:cNvSpPr>
            <p:nvPr/>
          </p:nvSpPr>
          <p:spPr bwMode="auto">
            <a:xfrm flipH="1" flipV="1">
              <a:off x="3696" y="3072"/>
              <a:ext cx="144" cy="384"/>
            </a:xfrm>
            <a:prstGeom prst="line">
              <a:avLst/>
            </a:prstGeom>
            <a:noFill/>
            <a:ln w="22225">
              <a:solidFill>
                <a:schemeClr val="bg2"/>
              </a:solidFill>
              <a:round/>
              <a:headEnd type="none" w="sm" len="sm"/>
              <a:tailEnd type="stealth" w="med" len="lg"/>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US"/>
              <a:t>Break</a:t>
            </a:r>
          </a:p>
        </p:txBody>
      </p:sp>
      <p:sp>
        <p:nvSpPr>
          <p:cNvPr id="1024003" name="Rectangle 3"/>
          <p:cNvSpPr>
            <a:spLocks noGrp="1" noChangeArrowheads="1"/>
          </p:cNvSpPr>
          <p:nvPr>
            <p:ph type="body" idx="1"/>
          </p:nvPr>
        </p:nvSpPr>
        <p:spPr/>
        <p:txBody>
          <a:bodyPr/>
          <a:lstStyle/>
          <a:p>
            <a:r>
              <a:rPr lang="en-US" sz="2000" dirty="0"/>
              <a:t>Homework #4 online, due on </a:t>
            </a:r>
            <a:r>
              <a:rPr lang="en-US" sz="2000" dirty="0" smtClean="0"/>
              <a:t>May 03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25699" name="Rectangle 3"/>
          <p:cNvSpPr>
            <a:spLocks noGrp="1" noChangeArrowheads="1"/>
          </p:cNvSpPr>
          <p:nvPr>
            <p:ph type="body" idx="1"/>
          </p:nvPr>
        </p:nvSpPr>
        <p:spPr>
          <a:xfrm>
            <a:off x="381000" y="4648200"/>
            <a:ext cx="8077200" cy="1752600"/>
          </a:xfrm>
          <a:noFill/>
          <a:ln/>
        </p:spPr>
        <p:txBody>
          <a:bodyPr/>
          <a:lstStyle/>
          <a:p>
            <a:r>
              <a:rPr lang="en-US" sz="2000"/>
              <a:t>Rectification </a:t>
            </a:r>
          </a:p>
          <a:p>
            <a:pPr lvl="1"/>
            <a:r>
              <a:rPr lang="en-US" sz="2000"/>
              <a:t>Given a stereo pair, the intrinsic and extrinsic parameters, find the image transformation to achieve a stereo system of horizontal epipolar lines</a:t>
            </a:r>
          </a:p>
          <a:p>
            <a:pPr lvl="1"/>
            <a:r>
              <a:rPr lang="en-US" sz="2000">
                <a:solidFill>
                  <a:srgbClr val="D82204"/>
                </a:solidFill>
              </a:rPr>
              <a:t>A simple algorithm:  Assuming calibrated stereo cameras</a:t>
            </a:r>
          </a:p>
          <a:p>
            <a:endParaRPr lang="en-US" sz="2000">
              <a:solidFill>
                <a:srgbClr val="D82204"/>
              </a:solidFill>
            </a:endParaRPr>
          </a:p>
        </p:txBody>
      </p:sp>
      <p:grpSp>
        <p:nvGrpSpPr>
          <p:cNvPr id="925768" name="Group 72"/>
          <p:cNvGrpSpPr>
            <a:grpSpLocks/>
          </p:cNvGrpSpPr>
          <p:nvPr/>
        </p:nvGrpSpPr>
        <p:grpSpPr bwMode="auto">
          <a:xfrm>
            <a:off x="3048000" y="914400"/>
            <a:ext cx="5943600" cy="4100513"/>
            <a:chOff x="2016" y="576"/>
            <a:chExt cx="3744" cy="2583"/>
          </a:xfrm>
        </p:grpSpPr>
        <p:sp>
          <p:nvSpPr>
            <p:cNvPr id="925702" name="Rectangle 6"/>
            <p:cNvSpPr>
              <a:spLocks noChangeArrowheads="1"/>
            </p:cNvSpPr>
            <p:nvPr/>
          </p:nvSpPr>
          <p:spPr bwMode="auto">
            <a:xfrm>
              <a:off x="4656" y="2016"/>
              <a:ext cx="1104"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3" name="Rectangle 7"/>
            <p:cNvSpPr>
              <a:spLocks noChangeArrowheads="1"/>
            </p:cNvSpPr>
            <p:nvPr/>
          </p:nvSpPr>
          <p:spPr bwMode="auto">
            <a:xfrm>
              <a:off x="2304" y="2064"/>
              <a:ext cx="1056" cy="768"/>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25704" name="Freeform 8"/>
            <p:cNvSpPr>
              <a:spLocks/>
            </p:cNvSpPr>
            <p:nvPr/>
          </p:nvSpPr>
          <p:spPr bwMode="auto">
            <a:xfrm>
              <a:off x="3899" y="819"/>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25705" name="Freeform 9"/>
            <p:cNvSpPr>
              <a:spLocks/>
            </p:cNvSpPr>
            <p:nvPr/>
          </p:nvSpPr>
          <p:spPr bwMode="auto">
            <a:xfrm>
              <a:off x="3906" y="873"/>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25706" name="Freeform 10"/>
            <p:cNvSpPr>
              <a:spLocks/>
            </p:cNvSpPr>
            <p:nvPr/>
          </p:nvSpPr>
          <p:spPr bwMode="auto">
            <a:xfrm>
              <a:off x="3892" y="853"/>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25707" name="Freeform 11"/>
            <p:cNvSpPr>
              <a:spLocks/>
            </p:cNvSpPr>
            <p:nvPr/>
          </p:nvSpPr>
          <p:spPr bwMode="auto">
            <a:xfrm>
              <a:off x="3892" y="826"/>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08" name="Freeform 12"/>
            <p:cNvSpPr>
              <a:spLocks/>
            </p:cNvSpPr>
            <p:nvPr/>
          </p:nvSpPr>
          <p:spPr bwMode="auto">
            <a:xfrm>
              <a:off x="3899" y="813"/>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09" name="Freeform 13"/>
            <p:cNvSpPr>
              <a:spLocks/>
            </p:cNvSpPr>
            <p:nvPr/>
          </p:nvSpPr>
          <p:spPr bwMode="auto">
            <a:xfrm>
              <a:off x="4701" y="2230"/>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25710" name="Freeform 14"/>
            <p:cNvSpPr>
              <a:spLocks/>
            </p:cNvSpPr>
            <p:nvPr/>
          </p:nvSpPr>
          <p:spPr bwMode="auto">
            <a:xfrm>
              <a:off x="4748" y="2245"/>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1" name="Freeform 15"/>
            <p:cNvSpPr>
              <a:spLocks/>
            </p:cNvSpPr>
            <p:nvPr/>
          </p:nvSpPr>
          <p:spPr bwMode="auto">
            <a:xfrm>
              <a:off x="4728" y="2258"/>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25712" name="Freeform 16"/>
            <p:cNvSpPr>
              <a:spLocks/>
            </p:cNvSpPr>
            <p:nvPr/>
          </p:nvSpPr>
          <p:spPr bwMode="auto">
            <a:xfrm>
              <a:off x="4708" y="2258"/>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3" name="Freeform 17"/>
            <p:cNvSpPr>
              <a:spLocks/>
            </p:cNvSpPr>
            <p:nvPr/>
          </p:nvSpPr>
          <p:spPr bwMode="auto">
            <a:xfrm>
              <a:off x="4695" y="2245"/>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4" name="Freeform 18"/>
            <p:cNvSpPr>
              <a:spLocks/>
            </p:cNvSpPr>
            <p:nvPr/>
          </p:nvSpPr>
          <p:spPr bwMode="auto">
            <a:xfrm>
              <a:off x="4695" y="2225"/>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15" name="Freeform 19"/>
            <p:cNvSpPr>
              <a:spLocks/>
            </p:cNvSpPr>
            <p:nvPr/>
          </p:nvSpPr>
          <p:spPr bwMode="auto">
            <a:xfrm>
              <a:off x="4708" y="2212"/>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25716" name="Freeform 20"/>
            <p:cNvSpPr>
              <a:spLocks/>
            </p:cNvSpPr>
            <p:nvPr/>
          </p:nvSpPr>
          <p:spPr bwMode="auto">
            <a:xfrm>
              <a:off x="4700" y="2234"/>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17" name="Freeform 21"/>
            <p:cNvSpPr>
              <a:spLocks/>
            </p:cNvSpPr>
            <p:nvPr/>
          </p:nvSpPr>
          <p:spPr bwMode="auto">
            <a:xfrm>
              <a:off x="4748" y="2219"/>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18" name="Freeform 22"/>
            <p:cNvSpPr>
              <a:spLocks/>
            </p:cNvSpPr>
            <p:nvPr/>
          </p:nvSpPr>
          <p:spPr bwMode="auto">
            <a:xfrm>
              <a:off x="4748" y="2245"/>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19" name="Freeform 23"/>
            <p:cNvSpPr>
              <a:spLocks/>
            </p:cNvSpPr>
            <p:nvPr/>
          </p:nvSpPr>
          <p:spPr bwMode="auto">
            <a:xfrm>
              <a:off x="2897" y="2245"/>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25720" name="Freeform 24"/>
            <p:cNvSpPr>
              <a:spLocks/>
            </p:cNvSpPr>
            <p:nvPr/>
          </p:nvSpPr>
          <p:spPr bwMode="auto">
            <a:xfrm>
              <a:off x="2944" y="2272"/>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25721" name="Freeform 25"/>
            <p:cNvSpPr>
              <a:spLocks/>
            </p:cNvSpPr>
            <p:nvPr/>
          </p:nvSpPr>
          <p:spPr bwMode="auto">
            <a:xfrm>
              <a:off x="2924" y="2292"/>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25722" name="Freeform 26"/>
            <p:cNvSpPr>
              <a:spLocks/>
            </p:cNvSpPr>
            <p:nvPr/>
          </p:nvSpPr>
          <p:spPr bwMode="auto">
            <a:xfrm>
              <a:off x="2904" y="2292"/>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25723" name="Freeform 27"/>
            <p:cNvSpPr>
              <a:spLocks/>
            </p:cNvSpPr>
            <p:nvPr/>
          </p:nvSpPr>
          <p:spPr bwMode="auto">
            <a:xfrm>
              <a:off x="2891" y="2272"/>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25724" name="Freeform 28"/>
            <p:cNvSpPr>
              <a:spLocks/>
            </p:cNvSpPr>
            <p:nvPr/>
          </p:nvSpPr>
          <p:spPr bwMode="auto">
            <a:xfrm>
              <a:off x="2891" y="2252"/>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25725" name="Freeform 29"/>
            <p:cNvSpPr>
              <a:spLocks/>
            </p:cNvSpPr>
            <p:nvPr/>
          </p:nvSpPr>
          <p:spPr bwMode="auto">
            <a:xfrm>
              <a:off x="2904" y="2239"/>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25726" name="Freeform 30"/>
            <p:cNvSpPr>
              <a:spLocks/>
            </p:cNvSpPr>
            <p:nvPr/>
          </p:nvSpPr>
          <p:spPr bwMode="auto">
            <a:xfrm>
              <a:off x="2924" y="2239"/>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25727" name="Freeform 31"/>
            <p:cNvSpPr>
              <a:spLocks/>
            </p:cNvSpPr>
            <p:nvPr/>
          </p:nvSpPr>
          <p:spPr bwMode="auto">
            <a:xfrm>
              <a:off x="2944" y="2245"/>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25728" name="Freeform 32"/>
            <p:cNvSpPr>
              <a:spLocks/>
            </p:cNvSpPr>
            <p:nvPr/>
          </p:nvSpPr>
          <p:spPr bwMode="auto">
            <a:xfrm>
              <a:off x="2944" y="2272"/>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25729" name="Rectangle 33"/>
            <p:cNvSpPr>
              <a:spLocks noChangeArrowheads="1"/>
            </p:cNvSpPr>
            <p:nvPr/>
          </p:nvSpPr>
          <p:spPr bwMode="auto">
            <a:xfrm>
              <a:off x="2697" y="2132"/>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25730" name="Rectangle 34"/>
            <p:cNvSpPr>
              <a:spLocks noChangeArrowheads="1"/>
            </p:cNvSpPr>
            <p:nvPr/>
          </p:nvSpPr>
          <p:spPr bwMode="auto">
            <a:xfrm>
              <a:off x="2818" y="2192"/>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25731" name="Rectangle 35"/>
            <p:cNvSpPr>
              <a:spLocks noChangeArrowheads="1"/>
            </p:cNvSpPr>
            <p:nvPr/>
          </p:nvSpPr>
          <p:spPr bwMode="auto">
            <a:xfrm>
              <a:off x="4752" y="2064"/>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25732" name="Rectangle 36"/>
            <p:cNvSpPr>
              <a:spLocks noChangeArrowheads="1"/>
            </p:cNvSpPr>
            <p:nvPr/>
          </p:nvSpPr>
          <p:spPr bwMode="auto">
            <a:xfrm>
              <a:off x="4800" y="2112"/>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25733" name="Text Box 37"/>
            <p:cNvSpPr txBox="1">
              <a:spLocks noChangeArrowheads="1"/>
            </p:cNvSpPr>
            <p:nvPr/>
          </p:nvSpPr>
          <p:spPr bwMode="auto">
            <a:xfrm>
              <a:off x="3840" y="576"/>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25734" name="Oval 38"/>
            <p:cNvSpPr>
              <a:spLocks noChangeArrowheads="1"/>
            </p:cNvSpPr>
            <p:nvPr/>
          </p:nvSpPr>
          <p:spPr bwMode="auto">
            <a:xfrm>
              <a:off x="2496" y="2784"/>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5" name="Oval 39"/>
            <p:cNvSpPr>
              <a:spLocks noChangeArrowheads="1"/>
            </p:cNvSpPr>
            <p:nvPr/>
          </p:nvSpPr>
          <p:spPr bwMode="auto">
            <a:xfrm>
              <a:off x="5014" y="2789"/>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6" name="Oval 40"/>
            <p:cNvSpPr>
              <a:spLocks noChangeArrowheads="1"/>
            </p:cNvSpPr>
            <p:nvPr/>
          </p:nvSpPr>
          <p:spPr bwMode="auto">
            <a:xfrm>
              <a:off x="3888" y="816"/>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25737" name="Line 41"/>
            <p:cNvSpPr>
              <a:spLocks noChangeShapeType="1"/>
            </p:cNvSpPr>
            <p:nvPr/>
          </p:nvSpPr>
          <p:spPr bwMode="auto">
            <a:xfrm flipV="1">
              <a:off x="2544" y="885"/>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8" name="Line 42"/>
            <p:cNvSpPr>
              <a:spLocks noChangeShapeType="1"/>
            </p:cNvSpPr>
            <p:nvPr/>
          </p:nvSpPr>
          <p:spPr bwMode="auto">
            <a:xfrm flipH="1" flipV="1">
              <a:off x="3936" y="864"/>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25739" name="Line 43"/>
            <p:cNvSpPr>
              <a:spLocks noChangeShapeType="1"/>
            </p:cNvSpPr>
            <p:nvPr/>
          </p:nvSpPr>
          <p:spPr bwMode="auto">
            <a:xfrm flipV="1">
              <a:off x="2535" y="2266"/>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0" name="Line 44"/>
            <p:cNvSpPr>
              <a:spLocks noChangeShapeType="1"/>
            </p:cNvSpPr>
            <p:nvPr/>
          </p:nvSpPr>
          <p:spPr bwMode="auto">
            <a:xfrm flipV="1">
              <a:off x="3017" y="889"/>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25741" name="Line 45"/>
            <p:cNvSpPr>
              <a:spLocks noChangeShapeType="1"/>
            </p:cNvSpPr>
            <p:nvPr/>
          </p:nvSpPr>
          <p:spPr bwMode="auto">
            <a:xfrm flipH="1" flipV="1">
              <a:off x="4725" y="2267"/>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2" name="Line 46"/>
            <p:cNvSpPr>
              <a:spLocks noChangeShapeType="1"/>
            </p:cNvSpPr>
            <p:nvPr/>
          </p:nvSpPr>
          <p:spPr bwMode="auto">
            <a:xfrm flipH="1" flipV="1">
              <a:off x="3968" y="895"/>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25743" name="Text Box 47"/>
            <p:cNvSpPr txBox="1">
              <a:spLocks noChangeArrowheads="1"/>
            </p:cNvSpPr>
            <p:nvPr/>
          </p:nvSpPr>
          <p:spPr bwMode="auto">
            <a:xfrm>
              <a:off x="2496" y="288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25744" name="Text Box 48"/>
            <p:cNvSpPr txBox="1">
              <a:spLocks noChangeArrowheads="1"/>
            </p:cNvSpPr>
            <p:nvPr/>
          </p:nvSpPr>
          <p:spPr bwMode="auto">
            <a:xfrm>
              <a:off x="4896" y="292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25745" name="Text Box 49"/>
            <p:cNvSpPr txBox="1">
              <a:spLocks noChangeArrowheads="1"/>
            </p:cNvSpPr>
            <p:nvPr/>
          </p:nvSpPr>
          <p:spPr bwMode="auto">
            <a:xfrm>
              <a:off x="4512"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25746" name="Text Box 50"/>
            <p:cNvSpPr txBox="1">
              <a:spLocks noChangeArrowheads="1"/>
            </p:cNvSpPr>
            <p:nvPr/>
          </p:nvSpPr>
          <p:spPr bwMode="auto">
            <a:xfrm>
              <a:off x="3456"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25747" name="Text Box 51"/>
            <p:cNvSpPr txBox="1">
              <a:spLocks noChangeArrowheads="1"/>
            </p:cNvSpPr>
            <p:nvPr/>
          </p:nvSpPr>
          <p:spPr bwMode="auto">
            <a:xfrm>
              <a:off x="4224" y="10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25748" name="Text Box 52"/>
            <p:cNvSpPr txBox="1">
              <a:spLocks noChangeArrowheads="1"/>
            </p:cNvSpPr>
            <p:nvPr/>
          </p:nvSpPr>
          <p:spPr bwMode="auto">
            <a:xfrm>
              <a:off x="283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25749" name="Text Box 53"/>
            <p:cNvSpPr txBox="1">
              <a:spLocks noChangeArrowheads="1"/>
            </p:cNvSpPr>
            <p:nvPr/>
          </p:nvSpPr>
          <p:spPr bwMode="auto">
            <a:xfrm>
              <a:off x="2304" y="225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25750" name="Text Box 54"/>
            <p:cNvSpPr txBox="1">
              <a:spLocks noChangeArrowheads="1"/>
            </p:cNvSpPr>
            <p:nvPr/>
          </p:nvSpPr>
          <p:spPr bwMode="auto">
            <a:xfrm>
              <a:off x="4848" y="2304"/>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25753" name="Line 57"/>
            <p:cNvSpPr>
              <a:spLocks noChangeShapeType="1"/>
            </p:cNvSpPr>
            <p:nvPr/>
          </p:nvSpPr>
          <p:spPr bwMode="auto">
            <a:xfrm>
              <a:off x="2544" y="2832"/>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25754" name="Text Box 58"/>
            <p:cNvSpPr txBox="1">
              <a:spLocks noChangeArrowheads="1"/>
            </p:cNvSpPr>
            <p:nvPr/>
          </p:nvSpPr>
          <p:spPr bwMode="auto">
            <a:xfrm>
              <a:off x="2736" y="283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25755" name="Line 59"/>
            <p:cNvSpPr>
              <a:spLocks noChangeShapeType="1"/>
            </p:cNvSpPr>
            <p:nvPr/>
          </p:nvSpPr>
          <p:spPr bwMode="auto">
            <a:xfrm flipH="1" flipV="1">
              <a:off x="2160"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6" name="Text Box 60"/>
            <p:cNvSpPr txBox="1">
              <a:spLocks noChangeArrowheads="1"/>
            </p:cNvSpPr>
            <p:nvPr/>
          </p:nvSpPr>
          <p:spPr bwMode="auto">
            <a:xfrm>
              <a:off x="2016" y="283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25757" name="Line 61"/>
            <p:cNvSpPr>
              <a:spLocks noChangeShapeType="1"/>
            </p:cNvSpPr>
            <p:nvPr/>
          </p:nvSpPr>
          <p:spPr bwMode="auto">
            <a:xfrm flipH="1" flipV="1">
              <a:off x="2544" y="2448"/>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58" name="Line 62"/>
            <p:cNvSpPr>
              <a:spLocks noChangeShapeType="1"/>
            </p:cNvSpPr>
            <p:nvPr/>
          </p:nvSpPr>
          <p:spPr bwMode="auto">
            <a:xfrm flipV="1">
              <a:off x="2544"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0" name="Line 64"/>
            <p:cNvSpPr>
              <a:spLocks noChangeShapeType="1"/>
            </p:cNvSpPr>
            <p:nvPr/>
          </p:nvSpPr>
          <p:spPr bwMode="auto">
            <a:xfrm flipH="1" flipV="1">
              <a:off x="4704" y="2832"/>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1" name="Line 65"/>
            <p:cNvSpPr>
              <a:spLocks noChangeShapeType="1"/>
            </p:cNvSpPr>
            <p:nvPr/>
          </p:nvSpPr>
          <p:spPr bwMode="auto">
            <a:xfrm flipH="1" flipV="1">
              <a:off x="5039" y="2441"/>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2" name="Line 66"/>
            <p:cNvSpPr>
              <a:spLocks noChangeShapeType="1"/>
            </p:cNvSpPr>
            <p:nvPr/>
          </p:nvSpPr>
          <p:spPr bwMode="auto">
            <a:xfrm flipV="1">
              <a:off x="5040" y="2544"/>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25763" name="Line 67"/>
            <p:cNvSpPr>
              <a:spLocks noChangeShapeType="1"/>
            </p:cNvSpPr>
            <p:nvPr/>
          </p:nvSpPr>
          <p:spPr bwMode="auto">
            <a:xfrm flipV="1">
              <a:off x="2592" y="2256"/>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25765" name="Text Box 69"/>
            <p:cNvSpPr txBox="1">
              <a:spLocks noChangeArrowheads="1"/>
            </p:cNvSpPr>
            <p:nvPr/>
          </p:nvSpPr>
          <p:spPr bwMode="auto">
            <a:xfrm>
              <a:off x="5232" y="230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sp>
        <p:nvSpPr>
          <p:cNvPr id="925766" name="Rectangle 70"/>
          <p:cNvSpPr>
            <a:spLocks noChangeArrowheads="1"/>
          </p:cNvSpPr>
          <p:nvPr/>
        </p:nvSpPr>
        <p:spPr bwMode="auto">
          <a:xfrm>
            <a:off x="457200" y="1447800"/>
            <a:ext cx="5029200" cy="1138238"/>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chemeClr val="bg2"/>
                </a:solidFill>
              </a:rPr>
              <a:t>Stereo System with Parallel Optical Axes</a:t>
            </a:r>
          </a:p>
          <a:p>
            <a:pPr lvl="2">
              <a:lnSpc>
                <a:spcPct val="90000"/>
              </a:lnSpc>
              <a:spcBef>
                <a:spcPct val="50000"/>
              </a:spcBef>
              <a:buClr>
                <a:srgbClr val="0066FF"/>
              </a:buClr>
              <a:buSzPct val="55000"/>
              <a:buFont typeface="Zapf Dingbats" charset="2"/>
              <a:buChar char="n"/>
            </a:pPr>
            <a:r>
              <a:rPr lang="en-US" b="0" dirty="0" err="1">
                <a:solidFill>
                  <a:schemeClr val="bg2"/>
                </a:solidFill>
              </a:rPr>
              <a:t>Epipoles</a:t>
            </a:r>
            <a:r>
              <a:rPr lang="en-US" b="0" dirty="0">
                <a:solidFill>
                  <a:schemeClr val="bg2"/>
                </a:solidFill>
              </a:rPr>
              <a:t> are at infinity</a:t>
            </a:r>
          </a:p>
          <a:p>
            <a:pPr lvl="2">
              <a:lnSpc>
                <a:spcPct val="90000"/>
              </a:lnSpc>
              <a:spcBef>
                <a:spcPct val="50000"/>
              </a:spcBef>
              <a:buClr>
                <a:srgbClr val="0066FF"/>
              </a:buClr>
              <a:buSzPct val="55000"/>
              <a:buFont typeface="Zapf Dingbats" charset="2"/>
              <a:buChar char="n"/>
            </a:pPr>
            <a:r>
              <a:rPr lang="en-US" b="0" dirty="0">
                <a:solidFill>
                  <a:schemeClr val="bg2"/>
                </a:solidFill>
              </a:rPr>
              <a:t>Horizontal epipolar lines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5181600" y="285750"/>
            <a:ext cx="3924300" cy="609600"/>
          </a:xfrm>
        </p:spPr>
        <p:txBody>
          <a:bodyPr/>
          <a:lstStyle/>
          <a:p>
            <a:r>
              <a:rPr lang="en-US"/>
              <a:t>Stereo Rectification</a:t>
            </a:r>
          </a:p>
        </p:txBody>
      </p:sp>
      <p:sp>
        <p:nvSpPr>
          <p:cNvPr id="951299" name="Rectangle 3"/>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1376" name="Group 80"/>
          <p:cNvGrpSpPr>
            <a:grpSpLocks/>
          </p:cNvGrpSpPr>
          <p:nvPr/>
        </p:nvGrpSpPr>
        <p:grpSpPr bwMode="auto">
          <a:xfrm>
            <a:off x="3886200" y="1143000"/>
            <a:ext cx="5257800" cy="5014913"/>
            <a:chOff x="2448" y="720"/>
            <a:chExt cx="3312" cy="3159"/>
          </a:xfrm>
        </p:grpSpPr>
        <p:sp>
          <p:nvSpPr>
            <p:cNvPr id="951302" name="Freeform 6"/>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1" name="Freeform 5"/>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1303" name="Freeform 7"/>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1304" name="Freeform 8"/>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1305" name="Freeform 9"/>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6" name="Freeform 10"/>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07" name="Freeform 11"/>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08" name="Freeform 12"/>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1309" name="Freeform 13"/>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0" name="Freeform 14"/>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1311" name="Freeform 15"/>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2" name="Freeform 16"/>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3" name="Freeform 17"/>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14" name="Freeform 18"/>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1315" name="Freeform 19"/>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16" name="Freeform 20"/>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17" name="Freeform 21"/>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18" name="Freeform 22"/>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1319" name="Freeform 23"/>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1320" name="Freeform 24"/>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1321" name="Freeform 25"/>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1322" name="Freeform 26"/>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1323" name="Freeform 27"/>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1324" name="Freeform 28"/>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1325" name="Freeform 29"/>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1326" name="Freeform 30"/>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1327" name="Freeform 31"/>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1328" name="Rectangle 32"/>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29" name="Rectangle 33"/>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1330" name="Rectangle 34"/>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1331" name="Rectangle 35"/>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1332" name="Text Box 36"/>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1333" name="Oval 37"/>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4" name="Oval 38"/>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5" name="Oval 39"/>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36" name="Line 40"/>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7" name="Line 41"/>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38" name="Line 42"/>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39" name="Line 43"/>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1340" name="Line 44"/>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1" name="Line 45"/>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1342" name="Line 46"/>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3" name="Line 47"/>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1344" name="Text Box 48"/>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1345" name="Text Box 49"/>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1346" name="Text Box 50"/>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47" name="Text Box 51"/>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1348" name="Text Box 52"/>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1349" name="Text Box 53"/>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1350" name="Line 54"/>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1" name="Line 55"/>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2" name="Line 56"/>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3" name="Line 57"/>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1354" name="Text Box 58"/>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1355" name="Text Box 59"/>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1356" name="Text Box 60"/>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1357" name="Text Box 61"/>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1358" name="Freeform 62"/>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1359" name="Text Box 63"/>
            <p:cNvSpPr txBox="1">
              <a:spLocks noChangeArrowheads="1"/>
            </p:cNvSpPr>
            <p:nvPr/>
          </p:nvSpPr>
          <p:spPr bwMode="auto">
            <a:xfrm>
              <a:off x="3744" y="3264"/>
              <a:ext cx="480" cy="231"/>
            </a:xfrm>
            <a:prstGeom prst="rect">
              <a:avLst/>
            </a:prstGeom>
            <a:solidFill>
              <a:schemeClr val="accent2"/>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1360" name="Line 64"/>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1361" name="Text Box 65"/>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1362" name="Line 66"/>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3" name="Text Box 67"/>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1364" name="Line 68"/>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5" name="Line 69"/>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6" name="Text Box 70"/>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r>
                <a:rPr lang="en-US">
                  <a:solidFill>
                    <a:schemeClr val="bg2"/>
                  </a:solidFill>
                </a:rPr>
                <a:t>’ = T,    Y</a:t>
              </a:r>
              <a:r>
                <a:rPr lang="en-US" baseline="-25000">
                  <a:solidFill>
                    <a:schemeClr val="bg2"/>
                  </a:solidFill>
                </a:rPr>
                <a:t>l</a:t>
              </a:r>
              <a:r>
                <a:rPr lang="en-US">
                  <a:solidFill>
                    <a:schemeClr val="bg2"/>
                  </a:solidFill>
                </a:rPr>
                <a:t>’ = X</a:t>
              </a:r>
              <a:r>
                <a:rPr lang="en-US" baseline="-25000">
                  <a:solidFill>
                    <a:schemeClr val="bg2"/>
                  </a:solidFill>
                </a:rPr>
                <a:t>l</a:t>
              </a:r>
              <a:r>
                <a:rPr lang="en-US">
                  <a:solidFill>
                    <a:schemeClr val="bg2"/>
                  </a:solidFill>
                </a:rPr>
                <a:t>’xZ</a:t>
              </a:r>
              <a:r>
                <a:rPr lang="en-US" baseline="-25000">
                  <a:solidFill>
                    <a:schemeClr val="bg2"/>
                  </a:solidFill>
                </a:rPr>
                <a:t>l</a:t>
              </a:r>
              <a:r>
                <a:rPr lang="en-US">
                  <a:solidFill>
                    <a:schemeClr val="bg2"/>
                  </a:solidFill>
                </a:rPr>
                <a:t>,       Z’</a:t>
              </a:r>
              <a:r>
                <a:rPr lang="en-US" baseline="-25000">
                  <a:solidFill>
                    <a:schemeClr val="bg2"/>
                  </a:solidFill>
                </a:rPr>
                <a:t>l</a:t>
              </a:r>
              <a:r>
                <a:rPr lang="en-US">
                  <a:solidFill>
                    <a:schemeClr val="bg2"/>
                  </a:solidFill>
                </a:rPr>
                <a:t> = X</a:t>
              </a:r>
              <a:r>
                <a:rPr lang="en-US" baseline="-25000">
                  <a:solidFill>
                    <a:schemeClr val="bg2"/>
                  </a:solidFill>
                </a:rPr>
                <a:t>l</a:t>
              </a:r>
              <a:r>
                <a:rPr lang="en-US">
                  <a:solidFill>
                    <a:schemeClr val="bg2"/>
                  </a:solidFill>
                </a:rPr>
                <a:t>’xY</a:t>
              </a:r>
              <a:r>
                <a:rPr lang="en-US" baseline="-25000">
                  <a:solidFill>
                    <a:schemeClr val="bg2"/>
                  </a:solidFill>
                </a:rPr>
                <a:t>l</a:t>
              </a:r>
              <a:r>
                <a:rPr lang="en-US">
                  <a:solidFill>
                    <a:schemeClr val="bg2"/>
                  </a:solidFill>
                </a:rPr>
                <a:t>’</a:t>
              </a:r>
            </a:p>
          </p:txBody>
        </p:sp>
        <p:sp>
          <p:nvSpPr>
            <p:cNvPr id="951367" name="Line 71"/>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8" name="Line 72"/>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69" name="Line 73"/>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1372" name="Line 76"/>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1373" name="Oval 77"/>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4" name="Oval 78"/>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1375" name="Line 79"/>
            <p:cNvSpPr>
              <a:spLocks noChangeShapeType="1"/>
            </p:cNvSpPr>
            <p:nvPr/>
          </p:nvSpPr>
          <p:spPr bwMode="auto">
            <a:xfrm flipH="1">
              <a:off x="4622" y="2256"/>
              <a:ext cx="641" cy="853"/>
            </a:xfrm>
            <a:prstGeom prst="line">
              <a:avLst/>
            </a:prstGeom>
            <a:noFill/>
            <a:ln w="19050">
              <a:solidFill>
                <a:srgbClr val="FFFF00"/>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50"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3351"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3423" name="Group 79"/>
          <p:cNvGrpSpPr>
            <a:grpSpLocks/>
          </p:cNvGrpSpPr>
          <p:nvPr/>
        </p:nvGrpSpPr>
        <p:grpSpPr bwMode="auto">
          <a:xfrm>
            <a:off x="3886200" y="1143000"/>
            <a:ext cx="5257800" cy="5014913"/>
            <a:chOff x="2448" y="720"/>
            <a:chExt cx="3312" cy="3159"/>
          </a:xfrm>
        </p:grpSpPr>
        <p:sp>
          <p:nvSpPr>
            <p:cNvPr id="953346" name="Freeform 2"/>
            <p:cNvSpPr>
              <a:spLocks/>
            </p:cNvSpPr>
            <p:nvPr/>
          </p:nvSpPr>
          <p:spPr bwMode="auto">
            <a:xfrm>
              <a:off x="4608"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7" name="Rectangle 3"/>
            <p:cNvSpPr>
              <a:spLocks noChangeArrowheads="1"/>
            </p:cNvSpPr>
            <p:nvPr/>
          </p:nvSpPr>
          <p:spPr bwMode="auto">
            <a:xfrm>
              <a:off x="4704" y="2208"/>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48" name="Freeform 4"/>
            <p:cNvSpPr>
              <a:spLocks/>
            </p:cNvSpPr>
            <p:nvPr/>
          </p:nvSpPr>
          <p:spPr bwMode="auto">
            <a:xfrm>
              <a:off x="3124"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solidFill>
                  <a:schemeClr val="bg2"/>
                </a:solidFill>
              </a:endParaRPr>
            </a:p>
          </p:txBody>
        </p:sp>
        <p:sp>
          <p:nvSpPr>
            <p:cNvPr id="953349"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3352"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3353"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3354"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5"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56"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57" name="Freeform 13"/>
            <p:cNvSpPr>
              <a:spLocks/>
            </p:cNvSpPr>
            <p:nvPr/>
          </p:nvSpPr>
          <p:spPr bwMode="auto">
            <a:xfrm>
              <a:off x="5133" y="2363"/>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3358"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59"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3360"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1"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2"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63"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3364" name="Freeform 20"/>
            <p:cNvSpPr>
              <a:spLocks/>
            </p:cNvSpPr>
            <p:nvPr/>
          </p:nvSpPr>
          <p:spPr bwMode="auto">
            <a:xfrm>
              <a:off x="5160" y="2356"/>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65"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6"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67"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3368"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3369"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3370"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3371"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3372"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3373"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3374"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3375"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3376"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3377" name="Rectangle 33"/>
            <p:cNvSpPr>
              <a:spLocks noChangeArrowheads="1"/>
            </p:cNvSpPr>
            <p:nvPr/>
          </p:nvSpPr>
          <p:spPr bwMode="auto">
            <a:xfrm>
              <a:off x="3164" y="2257"/>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78"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3379" name="Rectangle 35"/>
            <p:cNvSpPr>
              <a:spLocks noChangeArrowheads="1"/>
            </p:cNvSpPr>
            <p:nvPr/>
          </p:nvSpPr>
          <p:spPr bwMode="auto">
            <a:xfrm>
              <a:off x="5206" y="2250"/>
              <a:ext cx="78"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3380" name="Rectangle 36"/>
            <p:cNvSpPr>
              <a:spLocks noChangeArrowheads="1"/>
            </p:cNvSpPr>
            <p:nvPr/>
          </p:nvSpPr>
          <p:spPr bwMode="auto">
            <a:xfrm>
              <a:off x="5286" y="2330"/>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3381"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3382"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3"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4"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385" name="Line 41"/>
            <p:cNvSpPr>
              <a:spLocks noChangeShapeType="1"/>
            </p:cNvSpPr>
            <p:nvPr/>
          </p:nvSpPr>
          <p:spPr bwMode="auto">
            <a:xfrm flipH="1" flipV="1">
              <a:off x="2784" y="2688"/>
              <a:ext cx="192" cy="28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6" name="Line 42"/>
            <p:cNvSpPr>
              <a:spLocks noChangeShapeType="1"/>
            </p:cNvSpPr>
            <p:nvPr/>
          </p:nvSpPr>
          <p:spPr bwMode="auto">
            <a:xfrm flipH="1">
              <a:off x="4944" y="2976"/>
              <a:ext cx="528" cy="336"/>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387"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8" name="Line 44"/>
            <p:cNvSpPr>
              <a:spLocks noChangeShapeType="1"/>
            </p:cNvSpPr>
            <p:nvPr/>
          </p:nvSpPr>
          <p:spPr bwMode="auto">
            <a:xfrm flipH="1" flipV="1">
              <a:off x="4373" y="991"/>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3389" name="Line 45"/>
            <p:cNvSpPr>
              <a:spLocks noChangeShapeType="1"/>
            </p:cNvSpPr>
            <p:nvPr/>
          </p:nvSpPr>
          <p:spPr bwMode="auto">
            <a:xfrm flipV="1">
              <a:off x="2967" y="2448"/>
              <a:ext cx="393" cy="53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0"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3391" name="Line 47"/>
            <p:cNvSpPr>
              <a:spLocks noChangeShapeType="1"/>
            </p:cNvSpPr>
            <p:nvPr/>
          </p:nvSpPr>
          <p:spPr bwMode="auto">
            <a:xfrm flipH="1" flipV="1">
              <a:off x="5184" y="2448"/>
              <a:ext cx="288" cy="528"/>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2"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3393"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3394"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3395" name="Text Box 51"/>
            <p:cNvSpPr txBox="1">
              <a:spLocks noChangeArrowheads="1"/>
            </p:cNvSpPr>
            <p:nvPr/>
          </p:nvSpPr>
          <p:spPr bwMode="auto">
            <a:xfrm>
              <a:off x="2592" y="254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396" name="Text Box 52"/>
            <p:cNvSpPr txBox="1">
              <a:spLocks noChangeArrowheads="1"/>
            </p:cNvSpPr>
            <p:nvPr/>
          </p:nvSpPr>
          <p:spPr bwMode="auto">
            <a:xfrm>
              <a:off x="4800" y="326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3397"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3398"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3399" name="Line 55"/>
            <p:cNvSpPr>
              <a:spLocks noChangeShapeType="1"/>
            </p:cNvSpPr>
            <p:nvPr/>
          </p:nvSpPr>
          <p:spPr bwMode="auto">
            <a:xfrm flipV="1">
              <a:off x="2976" y="2694"/>
              <a:ext cx="456" cy="28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0" name="Line 56"/>
            <p:cNvSpPr>
              <a:spLocks noChangeShapeType="1"/>
            </p:cNvSpPr>
            <p:nvPr/>
          </p:nvSpPr>
          <p:spPr bwMode="auto">
            <a:xfrm flipV="1">
              <a:off x="2976" y="2544"/>
              <a:ext cx="48" cy="432"/>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1" name="Line 57"/>
            <p:cNvSpPr>
              <a:spLocks noChangeShapeType="1"/>
            </p:cNvSpPr>
            <p:nvPr/>
          </p:nvSpPr>
          <p:spPr bwMode="auto">
            <a:xfrm flipH="1" flipV="1">
              <a:off x="4992" y="2688"/>
              <a:ext cx="503" cy="309"/>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2" name="Line 58"/>
            <p:cNvSpPr>
              <a:spLocks noChangeShapeType="1"/>
            </p:cNvSpPr>
            <p:nvPr/>
          </p:nvSpPr>
          <p:spPr bwMode="auto">
            <a:xfrm flipV="1">
              <a:off x="5472" y="2448"/>
              <a:ext cx="48" cy="528"/>
            </a:xfrm>
            <a:prstGeom prst="line">
              <a:avLst/>
            </a:prstGeom>
            <a:noFill/>
            <a:ln w="25400">
              <a:solidFill>
                <a:srgbClr val="0000FF"/>
              </a:solidFill>
              <a:round/>
              <a:headEnd type="none" w="sm" len="sm"/>
              <a:tailEnd type="triangle" w="med" len="lg"/>
            </a:ln>
            <a:effectLst/>
          </p:spPr>
          <p:txBody>
            <a:bodyPr/>
            <a:lstStyle/>
            <a:p>
              <a:endParaRPr lang="en-US">
                <a:solidFill>
                  <a:schemeClr val="bg2"/>
                </a:solidFill>
              </a:endParaRPr>
            </a:p>
          </p:txBody>
        </p:sp>
        <p:sp>
          <p:nvSpPr>
            <p:cNvPr id="953403" name="Text Box 59"/>
            <p:cNvSpPr txBox="1">
              <a:spLocks noChangeArrowheads="1"/>
            </p:cNvSpPr>
            <p:nvPr/>
          </p:nvSpPr>
          <p:spPr bwMode="auto">
            <a:xfrm>
              <a:off x="3360" y="2688"/>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3404" name="Text Box 60"/>
            <p:cNvSpPr txBox="1">
              <a:spLocks noChangeArrowheads="1"/>
            </p:cNvSpPr>
            <p:nvPr/>
          </p:nvSpPr>
          <p:spPr bwMode="auto">
            <a:xfrm>
              <a:off x="2928" y="2352"/>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3405" name="Text Box 61"/>
            <p:cNvSpPr txBox="1">
              <a:spLocks noChangeArrowheads="1"/>
            </p:cNvSpPr>
            <p:nvPr/>
          </p:nvSpPr>
          <p:spPr bwMode="auto">
            <a:xfrm>
              <a:off x="4896" y="268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sp>
          <p:nvSpPr>
            <p:cNvPr id="953406" name="Text Box 62"/>
            <p:cNvSpPr txBox="1">
              <a:spLocks noChangeArrowheads="1"/>
            </p:cNvSpPr>
            <p:nvPr/>
          </p:nvSpPr>
          <p:spPr bwMode="auto">
            <a:xfrm>
              <a:off x="5424" y="2208"/>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3407"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3408"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3409"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3410"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3411"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2"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3413"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4"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5" name="Text Box 71"/>
            <p:cNvSpPr txBox="1">
              <a:spLocks noChangeArrowheads="1"/>
            </p:cNvSpPr>
            <p:nvPr/>
          </p:nvSpPr>
          <p:spPr bwMode="auto">
            <a:xfrm>
              <a:off x="2832" y="3648"/>
              <a:ext cx="2688"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X</a:t>
              </a:r>
              <a:r>
                <a:rPr lang="en-US" baseline="-25000" dirty="0">
                  <a:solidFill>
                    <a:schemeClr val="bg2"/>
                  </a:solidFill>
                </a:rPr>
                <a:t>l</a:t>
              </a:r>
              <a:r>
                <a:rPr lang="en-US" dirty="0">
                  <a:solidFill>
                    <a:schemeClr val="bg2"/>
                  </a:solidFill>
                </a:rPr>
                <a:t>’ = T,    </a:t>
              </a:r>
              <a:r>
                <a:rPr lang="en-US" dirty="0" err="1">
                  <a:solidFill>
                    <a:schemeClr val="bg2"/>
                  </a:solidFill>
                </a:rPr>
                <a:t>Y</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’xZ</a:t>
              </a:r>
              <a:r>
                <a:rPr lang="en-US" baseline="-25000" dirty="0" err="1">
                  <a:solidFill>
                    <a:schemeClr val="bg2"/>
                  </a:solidFill>
                </a:rPr>
                <a:t>l</a:t>
              </a:r>
              <a:r>
                <a:rPr lang="en-US" dirty="0">
                  <a:solidFill>
                    <a:schemeClr val="bg2"/>
                  </a:solidFill>
                </a:rPr>
                <a:t>,       </a:t>
              </a:r>
              <a:r>
                <a:rPr lang="en-US" dirty="0" err="1">
                  <a:solidFill>
                    <a:schemeClr val="bg2"/>
                  </a:solidFill>
                </a:rPr>
                <a:t>Z’</a:t>
              </a:r>
              <a:r>
                <a:rPr lang="en-US" baseline="-25000" dirty="0" err="1">
                  <a:solidFill>
                    <a:schemeClr val="bg2"/>
                  </a:solidFill>
                </a:rPr>
                <a:t>l</a:t>
              </a:r>
              <a:r>
                <a:rPr lang="en-US" dirty="0">
                  <a:solidFill>
                    <a:schemeClr val="bg2"/>
                  </a:solidFill>
                </a:rPr>
                <a:t> = </a:t>
              </a:r>
              <a:r>
                <a:rPr lang="en-US" dirty="0" err="1">
                  <a:solidFill>
                    <a:schemeClr val="bg2"/>
                  </a:solidFill>
                </a:rPr>
                <a:t>X</a:t>
              </a:r>
              <a:r>
                <a:rPr lang="en-US" baseline="-25000" dirty="0" err="1">
                  <a:solidFill>
                    <a:schemeClr val="bg2"/>
                  </a:solidFill>
                </a:rPr>
                <a:t>l</a:t>
              </a:r>
              <a:r>
                <a:rPr lang="en-US" dirty="0" err="1">
                  <a:solidFill>
                    <a:schemeClr val="bg2"/>
                  </a:solidFill>
                </a:rPr>
                <a:t>’xY</a:t>
              </a:r>
              <a:r>
                <a:rPr lang="en-US" baseline="-25000" dirty="0" err="1">
                  <a:solidFill>
                    <a:schemeClr val="bg2"/>
                  </a:solidFill>
                </a:rPr>
                <a:t>l</a:t>
              </a:r>
              <a:r>
                <a:rPr lang="en-US" dirty="0">
                  <a:solidFill>
                    <a:schemeClr val="bg2"/>
                  </a:solidFill>
                </a:rPr>
                <a:t>’</a:t>
              </a:r>
            </a:p>
          </p:txBody>
        </p:sp>
        <p:sp>
          <p:nvSpPr>
            <p:cNvPr id="953416"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7"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8"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3419" name="Line 75"/>
            <p:cNvSpPr>
              <a:spLocks noChangeShapeType="1"/>
            </p:cNvSpPr>
            <p:nvPr/>
          </p:nvSpPr>
          <p:spPr bwMode="auto">
            <a:xfrm>
              <a:off x="3264" y="2304"/>
              <a:ext cx="576" cy="816"/>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sp>
          <p:nvSpPr>
            <p:cNvPr id="953420" name="Oval 76"/>
            <p:cNvSpPr>
              <a:spLocks noChangeArrowheads="1"/>
            </p:cNvSpPr>
            <p:nvPr/>
          </p:nvSpPr>
          <p:spPr bwMode="auto">
            <a:xfrm>
              <a:off x="3713" y="2944"/>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1" name="Oval 77"/>
            <p:cNvSpPr>
              <a:spLocks noChangeArrowheads="1"/>
            </p:cNvSpPr>
            <p:nvPr/>
          </p:nvSpPr>
          <p:spPr bwMode="auto">
            <a:xfrm>
              <a:off x="4704" y="2928"/>
              <a:ext cx="59" cy="71"/>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3422" name="Line 78"/>
            <p:cNvSpPr>
              <a:spLocks noChangeShapeType="1"/>
            </p:cNvSpPr>
            <p:nvPr/>
          </p:nvSpPr>
          <p:spPr bwMode="auto">
            <a:xfrm flipH="1">
              <a:off x="4622" y="2256"/>
              <a:ext cx="641" cy="853"/>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8" name="Rectangle 6"/>
          <p:cNvSpPr>
            <a:spLocks noGrp="1" noChangeArrowheads="1"/>
          </p:cNvSpPr>
          <p:nvPr>
            <p:ph type="title"/>
          </p:nvPr>
        </p:nvSpPr>
        <p:spPr>
          <a:xfrm>
            <a:off x="5181600" y="285750"/>
            <a:ext cx="3924300" cy="609600"/>
          </a:xfrm>
        </p:spPr>
        <p:txBody>
          <a:bodyPr/>
          <a:lstStyle/>
          <a:p>
            <a:r>
              <a:rPr lang="en-US"/>
              <a:t>Stereo Rectification</a:t>
            </a:r>
          </a:p>
        </p:txBody>
      </p:sp>
      <p:sp>
        <p:nvSpPr>
          <p:cNvPr id="955399" name="Rectangle 7"/>
          <p:cNvSpPr>
            <a:spLocks noGrp="1" noChangeArrowheads="1"/>
          </p:cNvSpPr>
          <p:nvPr>
            <p:ph type="body" idx="1"/>
          </p:nvPr>
        </p:nvSpPr>
        <p:spPr>
          <a:xfrm>
            <a:off x="304800" y="1219200"/>
            <a:ext cx="3581400" cy="5181600"/>
          </a:xfrm>
          <a:noFill/>
          <a:ln/>
        </p:spPr>
        <p:txBody>
          <a:bodyPr/>
          <a:lstStyle/>
          <a:p>
            <a:r>
              <a:rPr lang="en-US"/>
              <a:t>Algorithm</a:t>
            </a:r>
          </a:p>
          <a:p>
            <a:pPr lvl="1"/>
            <a:r>
              <a:rPr lang="en-US"/>
              <a:t>Rotate both left and right camera so that they share the same X axis : O</a:t>
            </a:r>
            <a:r>
              <a:rPr lang="en-US" baseline="-25000"/>
              <a:t>r</a:t>
            </a:r>
            <a:r>
              <a:rPr lang="en-US"/>
              <a:t>-O</a:t>
            </a:r>
            <a:r>
              <a:rPr lang="en-US" baseline="-25000"/>
              <a:t>l</a:t>
            </a:r>
            <a:r>
              <a:rPr lang="en-US"/>
              <a:t> = T</a:t>
            </a:r>
          </a:p>
          <a:p>
            <a:pPr lvl="1"/>
            <a:r>
              <a:rPr lang="en-US"/>
              <a:t>Define a rotation matrix R</a:t>
            </a:r>
            <a:r>
              <a:rPr lang="en-US" sz="1200"/>
              <a:t>rect</a:t>
            </a:r>
            <a:r>
              <a:rPr lang="en-US"/>
              <a:t> for the left camera </a:t>
            </a:r>
          </a:p>
          <a:p>
            <a:pPr lvl="1"/>
            <a:r>
              <a:rPr lang="en-US"/>
              <a:t>Rotation Matrix for the right camera is </a:t>
            </a:r>
            <a:r>
              <a:rPr lang="en-US">
                <a:solidFill>
                  <a:srgbClr val="D82204"/>
                </a:solidFill>
              </a:rPr>
              <a:t>R</a:t>
            </a:r>
            <a:r>
              <a:rPr lang="en-US" sz="1200">
                <a:solidFill>
                  <a:srgbClr val="D82204"/>
                </a:solidFill>
              </a:rPr>
              <a:t>rect</a:t>
            </a:r>
            <a:r>
              <a:rPr lang="en-US">
                <a:solidFill>
                  <a:srgbClr val="D82204"/>
                </a:solidFill>
              </a:rPr>
              <a:t>R</a:t>
            </a:r>
            <a:r>
              <a:rPr lang="en-US" baseline="30000">
                <a:solidFill>
                  <a:srgbClr val="D82204"/>
                </a:solidFill>
              </a:rPr>
              <a:t>T</a:t>
            </a:r>
            <a:endParaRPr lang="en-US">
              <a:solidFill>
                <a:srgbClr val="D82204"/>
              </a:solidFill>
            </a:endParaRPr>
          </a:p>
          <a:p>
            <a:pPr lvl="1"/>
            <a:r>
              <a:rPr lang="en-US"/>
              <a:t>Rotation can be implemented by image transformation</a:t>
            </a:r>
          </a:p>
        </p:txBody>
      </p:sp>
      <p:grpSp>
        <p:nvGrpSpPr>
          <p:cNvPr id="955473" name="Group 81"/>
          <p:cNvGrpSpPr>
            <a:grpSpLocks/>
          </p:cNvGrpSpPr>
          <p:nvPr/>
        </p:nvGrpSpPr>
        <p:grpSpPr bwMode="auto">
          <a:xfrm>
            <a:off x="3886200" y="1143000"/>
            <a:ext cx="5524500" cy="5014913"/>
            <a:chOff x="2448" y="720"/>
            <a:chExt cx="3480" cy="3159"/>
          </a:xfrm>
        </p:grpSpPr>
        <p:sp>
          <p:nvSpPr>
            <p:cNvPr id="955453" name="Text Box 61"/>
            <p:cNvSpPr txBox="1">
              <a:spLocks noChangeArrowheads="1"/>
            </p:cNvSpPr>
            <p:nvPr/>
          </p:nvSpPr>
          <p:spPr bwMode="auto">
            <a:xfrm>
              <a:off x="5592" y="249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r</a:t>
              </a:r>
            </a:p>
          </p:txBody>
        </p:sp>
        <p:grpSp>
          <p:nvGrpSpPr>
            <p:cNvPr id="955472" name="Group 80"/>
            <p:cNvGrpSpPr>
              <a:grpSpLocks/>
            </p:cNvGrpSpPr>
            <p:nvPr/>
          </p:nvGrpSpPr>
          <p:grpSpPr bwMode="auto">
            <a:xfrm>
              <a:off x="2448" y="720"/>
              <a:ext cx="3312" cy="3159"/>
              <a:chOff x="2448" y="720"/>
              <a:chExt cx="3312" cy="3159"/>
            </a:xfrm>
          </p:grpSpPr>
          <p:sp>
            <p:nvSpPr>
              <p:cNvPr id="955395" name="Rectangle 3"/>
              <p:cNvSpPr>
                <a:spLocks noChangeArrowheads="1"/>
              </p:cNvSpPr>
              <p:nvPr/>
            </p:nvSpPr>
            <p:spPr bwMode="auto">
              <a:xfrm>
                <a:off x="4704" y="2256"/>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397" name="Rectangle 5"/>
              <p:cNvSpPr>
                <a:spLocks noChangeArrowheads="1"/>
              </p:cNvSpPr>
              <p:nvPr/>
            </p:nvSpPr>
            <p:spPr bwMode="auto">
              <a:xfrm>
                <a:off x="3072" y="2304"/>
                <a:ext cx="864" cy="672"/>
              </a:xfrm>
              <a:prstGeom prst="rect">
                <a:avLst/>
              </a:prstGeom>
              <a:solidFill>
                <a:srgbClr val="CC99FF">
                  <a:alpha val="50000"/>
                </a:srgbClr>
              </a:solidFill>
              <a:ln w="12700">
                <a:noFill/>
                <a:miter lim="800000"/>
                <a:headEnd type="none" w="sm" len="sm"/>
                <a:tailEnd type="none" w="sm" len="sm"/>
              </a:ln>
              <a:effectLst/>
            </p:spPr>
            <p:txBody>
              <a:bodyPr wrap="none" anchor="ctr"/>
              <a:lstStyle/>
              <a:p>
                <a:endParaRPr lang="en-US">
                  <a:solidFill>
                    <a:schemeClr val="bg2"/>
                  </a:solidFill>
                </a:endParaRPr>
              </a:p>
            </p:txBody>
          </p:sp>
          <p:sp>
            <p:nvSpPr>
              <p:cNvPr id="955400" name="Freeform 8"/>
              <p:cNvSpPr>
                <a:spLocks/>
              </p:cNvSpPr>
              <p:nvPr/>
            </p:nvSpPr>
            <p:spPr bwMode="auto">
              <a:xfrm>
                <a:off x="4331" y="963"/>
                <a:ext cx="60" cy="67"/>
              </a:xfrm>
              <a:custGeom>
                <a:avLst/>
                <a:gdLst/>
                <a:ahLst/>
                <a:cxnLst>
                  <a:cxn ang="0">
                    <a:pos x="60" y="34"/>
                  </a:cxn>
                  <a:cxn ang="0">
                    <a:pos x="53" y="60"/>
                  </a:cxn>
                  <a:cxn ang="0">
                    <a:pos x="26" y="67"/>
                  </a:cxn>
                  <a:cxn ang="0">
                    <a:pos x="26" y="67"/>
                  </a:cxn>
                  <a:cxn ang="0">
                    <a:pos x="7" y="60"/>
                  </a:cxn>
                  <a:cxn ang="0">
                    <a:pos x="0" y="34"/>
                  </a:cxn>
                  <a:cxn ang="0">
                    <a:pos x="0" y="34"/>
                  </a:cxn>
                  <a:cxn ang="0">
                    <a:pos x="7" y="7"/>
                  </a:cxn>
                  <a:cxn ang="0">
                    <a:pos x="26" y="0"/>
                  </a:cxn>
                  <a:cxn ang="0">
                    <a:pos x="26" y="0"/>
                  </a:cxn>
                  <a:cxn ang="0">
                    <a:pos x="53" y="7"/>
                  </a:cxn>
                  <a:cxn ang="0">
                    <a:pos x="60" y="34"/>
                  </a:cxn>
                </a:cxnLst>
                <a:rect l="0" t="0" r="r" b="b"/>
                <a:pathLst>
                  <a:path w="60" h="67">
                    <a:moveTo>
                      <a:pt x="60" y="34"/>
                    </a:moveTo>
                    <a:lnTo>
                      <a:pt x="53" y="60"/>
                    </a:lnTo>
                    <a:lnTo>
                      <a:pt x="26" y="67"/>
                    </a:lnTo>
                    <a:lnTo>
                      <a:pt x="26" y="67"/>
                    </a:lnTo>
                    <a:lnTo>
                      <a:pt x="7" y="60"/>
                    </a:lnTo>
                    <a:lnTo>
                      <a:pt x="0" y="34"/>
                    </a:lnTo>
                    <a:lnTo>
                      <a:pt x="0" y="34"/>
                    </a:lnTo>
                    <a:lnTo>
                      <a:pt x="7" y="7"/>
                    </a:lnTo>
                    <a:lnTo>
                      <a:pt x="26" y="0"/>
                    </a:lnTo>
                    <a:lnTo>
                      <a:pt x="26" y="0"/>
                    </a:lnTo>
                    <a:lnTo>
                      <a:pt x="53" y="7"/>
                    </a:lnTo>
                    <a:lnTo>
                      <a:pt x="60" y="34"/>
                    </a:lnTo>
                    <a:close/>
                  </a:path>
                </a:pathLst>
              </a:custGeom>
              <a:solidFill>
                <a:srgbClr val="FF0000"/>
              </a:solidFill>
              <a:ln w="9525">
                <a:noFill/>
                <a:round/>
                <a:headEnd/>
                <a:tailEnd/>
              </a:ln>
            </p:spPr>
            <p:txBody>
              <a:bodyPr/>
              <a:lstStyle/>
              <a:p>
                <a:endParaRPr lang="en-US">
                  <a:solidFill>
                    <a:schemeClr val="bg2"/>
                  </a:solidFill>
                </a:endParaRPr>
              </a:p>
            </p:txBody>
          </p:sp>
          <p:sp>
            <p:nvSpPr>
              <p:cNvPr id="955401" name="Freeform 9"/>
              <p:cNvSpPr>
                <a:spLocks/>
              </p:cNvSpPr>
              <p:nvPr/>
            </p:nvSpPr>
            <p:spPr bwMode="auto">
              <a:xfrm>
                <a:off x="4338" y="1017"/>
                <a:ext cx="26" cy="19"/>
              </a:xfrm>
              <a:custGeom>
                <a:avLst/>
                <a:gdLst/>
                <a:ahLst/>
                <a:cxnLst>
                  <a:cxn ang="0">
                    <a:pos x="19" y="19"/>
                  </a:cxn>
                  <a:cxn ang="0">
                    <a:pos x="19" y="19"/>
                  </a:cxn>
                  <a:cxn ang="0">
                    <a:pos x="0" y="6"/>
                  </a:cxn>
                  <a:cxn ang="0">
                    <a:pos x="0" y="0"/>
                  </a:cxn>
                  <a:cxn ang="0">
                    <a:pos x="26" y="6"/>
                  </a:cxn>
                  <a:cxn ang="0">
                    <a:pos x="26" y="19"/>
                  </a:cxn>
                  <a:cxn ang="0">
                    <a:pos x="19" y="19"/>
                  </a:cxn>
                </a:cxnLst>
                <a:rect l="0" t="0" r="r" b="b"/>
                <a:pathLst>
                  <a:path w="26" h="19">
                    <a:moveTo>
                      <a:pt x="19" y="19"/>
                    </a:moveTo>
                    <a:lnTo>
                      <a:pt x="19" y="19"/>
                    </a:lnTo>
                    <a:lnTo>
                      <a:pt x="0" y="6"/>
                    </a:lnTo>
                    <a:lnTo>
                      <a:pt x="0" y="0"/>
                    </a:lnTo>
                    <a:lnTo>
                      <a:pt x="26" y="6"/>
                    </a:lnTo>
                    <a:lnTo>
                      <a:pt x="26" y="19"/>
                    </a:lnTo>
                    <a:lnTo>
                      <a:pt x="19" y="19"/>
                    </a:lnTo>
                    <a:close/>
                  </a:path>
                </a:pathLst>
              </a:custGeom>
              <a:solidFill>
                <a:srgbClr val="FF0000"/>
              </a:solidFill>
              <a:ln w="9525">
                <a:noFill/>
                <a:round/>
                <a:headEnd/>
                <a:tailEnd/>
              </a:ln>
            </p:spPr>
            <p:txBody>
              <a:bodyPr/>
              <a:lstStyle/>
              <a:p>
                <a:endParaRPr lang="en-US">
                  <a:solidFill>
                    <a:schemeClr val="bg2"/>
                  </a:solidFill>
                </a:endParaRPr>
              </a:p>
            </p:txBody>
          </p:sp>
          <p:sp>
            <p:nvSpPr>
              <p:cNvPr id="955402" name="Freeform 10"/>
              <p:cNvSpPr>
                <a:spLocks/>
              </p:cNvSpPr>
              <p:nvPr/>
            </p:nvSpPr>
            <p:spPr bwMode="auto">
              <a:xfrm>
                <a:off x="4324" y="997"/>
                <a:ext cx="20" cy="26"/>
              </a:xfrm>
              <a:custGeom>
                <a:avLst/>
                <a:gdLst/>
                <a:ahLst/>
                <a:cxnLst>
                  <a:cxn ang="0">
                    <a:pos x="7" y="26"/>
                  </a:cxn>
                  <a:cxn ang="0">
                    <a:pos x="7" y="26"/>
                  </a:cxn>
                  <a:cxn ang="0">
                    <a:pos x="0" y="0"/>
                  </a:cxn>
                  <a:cxn ang="0">
                    <a:pos x="7" y="0"/>
                  </a:cxn>
                  <a:cxn ang="0">
                    <a:pos x="20" y="20"/>
                  </a:cxn>
                  <a:cxn ang="0">
                    <a:pos x="14" y="26"/>
                  </a:cxn>
                  <a:cxn ang="0">
                    <a:pos x="7" y="26"/>
                  </a:cxn>
                </a:cxnLst>
                <a:rect l="0" t="0" r="r" b="b"/>
                <a:pathLst>
                  <a:path w="20" h="26">
                    <a:moveTo>
                      <a:pt x="7" y="26"/>
                    </a:moveTo>
                    <a:lnTo>
                      <a:pt x="7" y="26"/>
                    </a:lnTo>
                    <a:lnTo>
                      <a:pt x="0" y="0"/>
                    </a:lnTo>
                    <a:lnTo>
                      <a:pt x="7" y="0"/>
                    </a:lnTo>
                    <a:lnTo>
                      <a:pt x="20" y="20"/>
                    </a:lnTo>
                    <a:lnTo>
                      <a:pt x="14" y="26"/>
                    </a:lnTo>
                    <a:lnTo>
                      <a:pt x="7"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3" name="Freeform 11"/>
              <p:cNvSpPr>
                <a:spLocks/>
              </p:cNvSpPr>
              <p:nvPr/>
            </p:nvSpPr>
            <p:spPr bwMode="auto">
              <a:xfrm>
                <a:off x="4324" y="970"/>
                <a:ext cx="20" cy="27"/>
              </a:xfrm>
              <a:custGeom>
                <a:avLst/>
                <a:gdLst/>
                <a:ahLst/>
                <a:cxnLst>
                  <a:cxn ang="0">
                    <a:pos x="0" y="27"/>
                  </a:cxn>
                  <a:cxn ang="0">
                    <a:pos x="0" y="27"/>
                  </a:cxn>
                  <a:cxn ang="0">
                    <a:pos x="7" y="0"/>
                  </a:cxn>
                  <a:cxn ang="0">
                    <a:pos x="20" y="7"/>
                  </a:cxn>
                  <a:cxn ang="0">
                    <a:pos x="7" y="27"/>
                  </a:cxn>
                  <a:cxn ang="0">
                    <a:pos x="0" y="27"/>
                  </a:cxn>
                  <a:cxn ang="0">
                    <a:pos x="0" y="27"/>
                  </a:cxn>
                </a:cxnLst>
                <a:rect l="0" t="0" r="r" b="b"/>
                <a:pathLst>
                  <a:path w="20" h="27">
                    <a:moveTo>
                      <a:pt x="0" y="27"/>
                    </a:moveTo>
                    <a:lnTo>
                      <a:pt x="0" y="27"/>
                    </a:lnTo>
                    <a:lnTo>
                      <a:pt x="7" y="0"/>
                    </a:lnTo>
                    <a:lnTo>
                      <a:pt x="20" y="7"/>
                    </a:lnTo>
                    <a:lnTo>
                      <a:pt x="7" y="27"/>
                    </a:lnTo>
                    <a:lnTo>
                      <a:pt x="0" y="27"/>
                    </a:lnTo>
                    <a:lnTo>
                      <a:pt x="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04" name="Freeform 12"/>
              <p:cNvSpPr>
                <a:spLocks/>
              </p:cNvSpPr>
              <p:nvPr/>
            </p:nvSpPr>
            <p:spPr bwMode="auto">
              <a:xfrm>
                <a:off x="4331" y="957"/>
                <a:ext cx="33" cy="20"/>
              </a:xfrm>
              <a:custGeom>
                <a:avLst/>
                <a:gdLst/>
                <a:ahLst/>
                <a:cxnLst>
                  <a:cxn ang="0">
                    <a:pos x="0" y="13"/>
                  </a:cxn>
                  <a:cxn ang="0">
                    <a:pos x="7" y="13"/>
                  </a:cxn>
                  <a:cxn ang="0">
                    <a:pos x="26" y="0"/>
                  </a:cxn>
                  <a:cxn ang="0">
                    <a:pos x="33" y="6"/>
                  </a:cxn>
                  <a:cxn ang="0">
                    <a:pos x="7" y="20"/>
                  </a:cxn>
                  <a:cxn ang="0">
                    <a:pos x="0" y="13"/>
                  </a:cxn>
                  <a:cxn ang="0">
                    <a:pos x="0" y="13"/>
                  </a:cxn>
                </a:cxnLst>
                <a:rect l="0" t="0" r="r" b="b"/>
                <a:pathLst>
                  <a:path w="33" h="20">
                    <a:moveTo>
                      <a:pt x="0" y="13"/>
                    </a:moveTo>
                    <a:lnTo>
                      <a:pt x="7" y="13"/>
                    </a:lnTo>
                    <a:lnTo>
                      <a:pt x="26" y="0"/>
                    </a:lnTo>
                    <a:lnTo>
                      <a:pt x="33" y="6"/>
                    </a:lnTo>
                    <a:lnTo>
                      <a:pt x="7" y="20"/>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05" name="Freeform 13"/>
              <p:cNvSpPr>
                <a:spLocks/>
              </p:cNvSpPr>
              <p:nvPr/>
            </p:nvSpPr>
            <p:spPr bwMode="auto">
              <a:xfrm>
                <a:off x="5133" y="2374"/>
                <a:ext cx="60" cy="53"/>
              </a:xfrm>
              <a:custGeom>
                <a:avLst/>
                <a:gdLst/>
                <a:ahLst/>
                <a:cxnLst>
                  <a:cxn ang="0">
                    <a:pos x="60" y="26"/>
                  </a:cxn>
                  <a:cxn ang="0">
                    <a:pos x="53" y="46"/>
                  </a:cxn>
                  <a:cxn ang="0">
                    <a:pos x="34" y="53"/>
                  </a:cxn>
                  <a:cxn ang="0">
                    <a:pos x="34" y="53"/>
                  </a:cxn>
                  <a:cxn ang="0">
                    <a:pos x="7" y="46"/>
                  </a:cxn>
                  <a:cxn ang="0">
                    <a:pos x="0" y="26"/>
                  </a:cxn>
                  <a:cxn ang="0">
                    <a:pos x="0" y="26"/>
                  </a:cxn>
                  <a:cxn ang="0">
                    <a:pos x="7" y="6"/>
                  </a:cxn>
                  <a:cxn ang="0">
                    <a:pos x="34" y="0"/>
                  </a:cxn>
                  <a:cxn ang="0">
                    <a:pos x="34" y="0"/>
                  </a:cxn>
                  <a:cxn ang="0">
                    <a:pos x="53" y="6"/>
                  </a:cxn>
                  <a:cxn ang="0">
                    <a:pos x="60" y="26"/>
                  </a:cxn>
                </a:cxnLst>
                <a:rect l="0" t="0" r="r" b="b"/>
                <a:pathLst>
                  <a:path w="60" h="53">
                    <a:moveTo>
                      <a:pt x="60" y="26"/>
                    </a:moveTo>
                    <a:lnTo>
                      <a:pt x="53" y="46"/>
                    </a:lnTo>
                    <a:lnTo>
                      <a:pt x="34" y="53"/>
                    </a:lnTo>
                    <a:lnTo>
                      <a:pt x="34" y="53"/>
                    </a:lnTo>
                    <a:lnTo>
                      <a:pt x="7" y="46"/>
                    </a:lnTo>
                    <a:lnTo>
                      <a:pt x="0" y="26"/>
                    </a:lnTo>
                    <a:lnTo>
                      <a:pt x="0" y="26"/>
                    </a:lnTo>
                    <a:lnTo>
                      <a:pt x="7" y="6"/>
                    </a:lnTo>
                    <a:lnTo>
                      <a:pt x="34" y="0"/>
                    </a:lnTo>
                    <a:lnTo>
                      <a:pt x="34" y="0"/>
                    </a:lnTo>
                    <a:lnTo>
                      <a:pt x="53" y="6"/>
                    </a:lnTo>
                    <a:lnTo>
                      <a:pt x="60" y="26"/>
                    </a:lnTo>
                    <a:close/>
                  </a:path>
                </a:pathLst>
              </a:custGeom>
              <a:solidFill>
                <a:srgbClr val="FF0000"/>
              </a:solidFill>
              <a:ln w="9525">
                <a:noFill/>
                <a:round/>
                <a:headEnd/>
                <a:tailEnd/>
              </a:ln>
            </p:spPr>
            <p:txBody>
              <a:bodyPr/>
              <a:lstStyle/>
              <a:p>
                <a:endParaRPr lang="en-US">
                  <a:solidFill>
                    <a:schemeClr val="bg2"/>
                  </a:solidFill>
                </a:endParaRPr>
              </a:p>
            </p:txBody>
          </p:sp>
          <p:sp>
            <p:nvSpPr>
              <p:cNvPr id="955406" name="Freeform 14"/>
              <p:cNvSpPr>
                <a:spLocks/>
              </p:cNvSpPr>
              <p:nvPr/>
            </p:nvSpPr>
            <p:spPr bwMode="auto">
              <a:xfrm>
                <a:off x="5180" y="2389"/>
                <a:ext cx="20" cy="20"/>
              </a:xfrm>
              <a:custGeom>
                <a:avLst/>
                <a:gdLst/>
                <a:ahLst/>
                <a:cxnLst>
                  <a:cxn ang="0">
                    <a:pos x="6" y="0"/>
                  </a:cxn>
                  <a:cxn ang="0">
                    <a:pos x="20" y="0"/>
                  </a:cxn>
                  <a:cxn ang="0">
                    <a:pos x="6" y="20"/>
                  </a:cxn>
                  <a:cxn ang="0">
                    <a:pos x="0" y="13"/>
                  </a:cxn>
                  <a:cxn ang="0">
                    <a:pos x="6" y="0"/>
                  </a:cxn>
                </a:cxnLst>
                <a:rect l="0" t="0" r="r" b="b"/>
                <a:pathLst>
                  <a:path w="20" h="20">
                    <a:moveTo>
                      <a:pt x="6" y="0"/>
                    </a:moveTo>
                    <a:lnTo>
                      <a:pt x="20" y="0"/>
                    </a:lnTo>
                    <a:lnTo>
                      <a:pt x="6" y="20"/>
                    </a:lnTo>
                    <a:lnTo>
                      <a:pt x="0" y="13"/>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07" name="Freeform 15"/>
              <p:cNvSpPr>
                <a:spLocks/>
              </p:cNvSpPr>
              <p:nvPr/>
            </p:nvSpPr>
            <p:spPr bwMode="auto">
              <a:xfrm>
                <a:off x="5160" y="2402"/>
                <a:ext cx="26" cy="20"/>
              </a:xfrm>
              <a:custGeom>
                <a:avLst/>
                <a:gdLst/>
                <a:ahLst/>
                <a:cxnLst>
                  <a:cxn ang="0">
                    <a:pos x="26" y="7"/>
                  </a:cxn>
                  <a:cxn ang="0">
                    <a:pos x="26" y="7"/>
                  </a:cxn>
                  <a:cxn ang="0">
                    <a:pos x="7" y="20"/>
                  </a:cxn>
                  <a:cxn ang="0">
                    <a:pos x="0" y="7"/>
                  </a:cxn>
                  <a:cxn ang="0">
                    <a:pos x="20" y="0"/>
                  </a:cxn>
                  <a:cxn ang="0">
                    <a:pos x="26" y="7"/>
                  </a:cxn>
                  <a:cxn ang="0">
                    <a:pos x="26" y="7"/>
                  </a:cxn>
                </a:cxnLst>
                <a:rect l="0" t="0" r="r" b="b"/>
                <a:pathLst>
                  <a:path w="26" h="20">
                    <a:moveTo>
                      <a:pt x="26" y="7"/>
                    </a:moveTo>
                    <a:lnTo>
                      <a:pt x="26" y="7"/>
                    </a:lnTo>
                    <a:lnTo>
                      <a:pt x="7" y="20"/>
                    </a:lnTo>
                    <a:lnTo>
                      <a:pt x="0" y="7"/>
                    </a:lnTo>
                    <a:lnTo>
                      <a:pt x="20" y="0"/>
                    </a:lnTo>
                    <a:lnTo>
                      <a:pt x="26" y="7"/>
                    </a:lnTo>
                    <a:lnTo>
                      <a:pt x="26" y="7"/>
                    </a:lnTo>
                    <a:close/>
                  </a:path>
                </a:pathLst>
              </a:custGeom>
              <a:solidFill>
                <a:srgbClr val="FF0000"/>
              </a:solidFill>
              <a:ln w="9525">
                <a:noFill/>
                <a:round/>
                <a:headEnd/>
                <a:tailEnd/>
              </a:ln>
            </p:spPr>
            <p:txBody>
              <a:bodyPr/>
              <a:lstStyle/>
              <a:p>
                <a:endParaRPr lang="en-US">
                  <a:solidFill>
                    <a:schemeClr val="bg2"/>
                  </a:solidFill>
                </a:endParaRPr>
              </a:p>
            </p:txBody>
          </p:sp>
          <p:sp>
            <p:nvSpPr>
              <p:cNvPr id="955408" name="Freeform 16"/>
              <p:cNvSpPr>
                <a:spLocks/>
              </p:cNvSpPr>
              <p:nvPr/>
            </p:nvSpPr>
            <p:spPr bwMode="auto">
              <a:xfrm>
                <a:off x="5140" y="2402"/>
                <a:ext cx="27" cy="20"/>
              </a:xfrm>
              <a:custGeom>
                <a:avLst/>
                <a:gdLst/>
                <a:ahLst/>
                <a:cxnLst>
                  <a:cxn ang="0">
                    <a:pos x="27" y="20"/>
                  </a:cxn>
                  <a:cxn ang="0">
                    <a:pos x="20" y="20"/>
                  </a:cxn>
                  <a:cxn ang="0">
                    <a:pos x="0" y="7"/>
                  </a:cxn>
                  <a:cxn ang="0">
                    <a:pos x="7" y="0"/>
                  </a:cxn>
                  <a:cxn ang="0">
                    <a:pos x="27" y="7"/>
                  </a:cxn>
                  <a:cxn ang="0">
                    <a:pos x="27" y="20"/>
                  </a:cxn>
                  <a:cxn ang="0">
                    <a:pos x="27" y="20"/>
                  </a:cxn>
                </a:cxnLst>
                <a:rect l="0" t="0" r="r" b="b"/>
                <a:pathLst>
                  <a:path w="27" h="20">
                    <a:moveTo>
                      <a:pt x="27" y="20"/>
                    </a:moveTo>
                    <a:lnTo>
                      <a:pt x="20" y="20"/>
                    </a:lnTo>
                    <a:lnTo>
                      <a:pt x="0" y="7"/>
                    </a:lnTo>
                    <a:lnTo>
                      <a:pt x="7" y="0"/>
                    </a:lnTo>
                    <a:lnTo>
                      <a:pt x="27" y="7"/>
                    </a:lnTo>
                    <a:lnTo>
                      <a:pt x="27" y="20"/>
                    </a:lnTo>
                    <a:lnTo>
                      <a:pt x="27" y="20"/>
                    </a:lnTo>
                    <a:close/>
                  </a:path>
                </a:pathLst>
              </a:custGeom>
              <a:solidFill>
                <a:srgbClr val="FF0000"/>
              </a:solidFill>
              <a:ln w="9525">
                <a:noFill/>
                <a:round/>
                <a:headEnd/>
                <a:tailEnd/>
              </a:ln>
            </p:spPr>
            <p:txBody>
              <a:bodyPr/>
              <a:lstStyle/>
              <a:p>
                <a:endParaRPr lang="en-US">
                  <a:solidFill>
                    <a:schemeClr val="bg2"/>
                  </a:solidFill>
                </a:endParaRPr>
              </a:p>
            </p:txBody>
          </p:sp>
          <p:sp>
            <p:nvSpPr>
              <p:cNvPr id="955409" name="Freeform 17"/>
              <p:cNvSpPr>
                <a:spLocks/>
              </p:cNvSpPr>
              <p:nvPr/>
            </p:nvSpPr>
            <p:spPr bwMode="auto">
              <a:xfrm>
                <a:off x="5127" y="2389"/>
                <a:ext cx="20" cy="20"/>
              </a:xfrm>
              <a:custGeom>
                <a:avLst/>
                <a:gdLst/>
                <a:ahLst/>
                <a:cxnLst>
                  <a:cxn ang="0">
                    <a:pos x="13" y="20"/>
                  </a:cxn>
                  <a:cxn ang="0">
                    <a:pos x="13" y="20"/>
                  </a:cxn>
                  <a:cxn ang="0">
                    <a:pos x="0" y="0"/>
                  </a:cxn>
                  <a:cxn ang="0">
                    <a:pos x="13" y="0"/>
                  </a:cxn>
                  <a:cxn ang="0">
                    <a:pos x="20" y="13"/>
                  </a:cxn>
                  <a:cxn ang="0">
                    <a:pos x="13" y="20"/>
                  </a:cxn>
                  <a:cxn ang="0">
                    <a:pos x="13" y="20"/>
                  </a:cxn>
                </a:cxnLst>
                <a:rect l="0" t="0" r="r" b="b"/>
                <a:pathLst>
                  <a:path w="20" h="20">
                    <a:moveTo>
                      <a:pt x="13" y="20"/>
                    </a:moveTo>
                    <a:lnTo>
                      <a:pt x="13" y="20"/>
                    </a:lnTo>
                    <a:lnTo>
                      <a:pt x="0" y="0"/>
                    </a:lnTo>
                    <a:lnTo>
                      <a:pt x="13" y="0"/>
                    </a:lnTo>
                    <a:lnTo>
                      <a:pt x="20" y="13"/>
                    </a:lnTo>
                    <a:lnTo>
                      <a:pt x="13" y="20"/>
                    </a:lnTo>
                    <a:lnTo>
                      <a:pt x="13"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0" name="Freeform 18"/>
              <p:cNvSpPr>
                <a:spLocks/>
              </p:cNvSpPr>
              <p:nvPr/>
            </p:nvSpPr>
            <p:spPr bwMode="auto">
              <a:xfrm>
                <a:off x="5127" y="2369"/>
                <a:ext cx="20" cy="20"/>
              </a:xfrm>
              <a:custGeom>
                <a:avLst/>
                <a:gdLst/>
                <a:ahLst/>
                <a:cxnLst>
                  <a:cxn ang="0">
                    <a:pos x="0" y="20"/>
                  </a:cxn>
                  <a:cxn ang="0">
                    <a:pos x="0" y="20"/>
                  </a:cxn>
                  <a:cxn ang="0">
                    <a:pos x="13" y="0"/>
                  </a:cxn>
                  <a:cxn ang="0">
                    <a:pos x="20" y="0"/>
                  </a:cxn>
                  <a:cxn ang="0">
                    <a:pos x="13" y="20"/>
                  </a:cxn>
                  <a:cxn ang="0">
                    <a:pos x="0" y="20"/>
                  </a:cxn>
                  <a:cxn ang="0">
                    <a:pos x="0" y="20"/>
                  </a:cxn>
                </a:cxnLst>
                <a:rect l="0" t="0" r="r" b="b"/>
                <a:pathLst>
                  <a:path w="20" h="20">
                    <a:moveTo>
                      <a:pt x="0" y="20"/>
                    </a:moveTo>
                    <a:lnTo>
                      <a:pt x="0" y="20"/>
                    </a:lnTo>
                    <a:lnTo>
                      <a:pt x="13" y="0"/>
                    </a:lnTo>
                    <a:lnTo>
                      <a:pt x="20" y="0"/>
                    </a:lnTo>
                    <a:lnTo>
                      <a:pt x="13" y="20"/>
                    </a:lnTo>
                    <a:lnTo>
                      <a:pt x="0" y="20"/>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11" name="Freeform 19"/>
              <p:cNvSpPr>
                <a:spLocks/>
              </p:cNvSpPr>
              <p:nvPr/>
            </p:nvSpPr>
            <p:spPr bwMode="auto">
              <a:xfrm>
                <a:off x="5140" y="2356"/>
                <a:ext cx="27" cy="20"/>
              </a:xfrm>
              <a:custGeom>
                <a:avLst/>
                <a:gdLst/>
                <a:ahLst/>
                <a:cxnLst>
                  <a:cxn ang="0">
                    <a:pos x="0" y="7"/>
                  </a:cxn>
                  <a:cxn ang="0">
                    <a:pos x="0" y="7"/>
                  </a:cxn>
                  <a:cxn ang="0">
                    <a:pos x="20" y="0"/>
                  </a:cxn>
                  <a:cxn ang="0">
                    <a:pos x="27" y="13"/>
                  </a:cxn>
                  <a:cxn ang="0">
                    <a:pos x="7" y="20"/>
                  </a:cxn>
                  <a:cxn ang="0">
                    <a:pos x="0" y="13"/>
                  </a:cxn>
                  <a:cxn ang="0">
                    <a:pos x="0" y="7"/>
                  </a:cxn>
                </a:cxnLst>
                <a:rect l="0" t="0" r="r" b="b"/>
                <a:pathLst>
                  <a:path w="27" h="20">
                    <a:moveTo>
                      <a:pt x="0" y="7"/>
                    </a:moveTo>
                    <a:lnTo>
                      <a:pt x="0" y="7"/>
                    </a:lnTo>
                    <a:lnTo>
                      <a:pt x="20" y="0"/>
                    </a:lnTo>
                    <a:lnTo>
                      <a:pt x="27" y="13"/>
                    </a:lnTo>
                    <a:lnTo>
                      <a:pt x="7" y="20"/>
                    </a:lnTo>
                    <a:lnTo>
                      <a:pt x="0" y="13"/>
                    </a:lnTo>
                    <a:lnTo>
                      <a:pt x="0" y="7"/>
                    </a:lnTo>
                    <a:close/>
                  </a:path>
                </a:pathLst>
              </a:custGeom>
              <a:solidFill>
                <a:srgbClr val="FF0000"/>
              </a:solidFill>
              <a:ln w="9525">
                <a:noFill/>
                <a:round/>
                <a:headEnd/>
                <a:tailEnd/>
              </a:ln>
            </p:spPr>
            <p:txBody>
              <a:bodyPr/>
              <a:lstStyle/>
              <a:p>
                <a:endParaRPr lang="en-US">
                  <a:solidFill>
                    <a:schemeClr val="bg2"/>
                  </a:solidFill>
                </a:endParaRPr>
              </a:p>
            </p:txBody>
          </p:sp>
          <p:sp>
            <p:nvSpPr>
              <p:cNvPr id="955412" name="Freeform 20"/>
              <p:cNvSpPr>
                <a:spLocks/>
              </p:cNvSpPr>
              <p:nvPr/>
            </p:nvSpPr>
            <p:spPr bwMode="auto">
              <a:xfrm>
                <a:off x="5132" y="2378"/>
                <a:ext cx="26" cy="20"/>
              </a:xfrm>
              <a:custGeom>
                <a:avLst/>
                <a:gdLst/>
                <a:ahLst/>
                <a:cxnLst>
                  <a:cxn ang="0">
                    <a:pos x="7" y="0"/>
                  </a:cxn>
                  <a:cxn ang="0">
                    <a:pos x="7" y="0"/>
                  </a:cxn>
                  <a:cxn ang="0">
                    <a:pos x="26" y="7"/>
                  </a:cxn>
                  <a:cxn ang="0">
                    <a:pos x="20" y="20"/>
                  </a:cxn>
                  <a:cxn ang="0">
                    <a:pos x="0" y="13"/>
                  </a:cxn>
                  <a:cxn ang="0">
                    <a:pos x="0" y="0"/>
                  </a:cxn>
                  <a:cxn ang="0">
                    <a:pos x="7" y="0"/>
                  </a:cxn>
                </a:cxnLst>
                <a:rect l="0" t="0" r="r" b="b"/>
                <a:pathLst>
                  <a:path w="26" h="20">
                    <a:moveTo>
                      <a:pt x="7" y="0"/>
                    </a:moveTo>
                    <a:lnTo>
                      <a:pt x="7" y="0"/>
                    </a:lnTo>
                    <a:lnTo>
                      <a:pt x="26" y="7"/>
                    </a:lnTo>
                    <a:lnTo>
                      <a:pt x="20" y="20"/>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13" name="Freeform 21"/>
              <p:cNvSpPr>
                <a:spLocks/>
              </p:cNvSpPr>
              <p:nvPr/>
            </p:nvSpPr>
            <p:spPr bwMode="auto">
              <a:xfrm>
                <a:off x="5180" y="2363"/>
                <a:ext cx="20" cy="26"/>
              </a:xfrm>
              <a:custGeom>
                <a:avLst/>
                <a:gdLst/>
                <a:ahLst/>
                <a:cxnLst>
                  <a:cxn ang="0">
                    <a:pos x="6" y="0"/>
                  </a:cxn>
                  <a:cxn ang="0">
                    <a:pos x="6" y="6"/>
                  </a:cxn>
                  <a:cxn ang="0">
                    <a:pos x="20" y="26"/>
                  </a:cxn>
                  <a:cxn ang="0">
                    <a:pos x="6" y="26"/>
                  </a:cxn>
                  <a:cxn ang="0">
                    <a:pos x="0" y="6"/>
                  </a:cxn>
                  <a:cxn ang="0">
                    <a:pos x="6" y="0"/>
                  </a:cxn>
                  <a:cxn ang="0">
                    <a:pos x="6" y="0"/>
                  </a:cxn>
                </a:cxnLst>
                <a:rect l="0" t="0" r="r" b="b"/>
                <a:pathLst>
                  <a:path w="20" h="26">
                    <a:moveTo>
                      <a:pt x="6" y="0"/>
                    </a:moveTo>
                    <a:lnTo>
                      <a:pt x="6" y="6"/>
                    </a:lnTo>
                    <a:lnTo>
                      <a:pt x="20" y="26"/>
                    </a:lnTo>
                    <a:lnTo>
                      <a:pt x="6" y="26"/>
                    </a:lnTo>
                    <a:lnTo>
                      <a:pt x="0" y="6"/>
                    </a:lnTo>
                    <a:lnTo>
                      <a:pt x="6" y="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4" name="Freeform 22"/>
              <p:cNvSpPr>
                <a:spLocks/>
              </p:cNvSpPr>
              <p:nvPr/>
            </p:nvSpPr>
            <p:spPr bwMode="auto">
              <a:xfrm>
                <a:off x="5180" y="2389"/>
                <a:ext cx="20" cy="20"/>
              </a:xfrm>
              <a:custGeom>
                <a:avLst/>
                <a:gdLst/>
                <a:ahLst/>
                <a:cxnLst>
                  <a:cxn ang="0">
                    <a:pos x="20" y="0"/>
                  </a:cxn>
                  <a:cxn ang="0">
                    <a:pos x="20" y="0"/>
                  </a:cxn>
                  <a:cxn ang="0">
                    <a:pos x="6" y="20"/>
                  </a:cxn>
                  <a:cxn ang="0">
                    <a:pos x="0" y="13"/>
                  </a:cxn>
                  <a:cxn ang="0">
                    <a:pos x="6" y="0"/>
                  </a:cxn>
                  <a:cxn ang="0">
                    <a:pos x="20" y="0"/>
                  </a:cxn>
                  <a:cxn ang="0">
                    <a:pos x="20" y="0"/>
                  </a:cxn>
                </a:cxnLst>
                <a:rect l="0" t="0" r="r" b="b"/>
                <a:pathLst>
                  <a:path w="20" h="20">
                    <a:moveTo>
                      <a:pt x="20" y="0"/>
                    </a:moveTo>
                    <a:lnTo>
                      <a:pt x="20" y="0"/>
                    </a:lnTo>
                    <a:lnTo>
                      <a:pt x="6" y="20"/>
                    </a:lnTo>
                    <a:lnTo>
                      <a:pt x="0" y="13"/>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15" name="Freeform 23"/>
              <p:cNvSpPr>
                <a:spLocks/>
              </p:cNvSpPr>
              <p:nvPr/>
            </p:nvSpPr>
            <p:spPr bwMode="auto">
              <a:xfrm>
                <a:off x="3329" y="2389"/>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FF0000"/>
              </a:solidFill>
              <a:ln w="9525">
                <a:noFill/>
                <a:round/>
                <a:headEnd/>
                <a:tailEnd/>
              </a:ln>
            </p:spPr>
            <p:txBody>
              <a:bodyPr/>
              <a:lstStyle/>
              <a:p>
                <a:endParaRPr lang="en-US">
                  <a:solidFill>
                    <a:schemeClr val="bg2"/>
                  </a:solidFill>
                </a:endParaRPr>
              </a:p>
            </p:txBody>
          </p:sp>
          <p:sp>
            <p:nvSpPr>
              <p:cNvPr id="955416" name="Freeform 24"/>
              <p:cNvSpPr>
                <a:spLocks/>
              </p:cNvSpPr>
              <p:nvPr/>
            </p:nvSpPr>
            <p:spPr bwMode="auto">
              <a:xfrm>
                <a:off x="3376" y="2416"/>
                <a:ext cx="20" cy="26"/>
              </a:xfrm>
              <a:custGeom>
                <a:avLst/>
                <a:gdLst/>
                <a:ahLst/>
                <a:cxnLst>
                  <a:cxn ang="0">
                    <a:pos x="6" y="0"/>
                  </a:cxn>
                  <a:cxn ang="0">
                    <a:pos x="20" y="6"/>
                  </a:cxn>
                  <a:cxn ang="0">
                    <a:pos x="6" y="26"/>
                  </a:cxn>
                  <a:cxn ang="0">
                    <a:pos x="0" y="20"/>
                  </a:cxn>
                  <a:cxn ang="0">
                    <a:pos x="6" y="0"/>
                  </a:cxn>
                </a:cxnLst>
                <a:rect l="0" t="0" r="r" b="b"/>
                <a:pathLst>
                  <a:path w="20" h="26">
                    <a:moveTo>
                      <a:pt x="6" y="0"/>
                    </a:moveTo>
                    <a:lnTo>
                      <a:pt x="20" y="6"/>
                    </a:lnTo>
                    <a:lnTo>
                      <a:pt x="6" y="26"/>
                    </a:lnTo>
                    <a:lnTo>
                      <a:pt x="0" y="20"/>
                    </a:lnTo>
                    <a:lnTo>
                      <a:pt x="6" y="0"/>
                    </a:lnTo>
                    <a:close/>
                  </a:path>
                </a:pathLst>
              </a:custGeom>
              <a:solidFill>
                <a:srgbClr val="FF0000"/>
              </a:solidFill>
              <a:ln w="9525">
                <a:noFill/>
                <a:round/>
                <a:headEnd/>
                <a:tailEnd/>
              </a:ln>
            </p:spPr>
            <p:txBody>
              <a:bodyPr/>
              <a:lstStyle/>
              <a:p>
                <a:endParaRPr lang="en-US">
                  <a:solidFill>
                    <a:schemeClr val="bg2"/>
                  </a:solidFill>
                </a:endParaRPr>
              </a:p>
            </p:txBody>
          </p:sp>
          <p:sp>
            <p:nvSpPr>
              <p:cNvPr id="955417" name="Freeform 25"/>
              <p:cNvSpPr>
                <a:spLocks/>
              </p:cNvSpPr>
              <p:nvPr/>
            </p:nvSpPr>
            <p:spPr bwMode="auto">
              <a:xfrm>
                <a:off x="3356" y="2436"/>
                <a:ext cx="26" cy="13"/>
              </a:xfrm>
              <a:custGeom>
                <a:avLst/>
                <a:gdLst/>
                <a:ahLst/>
                <a:cxnLst>
                  <a:cxn ang="0">
                    <a:pos x="26" y="6"/>
                  </a:cxn>
                  <a:cxn ang="0">
                    <a:pos x="26" y="6"/>
                  </a:cxn>
                  <a:cxn ang="0">
                    <a:pos x="7" y="13"/>
                  </a:cxn>
                  <a:cxn ang="0">
                    <a:pos x="0" y="6"/>
                  </a:cxn>
                  <a:cxn ang="0">
                    <a:pos x="20" y="0"/>
                  </a:cxn>
                  <a:cxn ang="0">
                    <a:pos x="26" y="6"/>
                  </a:cxn>
                  <a:cxn ang="0">
                    <a:pos x="26" y="6"/>
                  </a:cxn>
                </a:cxnLst>
                <a:rect l="0" t="0" r="r" b="b"/>
                <a:pathLst>
                  <a:path w="26" h="13">
                    <a:moveTo>
                      <a:pt x="26" y="6"/>
                    </a:moveTo>
                    <a:lnTo>
                      <a:pt x="26" y="6"/>
                    </a:lnTo>
                    <a:lnTo>
                      <a:pt x="7" y="13"/>
                    </a:lnTo>
                    <a:lnTo>
                      <a:pt x="0" y="6"/>
                    </a:lnTo>
                    <a:lnTo>
                      <a:pt x="20" y="0"/>
                    </a:lnTo>
                    <a:lnTo>
                      <a:pt x="26" y="6"/>
                    </a:lnTo>
                    <a:lnTo>
                      <a:pt x="26" y="6"/>
                    </a:lnTo>
                    <a:close/>
                  </a:path>
                </a:pathLst>
              </a:custGeom>
              <a:solidFill>
                <a:srgbClr val="FF0000"/>
              </a:solidFill>
              <a:ln w="9525">
                <a:noFill/>
                <a:round/>
                <a:headEnd/>
                <a:tailEnd/>
              </a:ln>
            </p:spPr>
            <p:txBody>
              <a:bodyPr/>
              <a:lstStyle/>
              <a:p>
                <a:endParaRPr lang="en-US">
                  <a:solidFill>
                    <a:schemeClr val="bg2"/>
                  </a:solidFill>
                </a:endParaRPr>
              </a:p>
            </p:txBody>
          </p:sp>
          <p:sp>
            <p:nvSpPr>
              <p:cNvPr id="955418" name="Freeform 26"/>
              <p:cNvSpPr>
                <a:spLocks/>
              </p:cNvSpPr>
              <p:nvPr/>
            </p:nvSpPr>
            <p:spPr bwMode="auto">
              <a:xfrm>
                <a:off x="3336" y="2436"/>
                <a:ext cx="27" cy="19"/>
              </a:xfrm>
              <a:custGeom>
                <a:avLst/>
                <a:gdLst/>
                <a:ahLst/>
                <a:cxnLst>
                  <a:cxn ang="0">
                    <a:pos x="27" y="19"/>
                  </a:cxn>
                  <a:cxn ang="0">
                    <a:pos x="20" y="13"/>
                  </a:cxn>
                  <a:cxn ang="0">
                    <a:pos x="0" y="6"/>
                  </a:cxn>
                  <a:cxn ang="0">
                    <a:pos x="7" y="0"/>
                  </a:cxn>
                  <a:cxn ang="0">
                    <a:pos x="27" y="6"/>
                  </a:cxn>
                  <a:cxn ang="0">
                    <a:pos x="27" y="13"/>
                  </a:cxn>
                  <a:cxn ang="0">
                    <a:pos x="27" y="19"/>
                  </a:cxn>
                </a:cxnLst>
                <a:rect l="0" t="0" r="r" b="b"/>
                <a:pathLst>
                  <a:path w="27" h="19">
                    <a:moveTo>
                      <a:pt x="27" y="19"/>
                    </a:moveTo>
                    <a:lnTo>
                      <a:pt x="20" y="13"/>
                    </a:lnTo>
                    <a:lnTo>
                      <a:pt x="0" y="6"/>
                    </a:lnTo>
                    <a:lnTo>
                      <a:pt x="7" y="0"/>
                    </a:lnTo>
                    <a:lnTo>
                      <a:pt x="27" y="6"/>
                    </a:lnTo>
                    <a:lnTo>
                      <a:pt x="27" y="13"/>
                    </a:lnTo>
                    <a:lnTo>
                      <a:pt x="27" y="19"/>
                    </a:lnTo>
                    <a:close/>
                  </a:path>
                </a:pathLst>
              </a:custGeom>
              <a:solidFill>
                <a:srgbClr val="FF0000"/>
              </a:solidFill>
              <a:ln w="9525">
                <a:noFill/>
                <a:round/>
                <a:headEnd/>
                <a:tailEnd/>
              </a:ln>
            </p:spPr>
            <p:txBody>
              <a:bodyPr/>
              <a:lstStyle/>
              <a:p>
                <a:endParaRPr lang="en-US">
                  <a:solidFill>
                    <a:schemeClr val="bg2"/>
                  </a:solidFill>
                </a:endParaRPr>
              </a:p>
            </p:txBody>
          </p:sp>
          <p:sp>
            <p:nvSpPr>
              <p:cNvPr id="955419" name="Freeform 27"/>
              <p:cNvSpPr>
                <a:spLocks/>
              </p:cNvSpPr>
              <p:nvPr/>
            </p:nvSpPr>
            <p:spPr bwMode="auto">
              <a:xfrm>
                <a:off x="3323" y="2416"/>
                <a:ext cx="20" cy="26"/>
              </a:xfrm>
              <a:custGeom>
                <a:avLst/>
                <a:gdLst/>
                <a:ahLst/>
                <a:cxnLst>
                  <a:cxn ang="0">
                    <a:pos x="13" y="26"/>
                  </a:cxn>
                  <a:cxn ang="0">
                    <a:pos x="13" y="26"/>
                  </a:cxn>
                  <a:cxn ang="0">
                    <a:pos x="0" y="6"/>
                  </a:cxn>
                  <a:cxn ang="0">
                    <a:pos x="13" y="0"/>
                  </a:cxn>
                  <a:cxn ang="0">
                    <a:pos x="20" y="20"/>
                  </a:cxn>
                  <a:cxn ang="0">
                    <a:pos x="13" y="26"/>
                  </a:cxn>
                  <a:cxn ang="0">
                    <a:pos x="13" y="26"/>
                  </a:cxn>
                </a:cxnLst>
                <a:rect l="0" t="0" r="r" b="b"/>
                <a:pathLst>
                  <a:path w="20" h="26">
                    <a:moveTo>
                      <a:pt x="13" y="26"/>
                    </a:moveTo>
                    <a:lnTo>
                      <a:pt x="13" y="26"/>
                    </a:lnTo>
                    <a:lnTo>
                      <a:pt x="0" y="6"/>
                    </a:lnTo>
                    <a:lnTo>
                      <a:pt x="13" y="0"/>
                    </a:lnTo>
                    <a:lnTo>
                      <a:pt x="20" y="20"/>
                    </a:lnTo>
                    <a:lnTo>
                      <a:pt x="13" y="26"/>
                    </a:lnTo>
                    <a:lnTo>
                      <a:pt x="13" y="26"/>
                    </a:lnTo>
                    <a:close/>
                  </a:path>
                </a:pathLst>
              </a:custGeom>
              <a:solidFill>
                <a:srgbClr val="FF0000"/>
              </a:solidFill>
              <a:ln w="9525">
                <a:noFill/>
                <a:round/>
                <a:headEnd/>
                <a:tailEnd/>
              </a:ln>
            </p:spPr>
            <p:txBody>
              <a:bodyPr/>
              <a:lstStyle/>
              <a:p>
                <a:endParaRPr lang="en-US">
                  <a:solidFill>
                    <a:schemeClr val="bg2"/>
                  </a:solidFill>
                </a:endParaRPr>
              </a:p>
            </p:txBody>
          </p:sp>
          <p:sp>
            <p:nvSpPr>
              <p:cNvPr id="955420" name="Freeform 28"/>
              <p:cNvSpPr>
                <a:spLocks/>
              </p:cNvSpPr>
              <p:nvPr/>
            </p:nvSpPr>
            <p:spPr bwMode="auto">
              <a:xfrm>
                <a:off x="3323" y="2396"/>
                <a:ext cx="20" cy="26"/>
              </a:xfrm>
              <a:custGeom>
                <a:avLst/>
                <a:gdLst/>
                <a:ahLst/>
                <a:cxnLst>
                  <a:cxn ang="0">
                    <a:pos x="0" y="20"/>
                  </a:cxn>
                  <a:cxn ang="0">
                    <a:pos x="0" y="20"/>
                  </a:cxn>
                  <a:cxn ang="0">
                    <a:pos x="13" y="0"/>
                  </a:cxn>
                  <a:cxn ang="0">
                    <a:pos x="20" y="6"/>
                  </a:cxn>
                  <a:cxn ang="0">
                    <a:pos x="13" y="26"/>
                  </a:cxn>
                  <a:cxn ang="0">
                    <a:pos x="0" y="26"/>
                  </a:cxn>
                  <a:cxn ang="0">
                    <a:pos x="0" y="20"/>
                  </a:cxn>
                </a:cxnLst>
                <a:rect l="0" t="0" r="r" b="b"/>
                <a:pathLst>
                  <a:path w="20" h="26">
                    <a:moveTo>
                      <a:pt x="0" y="20"/>
                    </a:moveTo>
                    <a:lnTo>
                      <a:pt x="0" y="20"/>
                    </a:lnTo>
                    <a:lnTo>
                      <a:pt x="13" y="0"/>
                    </a:lnTo>
                    <a:lnTo>
                      <a:pt x="20" y="6"/>
                    </a:lnTo>
                    <a:lnTo>
                      <a:pt x="13" y="26"/>
                    </a:lnTo>
                    <a:lnTo>
                      <a:pt x="0" y="26"/>
                    </a:lnTo>
                    <a:lnTo>
                      <a:pt x="0" y="20"/>
                    </a:lnTo>
                    <a:close/>
                  </a:path>
                </a:pathLst>
              </a:custGeom>
              <a:solidFill>
                <a:srgbClr val="FF0000"/>
              </a:solidFill>
              <a:ln w="9525">
                <a:noFill/>
                <a:round/>
                <a:headEnd/>
                <a:tailEnd/>
              </a:ln>
            </p:spPr>
            <p:txBody>
              <a:bodyPr/>
              <a:lstStyle/>
              <a:p>
                <a:endParaRPr lang="en-US">
                  <a:solidFill>
                    <a:schemeClr val="bg2"/>
                  </a:solidFill>
                </a:endParaRPr>
              </a:p>
            </p:txBody>
          </p:sp>
          <p:sp>
            <p:nvSpPr>
              <p:cNvPr id="955421" name="Freeform 29"/>
              <p:cNvSpPr>
                <a:spLocks/>
              </p:cNvSpPr>
              <p:nvPr/>
            </p:nvSpPr>
            <p:spPr bwMode="auto">
              <a:xfrm>
                <a:off x="3336" y="2383"/>
                <a:ext cx="27" cy="19"/>
              </a:xfrm>
              <a:custGeom>
                <a:avLst/>
                <a:gdLst/>
                <a:ahLst/>
                <a:cxnLst>
                  <a:cxn ang="0">
                    <a:pos x="0" y="13"/>
                  </a:cxn>
                  <a:cxn ang="0">
                    <a:pos x="0" y="6"/>
                  </a:cxn>
                  <a:cxn ang="0">
                    <a:pos x="20" y="0"/>
                  </a:cxn>
                  <a:cxn ang="0">
                    <a:pos x="27" y="13"/>
                  </a:cxn>
                  <a:cxn ang="0">
                    <a:pos x="7" y="19"/>
                  </a:cxn>
                  <a:cxn ang="0">
                    <a:pos x="0" y="13"/>
                  </a:cxn>
                  <a:cxn ang="0">
                    <a:pos x="0" y="13"/>
                  </a:cxn>
                </a:cxnLst>
                <a:rect l="0" t="0" r="r" b="b"/>
                <a:pathLst>
                  <a:path w="27" h="19">
                    <a:moveTo>
                      <a:pt x="0" y="13"/>
                    </a:moveTo>
                    <a:lnTo>
                      <a:pt x="0" y="6"/>
                    </a:lnTo>
                    <a:lnTo>
                      <a:pt x="20" y="0"/>
                    </a:lnTo>
                    <a:lnTo>
                      <a:pt x="27" y="13"/>
                    </a:lnTo>
                    <a:lnTo>
                      <a:pt x="7" y="19"/>
                    </a:lnTo>
                    <a:lnTo>
                      <a:pt x="0" y="13"/>
                    </a:lnTo>
                    <a:lnTo>
                      <a:pt x="0" y="13"/>
                    </a:lnTo>
                    <a:close/>
                  </a:path>
                </a:pathLst>
              </a:custGeom>
              <a:solidFill>
                <a:srgbClr val="FF0000"/>
              </a:solidFill>
              <a:ln w="9525">
                <a:noFill/>
                <a:round/>
                <a:headEnd/>
                <a:tailEnd/>
              </a:ln>
            </p:spPr>
            <p:txBody>
              <a:bodyPr/>
              <a:lstStyle/>
              <a:p>
                <a:endParaRPr lang="en-US">
                  <a:solidFill>
                    <a:schemeClr val="bg2"/>
                  </a:solidFill>
                </a:endParaRPr>
              </a:p>
            </p:txBody>
          </p:sp>
          <p:sp>
            <p:nvSpPr>
              <p:cNvPr id="955422" name="Freeform 30"/>
              <p:cNvSpPr>
                <a:spLocks/>
              </p:cNvSpPr>
              <p:nvPr/>
            </p:nvSpPr>
            <p:spPr bwMode="auto">
              <a:xfrm>
                <a:off x="3356" y="2383"/>
                <a:ext cx="26" cy="19"/>
              </a:xfrm>
              <a:custGeom>
                <a:avLst/>
                <a:gdLst/>
                <a:ahLst/>
                <a:cxnLst>
                  <a:cxn ang="0">
                    <a:pos x="7" y="0"/>
                  </a:cxn>
                  <a:cxn ang="0">
                    <a:pos x="7" y="0"/>
                  </a:cxn>
                  <a:cxn ang="0">
                    <a:pos x="26" y="6"/>
                  </a:cxn>
                  <a:cxn ang="0">
                    <a:pos x="20" y="19"/>
                  </a:cxn>
                  <a:cxn ang="0">
                    <a:pos x="0" y="13"/>
                  </a:cxn>
                  <a:cxn ang="0">
                    <a:pos x="0" y="0"/>
                  </a:cxn>
                  <a:cxn ang="0">
                    <a:pos x="7" y="0"/>
                  </a:cxn>
                </a:cxnLst>
                <a:rect l="0" t="0" r="r" b="b"/>
                <a:pathLst>
                  <a:path w="26" h="19">
                    <a:moveTo>
                      <a:pt x="7" y="0"/>
                    </a:moveTo>
                    <a:lnTo>
                      <a:pt x="7" y="0"/>
                    </a:lnTo>
                    <a:lnTo>
                      <a:pt x="26" y="6"/>
                    </a:lnTo>
                    <a:lnTo>
                      <a:pt x="20" y="19"/>
                    </a:lnTo>
                    <a:lnTo>
                      <a:pt x="0" y="13"/>
                    </a:lnTo>
                    <a:lnTo>
                      <a:pt x="0" y="0"/>
                    </a:lnTo>
                    <a:lnTo>
                      <a:pt x="7" y="0"/>
                    </a:lnTo>
                    <a:close/>
                  </a:path>
                </a:pathLst>
              </a:custGeom>
              <a:solidFill>
                <a:srgbClr val="FF0000"/>
              </a:solidFill>
              <a:ln w="9525">
                <a:noFill/>
                <a:round/>
                <a:headEnd/>
                <a:tailEnd/>
              </a:ln>
            </p:spPr>
            <p:txBody>
              <a:bodyPr/>
              <a:lstStyle/>
              <a:p>
                <a:endParaRPr lang="en-US">
                  <a:solidFill>
                    <a:schemeClr val="bg2"/>
                  </a:solidFill>
                </a:endParaRPr>
              </a:p>
            </p:txBody>
          </p:sp>
          <p:sp>
            <p:nvSpPr>
              <p:cNvPr id="955423" name="Freeform 31"/>
              <p:cNvSpPr>
                <a:spLocks/>
              </p:cNvSpPr>
              <p:nvPr/>
            </p:nvSpPr>
            <p:spPr bwMode="auto">
              <a:xfrm>
                <a:off x="3376" y="2389"/>
                <a:ext cx="20" cy="33"/>
              </a:xfrm>
              <a:custGeom>
                <a:avLst/>
                <a:gdLst/>
                <a:ahLst/>
                <a:cxnLst>
                  <a:cxn ang="0">
                    <a:pos x="6" y="7"/>
                  </a:cxn>
                  <a:cxn ang="0">
                    <a:pos x="6" y="7"/>
                  </a:cxn>
                  <a:cxn ang="0">
                    <a:pos x="20" y="27"/>
                  </a:cxn>
                  <a:cxn ang="0">
                    <a:pos x="6" y="33"/>
                  </a:cxn>
                  <a:cxn ang="0">
                    <a:pos x="0" y="13"/>
                  </a:cxn>
                  <a:cxn ang="0">
                    <a:pos x="6" y="0"/>
                  </a:cxn>
                  <a:cxn ang="0">
                    <a:pos x="6" y="7"/>
                  </a:cxn>
                </a:cxnLst>
                <a:rect l="0" t="0" r="r" b="b"/>
                <a:pathLst>
                  <a:path w="20" h="33">
                    <a:moveTo>
                      <a:pt x="6" y="7"/>
                    </a:moveTo>
                    <a:lnTo>
                      <a:pt x="6" y="7"/>
                    </a:lnTo>
                    <a:lnTo>
                      <a:pt x="20" y="27"/>
                    </a:lnTo>
                    <a:lnTo>
                      <a:pt x="6" y="33"/>
                    </a:lnTo>
                    <a:lnTo>
                      <a:pt x="0" y="13"/>
                    </a:lnTo>
                    <a:lnTo>
                      <a:pt x="6" y="0"/>
                    </a:lnTo>
                    <a:lnTo>
                      <a:pt x="6" y="7"/>
                    </a:lnTo>
                    <a:close/>
                  </a:path>
                </a:pathLst>
              </a:custGeom>
              <a:solidFill>
                <a:srgbClr val="FF0000"/>
              </a:solidFill>
              <a:ln w="9525">
                <a:noFill/>
                <a:round/>
                <a:headEnd/>
                <a:tailEnd/>
              </a:ln>
            </p:spPr>
            <p:txBody>
              <a:bodyPr/>
              <a:lstStyle/>
              <a:p>
                <a:endParaRPr lang="en-US">
                  <a:solidFill>
                    <a:schemeClr val="bg2"/>
                  </a:solidFill>
                </a:endParaRPr>
              </a:p>
            </p:txBody>
          </p:sp>
          <p:sp>
            <p:nvSpPr>
              <p:cNvPr id="955424" name="Freeform 32"/>
              <p:cNvSpPr>
                <a:spLocks/>
              </p:cNvSpPr>
              <p:nvPr/>
            </p:nvSpPr>
            <p:spPr bwMode="auto">
              <a:xfrm>
                <a:off x="3376" y="2416"/>
                <a:ext cx="20" cy="26"/>
              </a:xfrm>
              <a:custGeom>
                <a:avLst/>
                <a:gdLst/>
                <a:ahLst/>
                <a:cxnLst>
                  <a:cxn ang="0">
                    <a:pos x="20" y="0"/>
                  </a:cxn>
                  <a:cxn ang="0">
                    <a:pos x="20" y="6"/>
                  </a:cxn>
                  <a:cxn ang="0">
                    <a:pos x="6" y="26"/>
                  </a:cxn>
                  <a:cxn ang="0">
                    <a:pos x="0" y="20"/>
                  </a:cxn>
                  <a:cxn ang="0">
                    <a:pos x="6" y="0"/>
                  </a:cxn>
                  <a:cxn ang="0">
                    <a:pos x="20" y="0"/>
                  </a:cxn>
                  <a:cxn ang="0">
                    <a:pos x="20" y="0"/>
                  </a:cxn>
                </a:cxnLst>
                <a:rect l="0" t="0" r="r" b="b"/>
                <a:pathLst>
                  <a:path w="20" h="26">
                    <a:moveTo>
                      <a:pt x="20" y="0"/>
                    </a:moveTo>
                    <a:lnTo>
                      <a:pt x="20" y="6"/>
                    </a:lnTo>
                    <a:lnTo>
                      <a:pt x="6" y="26"/>
                    </a:lnTo>
                    <a:lnTo>
                      <a:pt x="0" y="20"/>
                    </a:lnTo>
                    <a:lnTo>
                      <a:pt x="6" y="0"/>
                    </a:lnTo>
                    <a:lnTo>
                      <a:pt x="20" y="0"/>
                    </a:lnTo>
                    <a:lnTo>
                      <a:pt x="20" y="0"/>
                    </a:lnTo>
                    <a:close/>
                  </a:path>
                </a:pathLst>
              </a:custGeom>
              <a:solidFill>
                <a:srgbClr val="FF0000"/>
              </a:solidFill>
              <a:ln w="9525">
                <a:noFill/>
                <a:round/>
                <a:headEnd/>
                <a:tailEnd/>
              </a:ln>
            </p:spPr>
            <p:txBody>
              <a:bodyPr/>
              <a:lstStyle/>
              <a:p>
                <a:endParaRPr lang="en-US">
                  <a:solidFill>
                    <a:schemeClr val="bg2"/>
                  </a:solidFill>
                </a:endParaRPr>
              </a:p>
            </p:txBody>
          </p:sp>
          <p:sp>
            <p:nvSpPr>
              <p:cNvPr id="955425" name="Rectangle 33"/>
              <p:cNvSpPr>
                <a:spLocks noChangeArrowheads="1"/>
              </p:cNvSpPr>
              <p:nvPr/>
            </p:nvSpPr>
            <p:spPr bwMode="auto">
              <a:xfrm>
                <a:off x="3129" y="2276"/>
                <a:ext cx="114" cy="154"/>
              </a:xfrm>
              <a:prstGeom prst="rect">
                <a:avLst/>
              </a:prstGeom>
              <a:noFill/>
              <a:ln w="9525">
                <a:noFill/>
                <a:miter lim="800000"/>
                <a:headEnd/>
                <a:tailEnd/>
              </a:ln>
            </p:spPr>
            <p:txBody>
              <a:bodyPr wrap="none" lIns="0" tIns="0" rIns="0" bIns="0">
                <a:spAutoFit/>
              </a:bodyPr>
              <a:lstStyle/>
              <a:p>
                <a:r>
                  <a:rPr lang="en-US" sz="1600">
                    <a:solidFill>
                      <a:schemeClr val="bg2"/>
                    </a:solidFill>
                  </a:rPr>
                  <a:t>p’</a:t>
                </a:r>
                <a:endParaRPr lang="en-US">
                  <a:solidFill>
                    <a:schemeClr val="bg2"/>
                  </a:solidFill>
                </a:endParaRPr>
              </a:p>
            </p:txBody>
          </p:sp>
          <p:sp>
            <p:nvSpPr>
              <p:cNvPr id="955426" name="Rectangle 34"/>
              <p:cNvSpPr>
                <a:spLocks noChangeArrowheads="1"/>
              </p:cNvSpPr>
              <p:nvPr/>
            </p:nvSpPr>
            <p:spPr bwMode="auto">
              <a:xfrm>
                <a:off x="3250" y="2336"/>
                <a:ext cx="36" cy="154"/>
              </a:xfrm>
              <a:prstGeom prst="rect">
                <a:avLst/>
              </a:prstGeom>
              <a:noFill/>
              <a:ln w="9525">
                <a:noFill/>
                <a:miter lim="800000"/>
                <a:headEnd/>
                <a:tailEnd/>
              </a:ln>
            </p:spPr>
            <p:txBody>
              <a:bodyPr wrap="none" lIns="0" tIns="0" rIns="0" bIns="0">
                <a:spAutoFit/>
              </a:bodyPr>
              <a:lstStyle/>
              <a:p>
                <a:r>
                  <a:rPr lang="en-US" sz="1600">
                    <a:solidFill>
                      <a:schemeClr val="bg2"/>
                    </a:solidFill>
                  </a:rPr>
                  <a:t>l</a:t>
                </a:r>
                <a:endParaRPr lang="en-US">
                  <a:solidFill>
                    <a:schemeClr val="bg2"/>
                  </a:solidFill>
                </a:endParaRPr>
              </a:p>
            </p:txBody>
          </p:sp>
          <p:sp>
            <p:nvSpPr>
              <p:cNvPr id="955427" name="Rectangle 35"/>
              <p:cNvSpPr>
                <a:spLocks noChangeArrowheads="1"/>
              </p:cNvSpPr>
              <p:nvPr/>
            </p:nvSpPr>
            <p:spPr bwMode="auto">
              <a:xfrm>
                <a:off x="5184" y="2208"/>
                <a:ext cx="192" cy="154"/>
              </a:xfrm>
              <a:prstGeom prst="rect">
                <a:avLst/>
              </a:prstGeom>
              <a:noFill/>
              <a:ln w="9525">
                <a:noFill/>
                <a:miter lim="800000"/>
                <a:headEnd/>
                <a:tailEnd/>
              </a:ln>
            </p:spPr>
            <p:txBody>
              <a:bodyPr lIns="0" tIns="0" rIns="0" bIns="0">
                <a:spAutoFit/>
              </a:bodyPr>
              <a:lstStyle/>
              <a:p>
                <a:r>
                  <a:rPr lang="en-US" sz="1600">
                    <a:solidFill>
                      <a:schemeClr val="bg2"/>
                    </a:solidFill>
                  </a:rPr>
                  <a:t>p’</a:t>
                </a:r>
                <a:endParaRPr lang="en-US">
                  <a:solidFill>
                    <a:schemeClr val="bg2"/>
                  </a:solidFill>
                </a:endParaRPr>
              </a:p>
            </p:txBody>
          </p:sp>
          <p:sp>
            <p:nvSpPr>
              <p:cNvPr id="955428" name="Rectangle 36"/>
              <p:cNvSpPr>
                <a:spLocks noChangeArrowheads="1"/>
              </p:cNvSpPr>
              <p:nvPr/>
            </p:nvSpPr>
            <p:spPr bwMode="auto">
              <a:xfrm>
                <a:off x="5232" y="2256"/>
                <a:ext cx="50" cy="154"/>
              </a:xfrm>
              <a:prstGeom prst="rect">
                <a:avLst/>
              </a:prstGeom>
              <a:noFill/>
              <a:ln w="9525">
                <a:noFill/>
                <a:miter lim="800000"/>
                <a:headEnd/>
                <a:tailEnd/>
              </a:ln>
            </p:spPr>
            <p:txBody>
              <a:bodyPr wrap="none" lIns="0" tIns="0" rIns="0" bIns="0">
                <a:spAutoFit/>
              </a:bodyPr>
              <a:lstStyle/>
              <a:p>
                <a:r>
                  <a:rPr lang="en-US" sz="1600">
                    <a:solidFill>
                      <a:schemeClr val="bg2"/>
                    </a:solidFill>
                  </a:rPr>
                  <a:t>r</a:t>
                </a:r>
                <a:endParaRPr lang="en-US">
                  <a:solidFill>
                    <a:schemeClr val="bg2"/>
                  </a:solidFill>
                </a:endParaRPr>
              </a:p>
            </p:txBody>
          </p:sp>
          <p:sp>
            <p:nvSpPr>
              <p:cNvPr id="955429" name="Text Box 37"/>
              <p:cNvSpPr txBox="1">
                <a:spLocks noChangeArrowheads="1"/>
              </p:cNvSpPr>
              <p:nvPr/>
            </p:nvSpPr>
            <p:spPr bwMode="auto">
              <a:xfrm>
                <a:off x="4272" y="720"/>
                <a:ext cx="212" cy="231"/>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P</a:t>
                </a:r>
              </a:p>
            </p:txBody>
          </p:sp>
          <p:sp>
            <p:nvSpPr>
              <p:cNvPr id="955430" name="Oval 38"/>
              <p:cNvSpPr>
                <a:spLocks noChangeArrowheads="1"/>
              </p:cNvSpPr>
              <p:nvPr/>
            </p:nvSpPr>
            <p:spPr bwMode="auto">
              <a:xfrm>
                <a:off x="2928"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1" name="Oval 39"/>
              <p:cNvSpPr>
                <a:spLocks noChangeArrowheads="1"/>
              </p:cNvSpPr>
              <p:nvPr/>
            </p:nvSpPr>
            <p:spPr bwMode="auto">
              <a:xfrm>
                <a:off x="5446"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2" name="Oval 40"/>
              <p:cNvSpPr>
                <a:spLocks noChangeArrowheads="1"/>
              </p:cNvSpPr>
              <p:nvPr/>
            </p:nvSpPr>
            <p:spPr bwMode="auto">
              <a:xfrm>
                <a:off x="4320" y="960"/>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solidFill>
                    <a:schemeClr val="bg2"/>
                  </a:solidFill>
                </a:endParaRPr>
              </a:p>
            </p:txBody>
          </p:sp>
          <p:sp>
            <p:nvSpPr>
              <p:cNvPr id="955435" name="Line 43"/>
              <p:cNvSpPr>
                <a:spLocks noChangeShapeType="1"/>
              </p:cNvSpPr>
              <p:nvPr/>
            </p:nvSpPr>
            <p:spPr bwMode="auto">
              <a:xfrm flipV="1">
                <a:off x="2976" y="1029"/>
                <a:ext cx="1384" cy="1947"/>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6" name="Line 44"/>
              <p:cNvSpPr>
                <a:spLocks noChangeShapeType="1"/>
              </p:cNvSpPr>
              <p:nvPr/>
            </p:nvSpPr>
            <p:spPr bwMode="auto">
              <a:xfrm flipH="1" flipV="1">
                <a:off x="4368" y="1008"/>
                <a:ext cx="1099" cy="1985"/>
              </a:xfrm>
              <a:prstGeom prst="line">
                <a:avLst/>
              </a:prstGeom>
              <a:noFill/>
              <a:ln w="25400">
                <a:solidFill>
                  <a:srgbClr val="FF0000"/>
                </a:solidFill>
                <a:prstDash val="dash"/>
                <a:round/>
                <a:headEnd type="none" w="sm" len="sm"/>
                <a:tailEnd type="none" w="sm" len="sm"/>
              </a:ln>
              <a:effectLst/>
            </p:spPr>
            <p:txBody>
              <a:bodyPr/>
              <a:lstStyle/>
              <a:p>
                <a:endParaRPr lang="en-US">
                  <a:solidFill>
                    <a:schemeClr val="bg2"/>
                  </a:solidFill>
                </a:endParaRPr>
              </a:p>
            </p:txBody>
          </p:sp>
          <p:sp>
            <p:nvSpPr>
              <p:cNvPr id="955437" name="Line 45"/>
              <p:cNvSpPr>
                <a:spLocks noChangeShapeType="1"/>
              </p:cNvSpPr>
              <p:nvPr/>
            </p:nvSpPr>
            <p:spPr bwMode="auto">
              <a:xfrm flipV="1">
                <a:off x="2967" y="2410"/>
                <a:ext cx="411" cy="576"/>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8" name="Line 46"/>
              <p:cNvSpPr>
                <a:spLocks noChangeShapeType="1"/>
              </p:cNvSpPr>
              <p:nvPr/>
            </p:nvSpPr>
            <p:spPr bwMode="auto">
              <a:xfrm flipV="1">
                <a:off x="3449" y="1033"/>
                <a:ext cx="902" cy="1288"/>
              </a:xfrm>
              <a:prstGeom prst="line">
                <a:avLst/>
              </a:prstGeom>
              <a:noFill/>
              <a:ln w="25400">
                <a:solidFill>
                  <a:srgbClr val="FF00FF"/>
                </a:solidFill>
                <a:round/>
                <a:headEnd type="none" w="sm" len="sm"/>
                <a:tailEnd type="triangle" w="med" len="lg"/>
              </a:ln>
              <a:effectLst/>
            </p:spPr>
            <p:txBody>
              <a:bodyPr/>
              <a:lstStyle/>
              <a:p>
                <a:endParaRPr lang="en-US">
                  <a:solidFill>
                    <a:schemeClr val="bg2"/>
                  </a:solidFill>
                </a:endParaRPr>
              </a:p>
            </p:txBody>
          </p:sp>
          <p:sp>
            <p:nvSpPr>
              <p:cNvPr id="955439" name="Line 47"/>
              <p:cNvSpPr>
                <a:spLocks noChangeShapeType="1"/>
              </p:cNvSpPr>
              <p:nvPr/>
            </p:nvSpPr>
            <p:spPr bwMode="auto">
              <a:xfrm flipH="1" flipV="1">
                <a:off x="5157" y="2411"/>
                <a:ext cx="315" cy="565"/>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0" name="Line 48"/>
              <p:cNvSpPr>
                <a:spLocks noChangeShapeType="1"/>
              </p:cNvSpPr>
              <p:nvPr/>
            </p:nvSpPr>
            <p:spPr bwMode="auto">
              <a:xfrm flipH="1" flipV="1">
                <a:off x="4400" y="1039"/>
                <a:ext cx="685" cy="1260"/>
              </a:xfrm>
              <a:prstGeom prst="line">
                <a:avLst/>
              </a:prstGeom>
              <a:noFill/>
              <a:ln w="25400">
                <a:solidFill>
                  <a:schemeClr val="bg2"/>
                </a:solidFill>
                <a:round/>
                <a:headEnd type="none" w="sm" len="sm"/>
                <a:tailEnd type="triangle" w="med" len="lg"/>
              </a:ln>
              <a:effectLst/>
            </p:spPr>
            <p:txBody>
              <a:bodyPr/>
              <a:lstStyle/>
              <a:p>
                <a:endParaRPr lang="en-US">
                  <a:solidFill>
                    <a:schemeClr val="bg2"/>
                  </a:solidFill>
                </a:endParaRPr>
              </a:p>
            </p:txBody>
          </p:sp>
          <p:sp>
            <p:nvSpPr>
              <p:cNvPr id="955441" name="Text Box 49"/>
              <p:cNvSpPr txBox="1">
                <a:spLocks noChangeArrowheads="1"/>
              </p:cNvSpPr>
              <p:nvPr/>
            </p:nvSpPr>
            <p:spPr bwMode="auto">
              <a:xfrm>
                <a:off x="2928"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l</a:t>
                </a:r>
              </a:p>
            </p:txBody>
          </p:sp>
          <p:sp>
            <p:nvSpPr>
              <p:cNvPr id="955442" name="Text Box 50"/>
              <p:cNvSpPr txBox="1">
                <a:spLocks noChangeArrowheads="1"/>
              </p:cNvSpPr>
              <p:nvPr/>
            </p:nvSpPr>
            <p:spPr bwMode="auto">
              <a:xfrm>
                <a:off x="5328"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O</a:t>
                </a:r>
                <a:r>
                  <a:rPr lang="en-US" baseline="-25000">
                    <a:solidFill>
                      <a:schemeClr val="bg2"/>
                    </a:solidFill>
                  </a:rPr>
                  <a:t>r</a:t>
                </a:r>
              </a:p>
            </p:txBody>
          </p:sp>
          <p:sp>
            <p:nvSpPr>
              <p:cNvPr id="955444" name="Text Box 52"/>
              <p:cNvSpPr txBox="1">
                <a:spLocks noChangeArrowheads="1"/>
              </p:cNvSpPr>
              <p:nvPr/>
            </p:nvSpPr>
            <p:spPr bwMode="auto">
              <a:xfrm>
                <a:off x="4944"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r</a:t>
                </a:r>
              </a:p>
            </p:txBody>
          </p:sp>
          <p:sp>
            <p:nvSpPr>
              <p:cNvPr id="955445" name="Text Box 53"/>
              <p:cNvSpPr txBox="1">
                <a:spLocks noChangeArrowheads="1"/>
              </p:cNvSpPr>
              <p:nvPr/>
            </p:nvSpPr>
            <p:spPr bwMode="auto">
              <a:xfrm>
                <a:off x="3888"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l</a:t>
                </a:r>
              </a:p>
            </p:txBody>
          </p:sp>
          <p:sp>
            <p:nvSpPr>
              <p:cNvPr id="955446" name="Text Box 54"/>
              <p:cNvSpPr txBox="1">
                <a:spLocks noChangeArrowheads="1"/>
              </p:cNvSpPr>
              <p:nvPr/>
            </p:nvSpPr>
            <p:spPr bwMode="auto">
              <a:xfrm>
                <a:off x="4656" y="115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P</a:t>
                </a:r>
                <a:r>
                  <a:rPr lang="en-US" baseline="-25000">
                    <a:solidFill>
                      <a:schemeClr val="bg2"/>
                    </a:solidFill>
                  </a:rPr>
                  <a:t>r</a:t>
                </a:r>
              </a:p>
            </p:txBody>
          </p:sp>
          <p:sp>
            <p:nvSpPr>
              <p:cNvPr id="955451" name="Text Box 59"/>
              <p:cNvSpPr txBox="1">
                <a:spLocks noChangeArrowheads="1"/>
              </p:cNvSpPr>
              <p:nvPr/>
            </p:nvSpPr>
            <p:spPr bwMode="auto">
              <a:xfrm>
                <a:off x="3264" y="264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Z’</a:t>
                </a:r>
                <a:r>
                  <a:rPr lang="en-US" baseline="-25000">
                    <a:solidFill>
                      <a:schemeClr val="bg2"/>
                    </a:solidFill>
                  </a:rPr>
                  <a:t>l</a:t>
                </a:r>
              </a:p>
            </p:txBody>
          </p:sp>
          <p:sp>
            <p:nvSpPr>
              <p:cNvPr id="955452" name="Text Box 60"/>
              <p:cNvSpPr txBox="1">
                <a:spLocks noChangeArrowheads="1"/>
              </p:cNvSpPr>
              <p:nvPr/>
            </p:nvSpPr>
            <p:spPr bwMode="auto">
              <a:xfrm>
                <a:off x="2736" y="2400"/>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l</a:t>
                </a:r>
              </a:p>
            </p:txBody>
          </p:sp>
          <p:sp>
            <p:nvSpPr>
              <p:cNvPr id="955454" name="Text Box 62"/>
              <p:cNvSpPr txBox="1">
                <a:spLocks noChangeArrowheads="1"/>
              </p:cNvSpPr>
              <p:nvPr/>
            </p:nvSpPr>
            <p:spPr bwMode="auto">
              <a:xfrm>
                <a:off x="5280" y="2448"/>
                <a:ext cx="384"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Y’</a:t>
                </a:r>
                <a:r>
                  <a:rPr lang="en-US" baseline="-25000">
                    <a:solidFill>
                      <a:schemeClr val="bg2"/>
                    </a:solidFill>
                  </a:rPr>
                  <a:t>r</a:t>
                </a:r>
              </a:p>
            </p:txBody>
          </p:sp>
          <p:sp>
            <p:nvSpPr>
              <p:cNvPr id="955455" name="Freeform 63"/>
              <p:cNvSpPr>
                <a:spLocks/>
              </p:cNvSpPr>
              <p:nvPr/>
            </p:nvSpPr>
            <p:spPr bwMode="auto">
              <a:xfrm>
                <a:off x="3504" y="3312"/>
                <a:ext cx="1103" cy="104"/>
              </a:xfrm>
              <a:custGeom>
                <a:avLst/>
                <a:gdLst/>
                <a:ahLst/>
                <a:cxnLst>
                  <a:cxn ang="0">
                    <a:pos x="0" y="0"/>
                  </a:cxn>
                  <a:cxn ang="0">
                    <a:pos x="384" y="144"/>
                  </a:cxn>
                  <a:cxn ang="0">
                    <a:pos x="720" y="192"/>
                  </a:cxn>
                  <a:cxn ang="0">
                    <a:pos x="864" y="192"/>
                  </a:cxn>
                  <a:cxn ang="0">
                    <a:pos x="1152" y="144"/>
                  </a:cxn>
                  <a:cxn ang="0">
                    <a:pos x="1247" y="123"/>
                  </a:cxn>
                </a:cxnLst>
                <a:rect l="0" t="0" r="r" b="b"/>
                <a:pathLst>
                  <a:path w="1247" h="200">
                    <a:moveTo>
                      <a:pt x="0" y="0"/>
                    </a:moveTo>
                    <a:cubicBezTo>
                      <a:pt x="132" y="56"/>
                      <a:pt x="264" y="112"/>
                      <a:pt x="384" y="144"/>
                    </a:cubicBezTo>
                    <a:cubicBezTo>
                      <a:pt x="504" y="176"/>
                      <a:pt x="640" y="184"/>
                      <a:pt x="720" y="192"/>
                    </a:cubicBezTo>
                    <a:cubicBezTo>
                      <a:pt x="800" y="200"/>
                      <a:pt x="792" y="200"/>
                      <a:pt x="864" y="192"/>
                    </a:cubicBezTo>
                    <a:cubicBezTo>
                      <a:pt x="936" y="184"/>
                      <a:pt x="1088" y="155"/>
                      <a:pt x="1152" y="144"/>
                    </a:cubicBezTo>
                    <a:cubicBezTo>
                      <a:pt x="1216" y="133"/>
                      <a:pt x="1231" y="128"/>
                      <a:pt x="1247" y="123"/>
                    </a:cubicBezTo>
                  </a:path>
                </a:pathLst>
              </a:custGeom>
              <a:noFill/>
              <a:ln w="25400" cap="flat" cmpd="sng">
                <a:solidFill>
                  <a:schemeClr val="bg2"/>
                </a:solidFill>
                <a:prstDash val="solid"/>
                <a:round/>
                <a:headEnd type="none" w="sm" len="sm"/>
                <a:tailEnd type="stealth" w="lg" len="lg"/>
              </a:ln>
              <a:effectLst/>
            </p:spPr>
            <p:txBody>
              <a:bodyPr/>
              <a:lstStyle/>
              <a:p>
                <a:endParaRPr lang="en-US">
                  <a:solidFill>
                    <a:schemeClr val="bg2"/>
                  </a:solidFill>
                </a:endParaRPr>
              </a:p>
            </p:txBody>
          </p:sp>
          <p:sp>
            <p:nvSpPr>
              <p:cNvPr id="955456" name="Text Box 64"/>
              <p:cNvSpPr txBox="1">
                <a:spLocks noChangeArrowheads="1"/>
              </p:cNvSpPr>
              <p:nvPr/>
            </p:nvSpPr>
            <p:spPr bwMode="auto">
              <a:xfrm>
                <a:off x="3744" y="3264"/>
                <a:ext cx="480" cy="231"/>
              </a:xfrm>
              <a:prstGeom prst="rect">
                <a:avLst/>
              </a:prstGeom>
              <a:solidFill>
                <a:srgbClr val="FFFF00"/>
              </a:solid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R, T</a:t>
                </a:r>
                <a:endParaRPr lang="en-US" baseline="-25000" dirty="0">
                  <a:solidFill>
                    <a:schemeClr val="bg2"/>
                  </a:solidFill>
                </a:endParaRPr>
              </a:p>
            </p:txBody>
          </p:sp>
          <p:sp>
            <p:nvSpPr>
              <p:cNvPr id="955457" name="Line 65"/>
              <p:cNvSpPr>
                <a:spLocks noChangeShapeType="1"/>
              </p:cNvSpPr>
              <p:nvPr/>
            </p:nvSpPr>
            <p:spPr bwMode="auto">
              <a:xfrm>
                <a:off x="2976" y="2976"/>
                <a:ext cx="2496" cy="0"/>
              </a:xfrm>
              <a:prstGeom prst="line">
                <a:avLst/>
              </a:prstGeom>
              <a:noFill/>
              <a:ln w="19050">
                <a:solidFill>
                  <a:schemeClr val="bg2"/>
                </a:solidFill>
                <a:prstDash val="dash"/>
                <a:round/>
                <a:headEnd type="stealth" w="lg" len="lg"/>
                <a:tailEnd type="none" w="sm" len="sm"/>
              </a:ln>
              <a:effectLst/>
            </p:spPr>
            <p:txBody>
              <a:bodyPr/>
              <a:lstStyle/>
              <a:p>
                <a:endParaRPr lang="en-US">
                  <a:solidFill>
                    <a:schemeClr val="bg2"/>
                  </a:solidFill>
                </a:endParaRPr>
              </a:p>
            </p:txBody>
          </p:sp>
          <p:sp>
            <p:nvSpPr>
              <p:cNvPr id="955458" name="Text Box 66"/>
              <p:cNvSpPr txBox="1">
                <a:spLocks noChangeArrowheads="1"/>
              </p:cNvSpPr>
              <p:nvPr/>
            </p:nvSpPr>
            <p:spPr bwMode="auto">
              <a:xfrm>
                <a:off x="3168" y="2976"/>
                <a:ext cx="240"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T</a:t>
                </a:r>
                <a:endParaRPr lang="en-US" baseline="-25000">
                  <a:solidFill>
                    <a:schemeClr val="bg2"/>
                  </a:solidFill>
                </a:endParaRPr>
              </a:p>
            </p:txBody>
          </p:sp>
          <p:sp>
            <p:nvSpPr>
              <p:cNvPr id="955459" name="Line 67"/>
              <p:cNvSpPr>
                <a:spLocks noChangeShapeType="1"/>
              </p:cNvSpPr>
              <p:nvPr/>
            </p:nvSpPr>
            <p:spPr bwMode="auto">
              <a:xfrm flipH="1" flipV="1">
                <a:off x="2592"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0" name="Text Box 68"/>
              <p:cNvSpPr txBox="1">
                <a:spLocks noChangeArrowheads="1"/>
              </p:cNvSpPr>
              <p:nvPr/>
            </p:nvSpPr>
            <p:spPr bwMode="auto">
              <a:xfrm>
                <a:off x="2448" y="2976"/>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chemeClr val="bg2"/>
                    </a:solidFill>
                  </a:rPr>
                  <a:t>X’</a:t>
                </a:r>
                <a:r>
                  <a:rPr lang="en-US" baseline="-25000">
                    <a:solidFill>
                      <a:schemeClr val="bg2"/>
                    </a:solidFill>
                  </a:rPr>
                  <a:t>l</a:t>
                </a:r>
              </a:p>
            </p:txBody>
          </p:sp>
          <p:sp>
            <p:nvSpPr>
              <p:cNvPr id="955461" name="Line 69"/>
              <p:cNvSpPr>
                <a:spLocks noChangeShapeType="1"/>
              </p:cNvSpPr>
              <p:nvPr/>
            </p:nvSpPr>
            <p:spPr bwMode="auto">
              <a:xfrm flipH="1" flipV="1">
                <a:off x="2976" y="2592"/>
                <a:ext cx="0" cy="384"/>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2" name="Line 70"/>
              <p:cNvSpPr>
                <a:spLocks noChangeShapeType="1"/>
              </p:cNvSpPr>
              <p:nvPr/>
            </p:nvSpPr>
            <p:spPr bwMode="auto">
              <a:xfrm flipV="1">
                <a:off x="2976"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3" name="Text Box 71"/>
              <p:cNvSpPr txBox="1">
                <a:spLocks noChangeArrowheads="1"/>
              </p:cNvSpPr>
              <p:nvPr/>
            </p:nvSpPr>
            <p:spPr bwMode="auto">
              <a:xfrm>
                <a:off x="2832" y="3648"/>
                <a:ext cx="2544"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T’ = (B, 0, 0),              </a:t>
                </a:r>
                <a:r>
                  <a:rPr lang="en-US" dirty="0" err="1">
                    <a:solidFill>
                      <a:schemeClr val="bg2"/>
                    </a:solidFill>
                  </a:rPr>
                  <a:t>P’</a:t>
                </a:r>
                <a:r>
                  <a:rPr lang="en-US" baseline="-25000" dirty="0" err="1">
                    <a:solidFill>
                      <a:schemeClr val="bg2"/>
                    </a:solidFill>
                  </a:rPr>
                  <a:t>r</a:t>
                </a:r>
                <a:r>
                  <a:rPr lang="en-US" dirty="0">
                    <a:solidFill>
                      <a:schemeClr val="bg2"/>
                    </a:solidFill>
                  </a:rPr>
                  <a:t> = </a:t>
                </a:r>
                <a:r>
                  <a:rPr lang="en-US" dirty="0" err="1">
                    <a:solidFill>
                      <a:schemeClr val="bg2"/>
                    </a:solidFill>
                  </a:rPr>
                  <a:t>P’</a:t>
                </a:r>
                <a:r>
                  <a:rPr lang="en-US" baseline="-25000" dirty="0" err="1">
                    <a:solidFill>
                      <a:schemeClr val="bg2"/>
                    </a:solidFill>
                  </a:rPr>
                  <a:t>l</a:t>
                </a:r>
                <a:r>
                  <a:rPr lang="en-US" dirty="0">
                    <a:solidFill>
                      <a:schemeClr val="bg2"/>
                    </a:solidFill>
                  </a:rPr>
                  <a:t> – T’</a:t>
                </a:r>
              </a:p>
            </p:txBody>
          </p:sp>
          <p:sp>
            <p:nvSpPr>
              <p:cNvPr id="955464" name="Line 72"/>
              <p:cNvSpPr>
                <a:spLocks noChangeShapeType="1"/>
              </p:cNvSpPr>
              <p:nvPr/>
            </p:nvSpPr>
            <p:spPr bwMode="auto">
              <a:xfrm flipH="1" flipV="1">
                <a:off x="5136" y="2976"/>
                <a:ext cx="336" cy="0"/>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5" name="Line 73"/>
              <p:cNvSpPr>
                <a:spLocks noChangeShapeType="1"/>
              </p:cNvSpPr>
              <p:nvPr/>
            </p:nvSpPr>
            <p:spPr bwMode="auto">
              <a:xfrm flipH="1" flipV="1">
                <a:off x="5471" y="2585"/>
                <a:ext cx="1" cy="391"/>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6" name="Line 74"/>
              <p:cNvSpPr>
                <a:spLocks noChangeShapeType="1"/>
              </p:cNvSpPr>
              <p:nvPr/>
            </p:nvSpPr>
            <p:spPr bwMode="auto">
              <a:xfrm flipV="1">
                <a:off x="5472" y="2688"/>
                <a:ext cx="288" cy="288"/>
              </a:xfrm>
              <a:prstGeom prst="line">
                <a:avLst/>
              </a:prstGeom>
              <a:noFill/>
              <a:ln w="25400">
                <a:solidFill>
                  <a:srgbClr val="FF0000"/>
                </a:solidFill>
                <a:round/>
                <a:headEnd type="none" w="sm" len="sm"/>
                <a:tailEnd type="triangle" w="med" len="lg"/>
              </a:ln>
              <a:effectLst/>
            </p:spPr>
            <p:txBody>
              <a:bodyPr/>
              <a:lstStyle/>
              <a:p>
                <a:endParaRPr lang="en-US">
                  <a:solidFill>
                    <a:schemeClr val="bg2"/>
                  </a:solidFill>
                </a:endParaRPr>
              </a:p>
            </p:txBody>
          </p:sp>
          <p:sp>
            <p:nvSpPr>
              <p:cNvPr id="955467" name="Line 75"/>
              <p:cNvSpPr>
                <a:spLocks noChangeShapeType="1"/>
              </p:cNvSpPr>
              <p:nvPr/>
            </p:nvSpPr>
            <p:spPr bwMode="auto">
              <a:xfrm flipV="1">
                <a:off x="3024" y="2400"/>
                <a:ext cx="2459" cy="9"/>
              </a:xfrm>
              <a:prstGeom prst="line">
                <a:avLst/>
              </a:prstGeom>
              <a:noFill/>
              <a:ln w="19050">
                <a:solidFill>
                  <a:schemeClr val="bg2"/>
                </a:solidFill>
                <a:prstDash val="dash"/>
                <a:round/>
                <a:headEnd type="none" w="sm" len="sm"/>
                <a:tailEnd type="none" w="sm" len="sm"/>
              </a:ln>
              <a:effectLst/>
            </p:spPr>
            <p:txBody>
              <a:bodyPr/>
              <a:lstStyle/>
              <a:p>
                <a:endParaRPr lang="en-US">
                  <a:solidFill>
                    <a:schemeClr val="bg2"/>
                  </a:solidFill>
                </a:endParaRP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3886200" y="285750"/>
            <a:ext cx="5219700" cy="609600"/>
          </a:xfrm>
        </p:spPr>
        <p:txBody>
          <a:bodyPr/>
          <a:lstStyle/>
          <a:p>
            <a:r>
              <a:rPr lang="en-US"/>
              <a:t>Epipolar Geometry: Summary</a:t>
            </a:r>
          </a:p>
        </p:txBody>
      </p:sp>
      <p:sp>
        <p:nvSpPr>
          <p:cNvPr id="97587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Purpose</a:t>
            </a:r>
          </a:p>
          <a:p>
            <a:pPr lvl="1">
              <a:lnSpc>
                <a:spcPct val="90000"/>
              </a:lnSpc>
            </a:pPr>
            <a:r>
              <a:rPr lang="en-US">
                <a:cs typeface="Times New Roman" charset="0"/>
              </a:rPr>
              <a:t>where to search correspondences</a:t>
            </a:r>
          </a:p>
          <a:p>
            <a:pPr lvl="1">
              <a:lnSpc>
                <a:spcPct val="90000"/>
              </a:lnSpc>
            </a:pPr>
            <a:endParaRPr lang="en-US">
              <a:cs typeface="Times New Roman" charset="0"/>
            </a:endParaRPr>
          </a:p>
          <a:p>
            <a:pPr>
              <a:lnSpc>
                <a:spcPct val="90000"/>
              </a:lnSpc>
            </a:pPr>
            <a:r>
              <a:rPr lang="en-US">
                <a:cs typeface="Times New Roman" charset="0"/>
              </a:rPr>
              <a:t>Epipolar plane, epipolar lines, and epipoles</a:t>
            </a:r>
            <a:r>
              <a:rPr lang="en-US"/>
              <a:t> </a:t>
            </a:r>
          </a:p>
          <a:p>
            <a:pPr lvl="1">
              <a:lnSpc>
                <a:spcPct val="90000"/>
              </a:lnSpc>
            </a:pPr>
            <a:r>
              <a:rPr lang="en-US">
                <a:cs typeface="Times New Roman" charset="0"/>
              </a:rPr>
              <a:t>known intrinsic (f) and extrinsic  (R, T)</a:t>
            </a:r>
          </a:p>
          <a:p>
            <a:pPr lvl="2">
              <a:lnSpc>
                <a:spcPct val="90000"/>
              </a:lnSpc>
            </a:pPr>
            <a:r>
              <a:rPr lang="en-US">
                <a:cs typeface="Times New Roman" charset="0"/>
              </a:rPr>
              <a:t>co-planarity equation</a:t>
            </a:r>
            <a:r>
              <a:rPr lang="en-US"/>
              <a:t> </a:t>
            </a:r>
          </a:p>
          <a:p>
            <a:pPr lvl="1">
              <a:lnSpc>
                <a:spcPct val="90000"/>
              </a:lnSpc>
            </a:pPr>
            <a:r>
              <a:rPr lang="en-US">
                <a:cs typeface="Times New Roman" charset="0"/>
              </a:rPr>
              <a:t>known intrinsic but unknown extrinsic </a:t>
            </a:r>
          </a:p>
          <a:p>
            <a:pPr lvl="2">
              <a:lnSpc>
                <a:spcPct val="90000"/>
              </a:lnSpc>
            </a:pPr>
            <a:r>
              <a:rPr lang="en-US">
                <a:cs typeface="Times New Roman" charset="0"/>
              </a:rPr>
              <a:t>essential matrix</a:t>
            </a:r>
          </a:p>
          <a:p>
            <a:pPr lvl="1">
              <a:lnSpc>
                <a:spcPct val="90000"/>
              </a:lnSpc>
            </a:pPr>
            <a:r>
              <a:rPr lang="en-US">
                <a:cs typeface="Times New Roman" charset="0"/>
              </a:rPr>
              <a:t>unknown intrinsic and extrinsic </a:t>
            </a:r>
          </a:p>
          <a:p>
            <a:pPr lvl="2">
              <a:lnSpc>
                <a:spcPct val="90000"/>
              </a:lnSpc>
            </a:pPr>
            <a:r>
              <a:rPr lang="en-US">
                <a:cs typeface="Times New Roman" charset="0"/>
              </a:rPr>
              <a:t>fundamental matrix </a:t>
            </a:r>
          </a:p>
          <a:p>
            <a:pPr lvl="2">
              <a:lnSpc>
                <a:spcPct val="90000"/>
              </a:lnSpc>
            </a:pPr>
            <a:endParaRPr lang="en-US"/>
          </a:p>
          <a:p>
            <a:pPr>
              <a:lnSpc>
                <a:spcPct val="90000"/>
              </a:lnSpc>
            </a:pPr>
            <a:r>
              <a:rPr lang="en-US">
                <a:cs typeface="Times New Roman" charset="0"/>
              </a:rPr>
              <a:t>Rectification</a:t>
            </a:r>
          </a:p>
          <a:p>
            <a:pPr lvl="1">
              <a:lnSpc>
                <a:spcPct val="90000"/>
              </a:lnSpc>
            </a:pPr>
            <a:r>
              <a:rPr lang="en-US">
                <a:cs typeface="Times New Roman" charset="0"/>
              </a:rPr>
              <a:t>Generate stereo pair (by software) with parallel optical axis and thus horizontal epipolar lines</a:t>
            </a:r>
          </a:p>
        </p:txBody>
      </p:sp>
      <p:graphicFrame>
        <p:nvGraphicFramePr>
          <p:cNvPr id="975876" name="Object 4"/>
          <p:cNvGraphicFramePr>
            <a:graphicFrameLocks noChangeAspect="1"/>
          </p:cNvGraphicFramePr>
          <p:nvPr/>
        </p:nvGraphicFramePr>
        <p:xfrm>
          <a:off x="6172200" y="3429000"/>
          <a:ext cx="1533525" cy="539750"/>
        </p:xfrm>
        <a:graphic>
          <a:graphicData uri="http://schemas.openxmlformats.org/presentationml/2006/ole">
            <p:oleObj spid="_x0000_s975876" name="Equation" r:id="rId4" imgW="761760" imgH="266400" progId="Equation.3">
              <p:embed/>
            </p:oleObj>
          </a:graphicData>
        </a:graphic>
      </p:graphicFrame>
      <p:graphicFrame>
        <p:nvGraphicFramePr>
          <p:cNvPr id="975877" name="Object 5"/>
          <p:cNvGraphicFramePr>
            <a:graphicFrameLocks noChangeAspect="1"/>
          </p:cNvGraphicFramePr>
          <p:nvPr/>
        </p:nvGraphicFramePr>
        <p:xfrm>
          <a:off x="5105400" y="4572000"/>
          <a:ext cx="1508125" cy="539750"/>
        </p:xfrm>
        <a:graphic>
          <a:graphicData uri="http://schemas.openxmlformats.org/presentationml/2006/ole">
            <p:oleObj spid="_x0000_s975877" name="Equation" r:id="rId5" imgW="749160" imgH="266400" progId="Equation.3">
              <p:embed/>
            </p:oleObj>
          </a:graphicData>
        </a:graphic>
      </p:graphicFrame>
      <p:graphicFrame>
        <p:nvGraphicFramePr>
          <p:cNvPr id="975878" name="Object 6"/>
          <p:cNvGraphicFramePr>
            <a:graphicFrameLocks noChangeAspect="1"/>
          </p:cNvGraphicFramePr>
          <p:nvPr/>
        </p:nvGraphicFramePr>
        <p:xfrm>
          <a:off x="7069138" y="1811338"/>
          <a:ext cx="1597025" cy="403225"/>
        </p:xfrm>
        <a:graphic>
          <a:graphicData uri="http://schemas.openxmlformats.org/presentationml/2006/ole">
            <p:oleObj spid="_x0000_s975878" name="Equation" r:id="rId6" imgW="863280" imgH="215640" progId="Equation.3">
              <p:embed/>
            </p:oleObj>
          </a:graphicData>
        </a:graphic>
      </p:graphicFrame>
      <p:sp>
        <p:nvSpPr>
          <p:cNvPr id="975879" name="Line 7"/>
          <p:cNvSpPr>
            <a:spLocks noChangeShapeType="1"/>
          </p:cNvSpPr>
          <p:nvPr/>
        </p:nvSpPr>
        <p:spPr bwMode="auto">
          <a:xfrm flipH="1">
            <a:off x="7239000" y="2438400"/>
            <a:ext cx="533400" cy="762000"/>
          </a:xfrm>
          <a:prstGeom prst="line">
            <a:avLst/>
          </a:prstGeom>
          <a:noFill/>
          <a:ln w="25400">
            <a:solidFill>
              <a:schemeClr val="tx1"/>
            </a:solidFill>
            <a:round/>
            <a:headEnd type="none" w="sm" len="sm"/>
            <a:tailEnd type="stealth" w="lg" len="lg"/>
          </a:ln>
          <a:effectLst/>
        </p:spPr>
        <p:txBody>
          <a:bodyPr/>
          <a:lstStyle/>
          <a:p>
            <a:endParaRPr lang="en-US"/>
          </a:p>
        </p:txBody>
      </p:sp>
      <p:sp>
        <p:nvSpPr>
          <p:cNvPr id="975880" name="Line 8"/>
          <p:cNvSpPr>
            <a:spLocks noChangeShapeType="1"/>
          </p:cNvSpPr>
          <p:nvPr/>
        </p:nvSpPr>
        <p:spPr bwMode="auto">
          <a:xfrm flipH="1">
            <a:off x="6324600" y="4038600"/>
            <a:ext cx="381000" cy="533400"/>
          </a:xfrm>
          <a:prstGeom prst="line">
            <a:avLst/>
          </a:prstGeom>
          <a:noFill/>
          <a:ln w="25400">
            <a:solidFill>
              <a:schemeClr val="tx1"/>
            </a:solidFill>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3352800" y="285750"/>
            <a:ext cx="5753100" cy="609600"/>
          </a:xfrm>
        </p:spPr>
        <p:txBody>
          <a:bodyPr/>
          <a:lstStyle/>
          <a:p>
            <a:r>
              <a:rPr lang="en-US"/>
              <a:t>Part II. Correspondence problem</a:t>
            </a:r>
          </a:p>
        </p:txBody>
      </p:sp>
      <p:sp>
        <p:nvSpPr>
          <p:cNvPr id="977923"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1800">
                <a:cs typeface="Times New Roman" charset="0"/>
              </a:rPr>
              <a:t>Three Questions</a:t>
            </a:r>
          </a:p>
          <a:p>
            <a:pPr lvl="1">
              <a:lnSpc>
                <a:spcPct val="90000"/>
              </a:lnSpc>
            </a:pPr>
            <a:r>
              <a:rPr lang="en-US" sz="1800">
                <a:cs typeface="Times New Roman" charset="0"/>
              </a:rPr>
              <a:t>What to match? </a:t>
            </a:r>
          </a:p>
          <a:p>
            <a:pPr lvl="2">
              <a:lnSpc>
                <a:spcPct val="90000"/>
              </a:lnSpc>
            </a:pPr>
            <a:r>
              <a:rPr lang="en-US" sz="1600">
                <a:cs typeface="Times New Roman" charset="0"/>
              </a:rPr>
              <a:t>Features: point, line, area, structure?</a:t>
            </a:r>
          </a:p>
          <a:p>
            <a:pPr lvl="1">
              <a:lnSpc>
                <a:spcPct val="90000"/>
              </a:lnSpc>
            </a:pPr>
            <a:r>
              <a:rPr lang="en-US" sz="1800">
                <a:cs typeface="Times New Roman" charset="0"/>
              </a:rPr>
              <a:t>Where to search correspondence?</a:t>
            </a:r>
          </a:p>
          <a:p>
            <a:pPr lvl="2">
              <a:lnSpc>
                <a:spcPct val="90000"/>
              </a:lnSpc>
            </a:pPr>
            <a:r>
              <a:rPr lang="en-US" sz="1600">
                <a:cs typeface="Times New Roman" charset="0"/>
              </a:rPr>
              <a:t>Epipolar line?</a:t>
            </a:r>
          </a:p>
          <a:p>
            <a:pPr lvl="1">
              <a:lnSpc>
                <a:spcPct val="90000"/>
              </a:lnSpc>
            </a:pPr>
            <a:r>
              <a:rPr lang="en-US" sz="1800">
                <a:cs typeface="Times New Roman" charset="0"/>
              </a:rPr>
              <a:t>How to measure similarity?</a:t>
            </a:r>
          </a:p>
          <a:p>
            <a:pPr lvl="2">
              <a:lnSpc>
                <a:spcPct val="90000"/>
              </a:lnSpc>
            </a:pPr>
            <a:r>
              <a:rPr lang="en-US" sz="1600">
                <a:cs typeface="Times New Roman" charset="0"/>
              </a:rPr>
              <a:t>Depends on features</a:t>
            </a:r>
          </a:p>
          <a:p>
            <a:pPr>
              <a:lnSpc>
                <a:spcPct val="90000"/>
              </a:lnSpc>
            </a:pPr>
            <a:r>
              <a:rPr lang="en-US" sz="1800">
                <a:cs typeface="Times New Roman" charset="0"/>
              </a:rPr>
              <a:t>Approaches</a:t>
            </a:r>
            <a:endParaRPr lang="en-US" sz="1800"/>
          </a:p>
          <a:p>
            <a:pPr lvl="1">
              <a:lnSpc>
                <a:spcPct val="90000"/>
              </a:lnSpc>
            </a:pPr>
            <a:r>
              <a:rPr lang="en-US" sz="1500"/>
              <a:t>Correlation-based approach</a:t>
            </a:r>
          </a:p>
          <a:p>
            <a:pPr lvl="1">
              <a:lnSpc>
                <a:spcPct val="90000"/>
              </a:lnSpc>
            </a:pPr>
            <a:r>
              <a:rPr lang="en-US" sz="1500"/>
              <a:t>Feature-based approach </a:t>
            </a:r>
            <a:endParaRPr lang="en-US" sz="1800"/>
          </a:p>
          <a:p>
            <a:pPr>
              <a:lnSpc>
                <a:spcPct val="90000"/>
              </a:lnSpc>
            </a:pPr>
            <a:r>
              <a:rPr lang="en-US" sz="1800">
                <a:cs typeface="Times New Roman" charset="0"/>
              </a:rPr>
              <a:t>Advanced Topics</a:t>
            </a:r>
          </a:p>
          <a:p>
            <a:pPr lvl="1">
              <a:lnSpc>
                <a:spcPct val="90000"/>
              </a:lnSpc>
            </a:pPr>
            <a:r>
              <a:rPr lang="en-US" sz="1800">
                <a:cs typeface="Times New Roman" charset="0"/>
              </a:rPr>
              <a:t>Image filtering to handle illumination changes</a:t>
            </a:r>
          </a:p>
          <a:p>
            <a:pPr lvl="1">
              <a:lnSpc>
                <a:spcPct val="90000"/>
              </a:lnSpc>
            </a:pPr>
            <a:r>
              <a:rPr lang="en-US" sz="1800">
                <a:cs typeface="Times New Roman" charset="0"/>
              </a:rPr>
              <a:t>Adaptive windows to deal with multiple disparities</a:t>
            </a:r>
          </a:p>
          <a:p>
            <a:pPr lvl="1">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Sub-pixel matching to improve accuracy</a:t>
            </a:r>
          </a:p>
          <a:p>
            <a:pPr lvl="1">
              <a:lnSpc>
                <a:spcPct val="90000"/>
              </a:lnSpc>
            </a:pPr>
            <a:r>
              <a:rPr lang="en-US" sz="1800">
                <a:cs typeface="Times New Roman" charset="0"/>
              </a:rPr>
              <a:t>Self-consistency to reduce false matches</a:t>
            </a:r>
          </a:p>
          <a:p>
            <a:pPr lvl="1">
              <a:lnSpc>
                <a:spcPct val="90000"/>
              </a:lnSpc>
            </a:pPr>
            <a:r>
              <a:rPr lang="en-US" sz="1800">
                <a:cs typeface="Times New Roman" charset="0"/>
              </a:rPr>
              <a:t>Multi-baseline stereo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79971"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a:cs typeface="Times New Roman" charset="0"/>
              </a:rPr>
              <a:t>For Each point (x</a:t>
            </a:r>
            <a:r>
              <a:rPr lang="en-US" sz="2000" baseline="-25000">
                <a:cs typeface="Times New Roman" charset="0"/>
              </a:rPr>
              <a:t>l</a:t>
            </a:r>
            <a:r>
              <a:rPr lang="en-US" sz="2000">
                <a:cs typeface="Times New Roman" charset="0"/>
              </a:rPr>
              <a:t>, y</a:t>
            </a:r>
            <a:r>
              <a:rPr lang="en-US" sz="2000" baseline="-25000">
                <a:cs typeface="Times New Roman" charset="0"/>
              </a:rPr>
              <a:t>l</a:t>
            </a:r>
            <a:r>
              <a:rPr lang="en-US" sz="2000">
                <a:cs typeface="Times New Roman" charset="0"/>
              </a:rPr>
              <a:t>) in the left image, define a window centered at the point</a:t>
            </a:r>
          </a:p>
        </p:txBody>
      </p:sp>
      <p:pic>
        <p:nvPicPr>
          <p:cNvPr id="979972" name="Picture 4" descr="c-000105"/>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grpSp>
        <p:nvGrpSpPr>
          <p:cNvPr id="979973" name="Group 5"/>
          <p:cNvGrpSpPr>
            <a:grpSpLocks/>
          </p:cNvGrpSpPr>
          <p:nvPr/>
        </p:nvGrpSpPr>
        <p:grpSpPr bwMode="auto">
          <a:xfrm>
            <a:off x="4819650" y="1295400"/>
            <a:ext cx="1504950" cy="914400"/>
            <a:chOff x="3036" y="816"/>
            <a:chExt cx="948" cy="576"/>
          </a:xfrm>
        </p:grpSpPr>
        <p:grpSp>
          <p:nvGrpSpPr>
            <p:cNvPr id="979974" name="Group 6"/>
            <p:cNvGrpSpPr>
              <a:grpSpLocks/>
            </p:cNvGrpSpPr>
            <p:nvPr/>
          </p:nvGrpSpPr>
          <p:grpSpPr bwMode="auto">
            <a:xfrm>
              <a:off x="3036" y="816"/>
              <a:ext cx="948" cy="576"/>
              <a:chOff x="3036" y="816"/>
              <a:chExt cx="948" cy="576"/>
            </a:xfrm>
          </p:grpSpPr>
          <p:sp>
            <p:nvSpPr>
              <p:cNvPr id="979975" name="Rectangle 7"/>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79976" name="Line 8"/>
              <p:cNvSpPr>
                <a:spLocks noChangeShapeType="1"/>
              </p:cNvSpPr>
              <p:nvPr/>
            </p:nvSpPr>
            <p:spPr bwMode="auto">
              <a:xfrm flipH="1">
                <a:off x="3216" y="1008"/>
                <a:ext cx="240" cy="240"/>
              </a:xfrm>
              <a:prstGeom prst="line">
                <a:avLst/>
              </a:prstGeom>
              <a:noFill/>
              <a:ln w="22225">
                <a:solidFill>
                  <a:srgbClr val="FFFF00"/>
                </a:solidFill>
                <a:round/>
                <a:headEnd type="none" w="sm" len="sm"/>
                <a:tailEnd type="stealth" w="lg" len="med"/>
              </a:ln>
              <a:effectLst/>
            </p:spPr>
            <p:txBody>
              <a:bodyPr/>
              <a:lstStyle/>
              <a:p>
                <a:endParaRPr lang="en-US"/>
              </a:p>
            </p:txBody>
          </p:sp>
          <p:sp>
            <p:nvSpPr>
              <p:cNvPr id="979977" name="Text Box 9"/>
              <p:cNvSpPr txBox="1">
                <a:spLocks noChangeArrowheads="1"/>
              </p:cNvSpPr>
              <p:nvPr/>
            </p:nvSpPr>
            <p:spPr bwMode="auto">
              <a:xfrm>
                <a:off x="3408" y="816"/>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grpSp>
        <p:sp>
          <p:nvSpPr>
            <p:cNvPr id="979978" name="Oval 10"/>
            <p:cNvSpPr>
              <a:spLocks noChangeArrowheads="1"/>
            </p:cNvSpPr>
            <p:nvPr/>
          </p:nvSpPr>
          <p:spPr bwMode="auto">
            <a:xfrm>
              <a:off x="3168" y="1236"/>
              <a:ext cx="70" cy="61"/>
            </a:xfrm>
            <a:prstGeom prst="ellipse">
              <a:avLst/>
            </a:prstGeom>
            <a:noFill/>
            <a:ln w="12700">
              <a:solidFill>
                <a:srgbClr val="FF0000"/>
              </a:solidFill>
              <a:round/>
              <a:headEnd type="none" w="sm" len="sm"/>
              <a:tailEnd type="none" w="sm" len="sm"/>
            </a:ln>
            <a:effectLst/>
          </p:spPr>
          <p:txBody>
            <a:bodyPr wrap="none" anchor="ctr"/>
            <a:lstStyle/>
            <a:p>
              <a:endParaRPr lang="en-US"/>
            </a:p>
          </p:txBody>
        </p:sp>
      </p:grpSp>
      <p:sp>
        <p:nvSpPr>
          <p:cNvPr id="979979"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LEFT IMAGE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6124575" y="285750"/>
            <a:ext cx="2981325" cy="609600"/>
          </a:xfrm>
        </p:spPr>
        <p:txBody>
          <a:bodyPr/>
          <a:lstStyle/>
          <a:p>
            <a:r>
              <a:rPr lang="en-US"/>
              <a:t>More Images…</a:t>
            </a:r>
          </a:p>
        </p:txBody>
      </p:sp>
      <p:sp>
        <p:nvSpPr>
          <p:cNvPr id="965635"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5639" name="Picture 7" descr="c-000105"/>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5640"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2019"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a:cs typeface="Times New Roman" charset="0"/>
              </a:rPr>
              <a:t>… search its corresponding point within a search region  in the right image</a:t>
            </a:r>
          </a:p>
        </p:txBody>
      </p:sp>
      <p:pic>
        <p:nvPicPr>
          <p:cNvPr id="982020" name="Picture 4" descr="c-000104"/>
          <p:cNvPicPr>
            <a:picLocks noChangeAspect="1" noChangeArrowheads="1"/>
          </p:cNvPicPr>
          <p:nvPr/>
        </p:nvPicPr>
        <p:blipFill>
          <a:blip r:embed="rId3"/>
          <a:srcRect/>
          <a:stretch>
            <a:fillRect/>
          </a:stretch>
        </p:blipFill>
        <p:spPr bwMode="auto">
          <a:xfrm>
            <a:off x="1295400" y="1295400"/>
            <a:ext cx="6583363" cy="4389437"/>
          </a:xfrm>
          <a:prstGeom prst="rect">
            <a:avLst/>
          </a:prstGeom>
          <a:noFill/>
          <a:ln w="9525">
            <a:solidFill>
              <a:srgbClr val="FF00FF"/>
            </a:solidFill>
            <a:miter lim="800000"/>
            <a:headEnd/>
            <a:tailEnd/>
          </a:ln>
        </p:spPr>
      </p:pic>
      <p:sp>
        <p:nvSpPr>
          <p:cNvPr id="982021" name="Line 5"/>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2022" name="Text Box 6"/>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2023" name="Oval 7"/>
          <p:cNvSpPr>
            <a:spLocks noChangeArrowheads="1"/>
          </p:cNvSpPr>
          <p:nvPr/>
        </p:nvSpPr>
        <p:spPr bwMode="auto">
          <a:xfrm>
            <a:off x="5029200" y="1962150"/>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2024" name="AutoShape 8"/>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grpSp>
        <p:nvGrpSpPr>
          <p:cNvPr id="982025" name="Group 9"/>
          <p:cNvGrpSpPr>
            <a:grpSpLocks/>
          </p:cNvGrpSpPr>
          <p:nvPr/>
        </p:nvGrpSpPr>
        <p:grpSpPr bwMode="auto">
          <a:xfrm>
            <a:off x="4819650" y="1828800"/>
            <a:ext cx="533400" cy="381000"/>
            <a:chOff x="3036" y="1152"/>
            <a:chExt cx="336" cy="240"/>
          </a:xfrm>
        </p:grpSpPr>
        <p:sp>
          <p:nvSpPr>
            <p:cNvPr id="982026" name="Rectangle 10"/>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27" name="Oval 11"/>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28" name="Group 12"/>
          <p:cNvGrpSpPr>
            <a:grpSpLocks/>
          </p:cNvGrpSpPr>
          <p:nvPr/>
        </p:nvGrpSpPr>
        <p:grpSpPr bwMode="auto">
          <a:xfrm>
            <a:off x="4038600" y="1828800"/>
            <a:ext cx="533400" cy="381000"/>
            <a:chOff x="3036" y="1152"/>
            <a:chExt cx="336" cy="240"/>
          </a:xfrm>
        </p:grpSpPr>
        <p:sp>
          <p:nvSpPr>
            <p:cNvPr id="982029" name="Rectangle 13"/>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0" name="Oval 14"/>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1" name="Group 15"/>
          <p:cNvGrpSpPr>
            <a:grpSpLocks/>
          </p:cNvGrpSpPr>
          <p:nvPr/>
        </p:nvGrpSpPr>
        <p:grpSpPr bwMode="auto">
          <a:xfrm>
            <a:off x="4267200" y="1828800"/>
            <a:ext cx="533400" cy="381000"/>
            <a:chOff x="3036" y="1152"/>
            <a:chExt cx="336" cy="240"/>
          </a:xfrm>
        </p:grpSpPr>
        <p:sp>
          <p:nvSpPr>
            <p:cNvPr id="982032" name="Rectangle 16"/>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3" name="Oval 17"/>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4" name="Group 18"/>
          <p:cNvGrpSpPr>
            <a:grpSpLocks/>
          </p:cNvGrpSpPr>
          <p:nvPr/>
        </p:nvGrpSpPr>
        <p:grpSpPr bwMode="auto">
          <a:xfrm>
            <a:off x="4495800" y="1828800"/>
            <a:ext cx="533400" cy="381000"/>
            <a:chOff x="3036" y="1152"/>
            <a:chExt cx="336" cy="240"/>
          </a:xfrm>
        </p:grpSpPr>
        <p:sp>
          <p:nvSpPr>
            <p:cNvPr id="982035" name="Rectangle 19"/>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6" name="Oval 20"/>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37" name="Group 21"/>
          <p:cNvGrpSpPr>
            <a:grpSpLocks/>
          </p:cNvGrpSpPr>
          <p:nvPr/>
        </p:nvGrpSpPr>
        <p:grpSpPr bwMode="auto">
          <a:xfrm>
            <a:off x="5029200" y="1828800"/>
            <a:ext cx="533400" cy="381000"/>
            <a:chOff x="3036" y="1152"/>
            <a:chExt cx="336" cy="240"/>
          </a:xfrm>
        </p:grpSpPr>
        <p:sp>
          <p:nvSpPr>
            <p:cNvPr id="982038" name="Rectangle 22"/>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39" name="Oval 23"/>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0" name="Group 24"/>
          <p:cNvGrpSpPr>
            <a:grpSpLocks/>
          </p:cNvGrpSpPr>
          <p:nvPr/>
        </p:nvGrpSpPr>
        <p:grpSpPr bwMode="auto">
          <a:xfrm>
            <a:off x="5257800" y="1828800"/>
            <a:ext cx="533400" cy="381000"/>
            <a:chOff x="3036" y="1152"/>
            <a:chExt cx="336" cy="240"/>
          </a:xfrm>
        </p:grpSpPr>
        <p:sp>
          <p:nvSpPr>
            <p:cNvPr id="982041" name="Rectangle 2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2" name="Oval 2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grpSp>
        <p:nvGrpSpPr>
          <p:cNvPr id="982043" name="Group 27"/>
          <p:cNvGrpSpPr>
            <a:grpSpLocks/>
          </p:cNvGrpSpPr>
          <p:nvPr/>
        </p:nvGrpSpPr>
        <p:grpSpPr bwMode="auto">
          <a:xfrm>
            <a:off x="5562600" y="1828800"/>
            <a:ext cx="533400" cy="381000"/>
            <a:chOff x="3036" y="1152"/>
            <a:chExt cx="336" cy="240"/>
          </a:xfrm>
        </p:grpSpPr>
        <p:sp>
          <p:nvSpPr>
            <p:cNvPr id="982044" name="Rectangle 28"/>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2045" name="Oval 29"/>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sp>
        <p:nvSpPr>
          <p:cNvPr id="982046" name="Text Box 30"/>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pic>
        <p:nvPicPr>
          <p:cNvPr id="982047" name="Picture 31" descr="template"/>
          <p:cNvPicPr>
            <a:picLocks noChangeAspect="1" noChangeArrowheads="1"/>
          </p:cNvPicPr>
          <p:nvPr/>
        </p:nvPicPr>
        <p:blipFill>
          <a:blip r:embed="rId4"/>
          <a:srcRect/>
          <a:stretch>
            <a:fillRect/>
          </a:stretch>
        </p:blipFill>
        <p:spPr bwMode="auto">
          <a:xfrm>
            <a:off x="8023225" y="1371600"/>
            <a:ext cx="558800" cy="376238"/>
          </a:xfrm>
          <a:prstGeom prst="rect">
            <a:avLst/>
          </a:prstGeom>
          <a:noFill/>
          <a:ln w="222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2028"/>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982028"/>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82031"/>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982031"/>
                                        </p:tgtEl>
                                        <p:attrNameLst>
                                          <p:attrName>style.visibility</p:attrName>
                                        </p:attrNameLst>
                                      </p:cBhvr>
                                      <p:to>
                                        <p:strVal val="hidden"/>
                                      </p:to>
                                    </p:set>
                                  </p:sub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820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982034"/>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98202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982025"/>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982037"/>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982037"/>
                                        </p:tgtEl>
                                        <p:attrNameLst>
                                          <p:attrName>style.visibility</p:attrName>
                                        </p:attrNameLst>
                                      </p:cBhvr>
                                      <p:to>
                                        <p:strVal val="hidden"/>
                                      </p:to>
                                    </p:set>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982040"/>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982040"/>
                                        </p:tgtEl>
                                        <p:attrNameLst>
                                          <p:attrName>style.visibility</p:attrName>
                                        </p:attrNameLst>
                                      </p:cBhvr>
                                      <p:to>
                                        <p:strVal val="hidden"/>
                                      </p:to>
                                    </p:set>
                                  </p:sub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982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4067" name="Rectangle 3"/>
          <p:cNvSpPr>
            <a:spLocks noGrp="1" noChangeArrowheads="1"/>
          </p:cNvSpPr>
          <p:nvPr>
            <p:ph type="body" idx="1"/>
          </p:nvPr>
        </p:nvSpPr>
        <p:spPr>
          <a:xfrm>
            <a:off x="381000" y="6019800"/>
            <a:ext cx="7848600" cy="457200"/>
          </a:xfrm>
          <a:noFill/>
          <a:ln/>
        </p:spPr>
        <p:txBody>
          <a:bodyPr/>
          <a:lstStyle/>
          <a:p>
            <a:pPr>
              <a:lnSpc>
                <a:spcPct val="90000"/>
              </a:lnSpc>
            </a:pPr>
            <a:r>
              <a:rPr lang="en-US" sz="2000">
                <a:cs typeface="Times New Roman" charset="0"/>
              </a:rPr>
              <a:t>… the disparity (dx, dy) is the displacement when the correlation is maximum</a:t>
            </a:r>
          </a:p>
        </p:txBody>
      </p:sp>
      <p:pic>
        <p:nvPicPr>
          <p:cNvPr id="984068" name="Picture 4"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84069" name="Text Box 5"/>
          <p:cNvSpPr txBox="1">
            <a:spLocks noChangeArrowheads="1"/>
          </p:cNvSpPr>
          <p:nvPr/>
        </p:nvSpPr>
        <p:spPr bwMode="auto">
          <a:xfrm>
            <a:off x="5410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(x</a:t>
            </a:r>
            <a:r>
              <a:rPr lang="en-US" baseline="-25000">
                <a:solidFill>
                  <a:srgbClr val="D82204"/>
                </a:solidFill>
              </a:rPr>
              <a:t>l</a:t>
            </a:r>
            <a:r>
              <a:rPr lang="en-US">
                <a:solidFill>
                  <a:srgbClr val="D82204"/>
                </a:solidFill>
              </a:rPr>
              <a:t>, y</a:t>
            </a:r>
            <a:r>
              <a:rPr lang="en-US" baseline="-25000">
                <a:solidFill>
                  <a:srgbClr val="D82204"/>
                </a:solidFill>
              </a:rPr>
              <a:t>l</a:t>
            </a:r>
            <a:r>
              <a:rPr lang="en-US">
                <a:solidFill>
                  <a:srgbClr val="D82204"/>
                </a:solidFill>
              </a:rPr>
              <a:t>)</a:t>
            </a:r>
          </a:p>
        </p:txBody>
      </p:sp>
      <p:sp>
        <p:nvSpPr>
          <p:cNvPr id="984070" name="Oval 6"/>
          <p:cNvSpPr>
            <a:spLocks noChangeArrowheads="1"/>
          </p:cNvSpPr>
          <p:nvPr/>
        </p:nvSpPr>
        <p:spPr bwMode="auto">
          <a:xfrm>
            <a:off x="5029200" y="1952625"/>
            <a:ext cx="111125" cy="96838"/>
          </a:xfrm>
          <a:prstGeom prst="ellipse">
            <a:avLst/>
          </a:prstGeom>
          <a:noFill/>
          <a:ln w="12700">
            <a:solidFill>
              <a:srgbClr val="FF0000"/>
            </a:solidFill>
            <a:round/>
            <a:headEnd type="none" w="sm" len="sm"/>
            <a:tailEnd type="none" w="sm" len="sm"/>
          </a:ln>
          <a:effectLst/>
        </p:spPr>
        <p:txBody>
          <a:bodyPr wrap="none" anchor="ctr"/>
          <a:lstStyle/>
          <a:p>
            <a:endParaRPr lang="en-US"/>
          </a:p>
        </p:txBody>
      </p:sp>
      <p:sp>
        <p:nvSpPr>
          <p:cNvPr id="984071" name="AutoShape 7"/>
          <p:cNvSpPr>
            <a:spLocks noChangeArrowheads="1"/>
          </p:cNvSpPr>
          <p:nvPr/>
        </p:nvSpPr>
        <p:spPr bwMode="auto">
          <a:xfrm>
            <a:off x="4043363" y="1722438"/>
            <a:ext cx="2132012" cy="609600"/>
          </a:xfrm>
          <a:prstGeom prst="bracketPair">
            <a:avLst>
              <a:gd name="adj" fmla="val 16667"/>
            </a:avLst>
          </a:prstGeom>
          <a:noFill/>
          <a:ln w="25400">
            <a:solidFill>
              <a:srgbClr val="0000FF"/>
            </a:solidFill>
            <a:round/>
            <a:headEnd type="none" w="sm" len="sm"/>
            <a:tailEnd type="none" w="sm" len="sm"/>
          </a:ln>
          <a:effectLst/>
        </p:spPr>
        <p:txBody>
          <a:bodyPr wrap="none" anchor="ctr"/>
          <a:lstStyle/>
          <a:p>
            <a:endParaRPr lang="en-US"/>
          </a:p>
        </p:txBody>
      </p:sp>
      <p:sp>
        <p:nvSpPr>
          <p:cNvPr id="984072" name="Line 8"/>
          <p:cNvSpPr>
            <a:spLocks noChangeShapeType="1"/>
          </p:cNvSpPr>
          <p:nvPr/>
        </p:nvSpPr>
        <p:spPr bwMode="auto">
          <a:xfrm>
            <a:off x="4724400" y="1676400"/>
            <a:ext cx="381000" cy="0"/>
          </a:xfrm>
          <a:prstGeom prst="line">
            <a:avLst/>
          </a:prstGeom>
          <a:noFill/>
          <a:ln w="22225">
            <a:solidFill>
              <a:srgbClr val="993366"/>
            </a:solidFill>
            <a:round/>
            <a:headEnd type="triangle" w="sm" len="sm"/>
            <a:tailEnd type="triangle" w="sm" len="sm"/>
          </a:ln>
          <a:effectLst/>
        </p:spPr>
        <p:txBody>
          <a:bodyPr/>
          <a:lstStyle/>
          <a:p>
            <a:endParaRPr lang="en-US"/>
          </a:p>
        </p:txBody>
      </p:sp>
      <p:sp>
        <p:nvSpPr>
          <p:cNvPr id="984073" name="Text Box 9"/>
          <p:cNvSpPr txBox="1">
            <a:spLocks noChangeArrowheads="1"/>
          </p:cNvSpPr>
          <p:nvPr/>
        </p:nvSpPr>
        <p:spPr bwMode="auto">
          <a:xfrm>
            <a:off x="4648200" y="12954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dx</a:t>
            </a:r>
          </a:p>
        </p:txBody>
      </p:sp>
      <p:sp>
        <p:nvSpPr>
          <p:cNvPr id="984074" name="Text Box 10"/>
          <p:cNvSpPr txBox="1">
            <a:spLocks noChangeArrowheads="1"/>
          </p:cNvSpPr>
          <p:nvPr/>
        </p:nvSpPr>
        <p:spPr bwMode="auto">
          <a:xfrm>
            <a:off x="3505200" y="1295400"/>
            <a:ext cx="9144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0066FF"/>
                </a:solidFill>
              </a:rPr>
              <a:t>(x</a:t>
            </a:r>
            <a:r>
              <a:rPr lang="en-US" baseline="-25000">
                <a:solidFill>
                  <a:srgbClr val="0066FF"/>
                </a:solidFill>
              </a:rPr>
              <a:t>r</a:t>
            </a:r>
            <a:r>
              <a:rPr lang="en-US">
                <a:solidFill>
                  <a:srgbClr val="0066FF"/>
                </a:solidFill>
              </a:rPr>
              <a:t>, y</a:t>
            </a:r>
            <a:r>
              <a:rPr lang="en-US" baseline="-25000">
                <a:solidFill>
                  <a:srgbClr val="0066FF"/>
                </a:solidFill>
              </a:rPr>
              <a:t>r</a:t>
            </a:r>
            <a:r>
              <a:rPr lang="en-US">
                <a:solidFill>
                  <a:srgbClr val="0066FF"/>
                </a:solidFill>
              </a:rPr>
              <a:t>)</a:t>
            </a:r>
          </a:p>
        </p:txBody>
      </p:sp>
      <p:sp>
        <p:nvSpPr>
          <p:cNvPr id="984075" name="Text Box 11"/>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sp>
        <p:nvSpPr>
          <p:cNvPr id="984076" name="Line 12"/>
          <p:cNvSpPr>
            <a:spLocks noChangeShapeType="1"/>
          </p:cNvSpPr>
          <p:nvPr/>
        </p:nvSpPr>
        <p:spPr bwMode="auto">
          <a:xfrm>
            <a:off x="4191000" y="1676400"/>
            <a:ext cx="533400" cy="304800"/>
          </a:xfrm>
          <a:prstGeom prst="line">
            <a:avLst/>
          </a:prstGeom>
          <a:noFill/>
          <a:ln w="22225">
            <a:solidFill>
              <a:srgbClr val="FFFF00"/>
            </a:solidFill>
            <a:round/>
            <a:headEnd type="none" w="sm" len="sm"/>
            <a:tailEnd type="stealth" w="lg" len="med"/>
          </a:ln>
          <a:effectLst/>
        </p:spPr>
        <p:txBody>
          <a:bodyPr/>
          <a:lstStyle/>
          <a:p>
            <a:endParaRPr lang="en-US"/>
          </a:p>
        </p:txBody>
      </p:sp>
      <p:sp>
        <p:nvSpPr>
          <p:cNvPr id="984077" name="Line 13"/>
          <p:cNvSpPr>
            <a:spLocks noChangeShapeType="1"/>
          </p:cNvSpPr>
          <p:nvPr/>
        </p:nvSpPr>
        <p:spPr bwMode="auto">
          <a:xfrm flipH="1">
            <a:off x="5105400" y="1600200"/>
            <a:ext cx="381000" cy="381000"/>
          </a:xfrm>
          <a:prstGeom prst="line">
            <a:avLst/>
          </a:prstGeom>
          <a:noFill/>
          <a:ln w="22225">
            <a:solidFill>
              <a:srgbClr val="FFFF00"/>
            </a:solidFill>
            <a:round/>
            <a:headEnd type="none" w="sm" len="sm"/>
            <a:tailEnd type="stealth" w="lg" len="med"/>
          </a:ln>
          <a:effectLst/>
        </p:spPr>
        <p:txBody>
          <a:bodyPr/>
          <a:lstStyle/>
          <a:p>
            <a:endParaRPr lang="en-US"/>
          </a:p>
        </p:txBody>
      </p:sp>
      <p:grpSp>
        <p:nvGrpSpPr>
          <p:cNvPr id="984078" name="Group 14"/>
          <p:cNvGrpSpPr>
            <a:grpSpLocks/>
          </p:cNvGrpSpPr>
          <p:nvPr/>
        </p:nvGrpSpPr>
        <p:grpSpPr bwMode="auto">
          <a:xfrm>
            <a:off x="4532313" y="1838325"/>
            <a:ext cx="533400" cy="381000"/>
            <a:chOff x="3036" y="1152"/>
            <a:chExt cx="336" cy="240"/>
          </a:xfrm>
        </p:grpSpPr>
        <p:sp>
          <p:nvSpPr>
            <p:cNvPr id="984079" name="Rectangle 15"/>
            <p:cNvSpPr>
              <a:spLocks noChangeArrowheads="1"/>
            </p:cNvSpPr>
            <p:nvPr/>
          </p:nvSpPr>
          <p:spPr bwMode="auto">
            <a:xfrm>
              <a:off x="3036" y="1152"/>
              <a:ext cx="336" cy="240"/>
            </a:xfrm>
            <a:prstGeom prst="rect">
              <a:avLst/>
            </a:prstGeom>
            <a:noFill/>
            <a:ln w="15875">
              <a:solidFill>
                <a:srgbClr val="FF0000"/>
              </a:solidFill>
              <a:miter lim="800000"/>
              <a:headEnd type="none" w="sm" len="sm"/>
              <a:tailEnd type="none" w="sm" len="sm"/>
            </a:ln>
            <a:effectLst/>
          </p:spPr>
          <p:txBody>
            <a:bodyPr wrap="none" anchor="ctr"/>
            <a:lstStyle/>
            <a:p>
              <a:endParaRPr lang="en-US"/>
            </a:p>
          </p:txBody>
        </p:sp>
        <p:sp>
          <p:nvSpPr>
            <p:cNvPr id="984080" name="Oval 16"/>
            <p:cNvSpPr>
              <a:spLocks noChangeArrowheads="1"/>
            </p:cNvSpPr>
            <p:nvPr/>
          </p:nvSpPr>
          <p:spPr bwMode="auto">
            <a:xfrm>
              <a:off x="3175" y="1231"/>
              <a:ext cx="70" cy="61"/>
            </a:xfrm>
            <a:prstGeom prst="ellipse">
              <a:avLst/>
            </a:prstGeom>
            <a:noFill/>
            <a:ln w="12700">
              <a:solidFill>
                <a:srgbClr val="0000FF"/>
              </a:solidFill>
              <a:round/>
              <a:headEnd type="none" w="sm" len="sm"/>
              <a:tailEnd type="none" w="sm" len="sm"/>
            </a:ln>
            <a:effectLst/>
          </p:spPr>
          <p:txBody>
            <a:bodyPr wrap="none" anchor="ctr"/>
            <a:lstStyle/>
            <a:p>
              <a:endParaRPr lang="en-US"/>
            </a:p>
          </p:txBody>
        </p:sp>
      </p:grpSp>
      <p:pic>
        <p:nvPicPr>
          <p:cNvPr id="984081" name="Picture 17" descr="template"/>
          <p:cNvPicPr>
            <a:picLocks noChangeAspect="1" noChangeArrowheads="1"/>
          </p:cNvPicPr>
          <p:nvPr/>
        </p:nvPicPr>
        <p:blipFill>
          <a:blip r:embed="rId4"/>
          <a:srcRect/>
          <a:stretch>
            <a:fillRect/>
          </a:stretch>
        </p:blipFill>
        <p:spPr bwMode="auto">
          <a:xfrm>
            <a:off x="8023225" y="1371600"/>
            <a:ext cx="558800" cy="376238"/>
          </a:xfrm>
          <a:prstGeom prst="rect">
            <a:avLst/>
          </a:prstGeom>
          <a:noFill/>
          <a:ln w="22225">
            <a:solidFill>
              <a:srgbClr val="FF0000"/>
            </a:solidFill>
            <a:miter lim="800000"/>
            <a:headEnd/>
            <a:tailEnd/>
          </a:ln>
        </p:spPr>
      </p:pic>
      <p:sp>
        <p:nvSpPr>
          <p:cNvPr id="984082" name="Freeform 18"/>
          <p:cNvSpPr>
            <a:spLocks/>
          </p:cNvSpPr>
          <p:nvPr/>
        </p:nvSpPr>
        <p:spPr bwMode="auto">
          <a:xfrm>
            <a:off x="4876800" y="1828800"/>
            <a:ext cx="3352800" cy="1143000"/>
          </a:xfrm>
          <a:custGeom>
            <a:avLst/>
            <a:gdLst/>
            <a:ahLst/>
            <a:cxnLst>
              <a:cxn ang="0">
                <a:pos x="2112" y="0"/>
              </a:cxn>
              <a:cxn ang="0">
                <a:pos x="816" y="672"/>
              </a:cxn>
              <a:cxn ang="0">
                <a:pos x="0" y="288"/>
              </a:cxn>
            </a:cxnLst>
            <a:rect l="0" t="0" r="r" b="b"/>
            <a:pathLst>
              <a:path w="2112" h="720">
                <a:moveTo>
                  <a:pt x="2112" y="0"/>
                </a:moveTo>
                <a:cubicBezTo>
                  <a:pt x="1640" y="312"/>
                  <a:pt x="1168" y="624"/>
                  <a:pt x="816" y="672"/>
                </a:cubicBezTo>
                <a:cubicBezTo>
                  <a:pt x="464" y="720"/>
                  <a:pt x="232" y="504"/>
                  <a:pt x="0" y="288"/>
                </a:cubicBezTo>
              </a:path>
            </a:pathLst>
          </a:custGeom>
          <a:noFill/>
          <a:ln w="25400" cap="flat" cmpd="sng">
            <a:solidFill>
              <a:srgbClr val="FF0000"/>
            </a:solidFill>
            <a:prstDash val="solid"/>
            <a:round/>
            <a:headEnd type="none" w="sm" len="sm"/>
            <a:tailEnd type="stealth" w="lg" len="lg"/>
          </a:ln>
          <a:effectLst/>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6115"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Elements to be matched</a:t>
            </a:r>
          </a:p>
          <a:p>
            <a:pPr lvl="1">
              <a:lnSpc>
                <a:spcPct val="90000"/>
              </a:lnSpc>
            </a:pPr>
            <a:r>
              <a:rPr lang="en-US">
                <a:cs typeface="Times New Roman" charset="0"/>
              </a:rPr>
              <a:t>Image window of fixed size centered at each pixel in the left image</a:t>
            </a:r>
          </a:p>
          <a:p>
            <a:pPr>
              <a:lnSpc>
                <a:spcPct val="90000"/>
              </a:lnSpc>
            </a:pPr>
            <a:r>
              <a:rPr lang="en-US">
                <a:cs typeface="Times New Roman" charset="0"/>
              </a:rPr>
              <a:t>Similarity criterion </a:t>
            </a:r>
          </a:p>
          <a:p>
            <a:pPr lvl="1">
              <a:lnSpc>
                <a:spcPct val="90000"/>
              </a:lnSpc>
            </a:pPr>
            <a:r>
              <a:rPr lang="en-US"/>
              <a:t>A measure of similarity between windows in the two images</a:t>
            </a:r>
          </a:p>
          <a:p>
            <a:pPr lvl="1">
              <a:lnSpc>
                <a:spcPct val="90000"/>
              </a:lnSpc>
            </a:pPr>
            <a:r>
              <a:rPr lang="en-US"/>
              <a:t>The corresponding element is given by window that maximizes the similarity criterion within a search region</a:t>
            </a:r>
          </a:p>
          <a:p>
            <a:pPr>
              <a:lnSpc>
                <a:spcPct val="90000"/>
              </a:lnSpc>
            </a:pPr>
            <a:r>
              <a:rPr lang="en-US">
                <a:cs typeface="Times New Roman" charset="0"/>
              </a:rPr>
              <a:t>Search regions</a:t>
            </a:r>
          </a:p>
          <a:p>
            <a:pPr lvl="1">
              <a:lnSpc>
                <a:spcPct val="90000"/>
              </a:lnSpc>
            </a:pPr>
            <a:r>
              <a:rPr lang="en-US">
                <a:cs typeface="Times New Roman" charset="0"/>
              </a:rPr>
              <a:t>Theoretically, search region can be reduced to a 1-D segment, along the epipolar line, and within the disparity range.</a:t>
            </a:r>
          </a:p>
          <a:p>
            <a:pPr lvl="1">
              <a:lnSpc>
                <a:spcPct val="90000"/>
              </a:lnSpc>
            </a:pPr>
            <a:r>
              <a:rPr lang="en-US">
                <a:cs typeface="Times New Roman" charset="0"/>
              </a:rPr>
              <a:t>In practice, search a slightly larger region due to errors in calibration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88163"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Equations</a:t>
            </a:r>
          </a:p>
          <a:p>
            <a:endParaRPr lang="en-US">
              <a:cs typeface="Times New Roman" charset="0"/>
            </a:endParaRPr>
          </a:p>
          <a:p>
            <a:endParaRPr lang="en-US">
              <a:cs typeface="Times New Roman" charset="0"/>
            </a:endParaRPr>
          </a:p>
          <a:p>
            <a:r>
              <a:rPr lang="en-US">
                <a:cs typeface="Times New Roman" charset="0"/>
              </a:rPr>
              <a:t>disparity</a:t>
            </a:r>
          </a:p>
          <a:p>
            <a:endParaRPr lang="en-US">
              <a:cs typeface="Times New Roman" charset="0"/>
            </a:endParaRPr>
          </a:p>
          <a:p>
            <a:r>
              <a:rPr lang="en-US">
                <a:cs typeface="Times New Roman" charset="0"/>
              </a:rPr>
              <a:t>Similarity criterion </a:t>
            </a:r>
          </a:p>
          <a:p>
            <a:pPr lvl="1"/>
            <a:r>
              <a:rPr lang="en-US"/>
              <a:t>Cross-Correlation</a:t>
            </a:r>
          </a:p>
          <a:p>
            <a:pPr lvl="1"/>
            <a:endParaRPr lang="en-US"/>
          </a:p>
          <a:p>
            <a:pPr lvl="1"/>
            <a:r>
              <a:rPr lang="en-US"/>
              <a:t>Sum of Square Difference (SSD) </a:t>
            </a:r>
          </a:p>
          <a:p>
            <a:pPr lvl="1"/>
            <a:endParaRPr lang="en-US"/>
          </a:p>
          <a:p>
            <a:pPr lvl="1"/>
            <a:r>
              <a:rPr lang="en-US"/>
              <a:t>Sum of Absolute Difference(SAD)</a:t>
            </a:r>
          </a:p>
        </p:txBody>
      </p:sp>
      <p:graphicFrame>
        <p:nvGraphicFramePr>
          <p:cNvPr id="988164" name="Object 4"/>
          <p:cNvGraphicFramePr>
            <a:graphicFrameLocks noChangeAspect="1"/>
          </p:cNvGraphicFramePr>
          <p:nvPr/>
        </p:nvGraphicFramePr>
        <p:xfrm>
          <a:off x="1219200" y="1676400"/>
          <a:ext cx="7213600" cy="812800"/>
        </p:xfrm>
        <a:graphic>
          <a:graphicData uri="http://schemas.openxmlformats.org/presentationml/2006/ole">
            <p:oleObj spid="_x0000_s988164" name="Equation" r:id="rId4" imgW="4076640" imgH="457200" progId="Equation.3">
              <p:embed/>
            </p:oleObj>
          </a:graphicData>
        </a:graphic>
      </p:graphicFrame>
      <p:graphicFrame>
        <p:nvGraphicFramePr>
          <p:cNvPr id="988165" name="Object 5"/>
          <p:cNvGraphicFramePr>
            <a:graphicFrameLocks noChangeAspect="1"/>
          </p:cNvGraphicFramePr>
          <p:nvPr/>
        </p:nvGraphicFramePr>
        <p:xfrm>
          <a:off x="2667000" y="2667000"/>
          <a:ext cx="4229100" cy="679450"/>
        </p:xfrm>
        <a:graphic>
          <a:graphicData uri="http://schemas.openxmlformats.org/presentationml/2006/ole">
            <p:oleObj spid="_x0000_s988165" name="Equation" r:id="rId5" imgW="2057400" imgH="330120" progId="Equation.3">
              <p:embed/>
            </p:oleObj>
          </a:graphicData>
        </a:graphic>
      </p:graphicFrame>
      <p:graphicFrame>
        <p:nvGraphicFramePr>
          <p:cNvPr id="988166" name="Object 6"/>
          <p:cNvGraphicFramePr>
            <a:graphicFrameLocks noChangeAspect="1"/>
          </p:cNvGraphicFramePr>
          <p:nvPr/>
        </p:nvGraphicFramePr>
        <p:xfrm>
          <a:off x="5257800" y="3886200"/>
          <a:ext cx="1592263" cy="417513"/>
        </p:xfrm>
        <a:graphic>
          <a:graphicData uri="http://schemas.openxmlformats.org/presentationml/2006/ole">
            <p:oleObj spid="_x0000_s988166" name="Equation" r:id="rId6" imgW="774360" imgH="203040" progId="Equation.3">
              <p:embed/>
            </p:oleObj>
          </a:graphicData>
        </a:graphic>
      </p:graphicFrame>
      <p:graphicFrame>
        <p:nvGraphicFramePr>
          <p:cNvPr id="988167" name="Object 7"/>
          <p:cNvGraphicFramePr>
            <a:graphicFrameLocks noChangeAspect="1"/>
          </p:cNvGraphicFramePr>
          <p:nvPr/>
        </p:nvGraphicFramePr>
        <p:xfrm>
          <a:off x="5638800" y="4572000"/>
          <a:ext cx="2427288" cy="547688"/>
        </p:xfrm>
        <a:graphic>
          <a:graphicData uri="http://schemas.openxmlformats.org/presentationml/2006/ole">
            <p:oleObj spid="_x0000_s988167" name="Equation" r:id="rId7" imgW="1180800" imgH="266400" progId="Equation.3">
              <p:embed/>
            </p:oleObj>
          </a:graphicData>
        </a:graphic>
      </p:graphicFrame>
      <p:graphicFrame>
        <p:nvGraphicFramePr>
          <p:cNvPr id="988168" name="Object 8"/>
          <p:cNvGraphicFramePr>
            <a:graphicFrameLocks noChangeAspect="1"/>
          </p:cNvGraphicFramePr>
          <p:nvPr/>
        </p:nvGraphicFramePr>
        <p:xfrm>
          <a:off x="6019800" y="5410200"/>
          <a:ext cx="2347913" cy="417513"/>
        </p:xfrm>
        <a:graphic>
          <a:graphicData uri="http://schemas.openxmlformats.org/presentationml/2006/ole">
            <p:oleObj spid="_x0000_s988168" name="Equation" r:id="rId8" imgW="1143000" imgH="2030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a:xfrm>
            <a:off x="4419600" y="285750"/>
            <a:ext cx="4686300" cy="609600"/>
          </a:xfrm>
        </p:spPr>
        <p:txBody>
          <a:bodyPr/>
          <a:lstStyle/>
          <a:p>
            <a:r>
              <a:rPr lang="en-US"/>
              <a:t>Correlation Approach</a:t>
            </a:r>
          </a:p>
        </p:txBody>
      </p:sp>
      <p:sp>
        <p:nvSpPr>
          <p:cNvPr id="99021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PROS</a:t>
            </a:r>
          </a:p>
          <a:p>
            <a:pPr lvl="1"/>
            <a:r>
              <a:rPr lang="en-US">
                <a:cs typeface="Times New Roman" charset="0"/>
              </a:rPr>
              <a:t>Easy to implement</a:t>
            </a:r>
          </a:p>
          <a:p>
            <a:pPr lvl="1"/>
            <a:r>
              <a:rPr lang="en-US">
                <a:cs typeface="Times New Roman" charset="0"/>
              </a:rPr>
              <a:t>Produces dense disparity map</a:t>
            </a:r>
          </a:p>
          <a:p>
            <a:pPr lvl="1"/>
            <a:r>
              <a:rPr lang="en-US">
                <a:cs typeface="Times New Roman" charset="0"/>
              </a:rPr>
              <a:t>Maybe slow</a:t>
            </a:r>
          </a:p>
          <a:p>
            <a:r>
              <a:rPr lang="en-US">
                <a:cs typeface="Times New Roman" charset="0"/>
              </a:rPr>
              <a:t>CONS</a:t>
            </a:r>
          </a:p>
          <a:p>
            <a:pPr lvl="1"/>
            <a:r>
              <a:rPr lang="en-US">
                <a:cs typeface="Times New Roman" charset="0"/>
              </a:rPr>
              <a:t>Needs textured images to work well </a:t>
            </a:r>
          </a:p>
          <a:p>
            <a:pPr lvl="1"/>
            <a:r>
              <a:rPr lang="en-US">
                <a:cs typeface="Times New Roman" charset="0"/>
              </a:rPr>
              <a:t>Inadequate for matching image pairs from very different viewpoints due to illumination changes</a:t>
            </a:r>
          </a:p>
          <a:p>
            <a:pPr lvl="1"/>
            <a:r>
              <a:rPr lang="en-US">
                <a:cs typeface="Times New Roman" charset="0"/>
              </a:rPr>
              <a:t>Window may cover points with quite different disparities</a:t>
            </a:r>
          </a:p>
          <a:p>
            <a:pPr lvl="1"/>
            <a:r>
              <a:rPr lang="en-US">
                <a:cs typeface="Times New Roman" charset="0"/>
              </a:rPr>
              <a:t>Inaccurate disparities on the occluding boundaries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58" name="Picture 2" descr="pic430"/>
          <p:cNvPicPr>
            <a:picLocks noChangeAspect="1" noChangeArrowheads="1"/>
          </p:cNvPicPr>
          <p:nvPr/>
        </p:nvPicPr>
        <p:blipFill>
          <a:blip r:embed="rId3"/>
          <a:srcRect/>
          <a:stretch>
            <a:fillRect/>
          </a:stretch>
        </p:blipFill>
        <p:spPr bwMode="auto">
          <a:xfrm>
            <a:off x="4953000" y="1600200"/>
            <a:ext cx="3352800" cy="5029200"/>
          </a:xfrm>
          <a:prstGeom prst="rect">
            <a:avLst/>
          </a:prstGeom>
          <a:noFill/>
        </p:spPr>
      </p:pic>
      <p:pic>
        <p:nvPicPr>
          <p:cNvPr id="992259" name="Picture 3" descr="pic410"/>
          <p:cNvPicPr>
            <a:picLocks noChangeAspect="1" noChangeArrowheads="1"/>
          </p:cNvPicPr>
          <p:nvPr/>
        </p:nvPicPr>
        <p:blipFill>
          <a:blip r:embed="rId4"/>
          <a:srcRect/>
          <a:stretch>
            <a:fillRect/>
          </a:stretch>
        </p:blipFill>
        <p:spPr bwMode="auto">
          <a:xfrm>
            <a:off x="990600" y="1676400"/>
            <a:ext cx="3352800" cy="5029200"/>
          </a:xfrm>
          <a:prstGeom prst="rect">
            <a:avLst/>
          </a:prstGeom>
          <a:noFill/>
        </p:spPr>
      </p:pic>
      <p:sp>
        <p:nvSpPr>
          <p:cNvPr id="992260" name="Rectangle 4"/>
          <p:cNvSpPr>
            <a:spLocks noGrp="1" noChangeArrowheads="1"/>
          </p:cNvSpPr>
          <p:nvPr>
            <p:ph type="title"/>
          </p:nvPr>
        </p:nvSpPr>
        <p:spPr>
          <a:xfrm>
            <a:off x="4419600" y="285750"/>
            <a:ext cx="4686300" cy="609600"/>
          </a:xfrm>
        </p:spPr>
        <p:txBody>
          <a:bodyPr/>
          <a:lstStyle/>
          <a:p>
            <a:r>
              <a:rPr lang="en-US"/>
              <a:t>Correlation Approach</a:t>
            </a:r>
          </a:p>
        </p:txBody>
      </p:sp>
      <p:sp>
        <p:nvSpPr>
          <p:cNvPr id="992261" name="Rectangle 5"/>
          <p:cNvSpPr>
            <a:spLocks noGrp="1" noChangeArrowheads="1"/>
          </p:cNvSpPr>
          <p:nvPr>
            <p:ph type="body" idx="1"/>
          </p:nvPr>
        </p:nvSpPr>
        <p:spPr>
          <a:xfrm>
            <a:off x="609600" y="1219200"/>
            <a:ext cx="8534400" cy="533400"/>
          </a:xfrm>
          <a:noFill/>
          <a:ln/>
        </p:spPr>
        <p:txBody>
          <a:bodyPr/>
          <a:lstStyle/>
          <a:p>
            <a:r>
              <a:rPr lang="en-US" sz="2000">
                <a:cs typeface="Times New Roman" charset="0"/>
              </a:rPr>
              <a:t>A Stereo Pair of UMass Campus – texture, boundaries and occlusion</a:t>
            </a:r>
          </a:p>
        </p:txBody>
      </p:sp>
      <p:sp>
        <p:nvSpPr>
          <p:cNvPr id="992262" name="Oval 6"/>
          <p:cNvSpPr>
            <a:spLocks noChangeArrowheads="1"/>
          </p:cNvSpPr>
          <p:nvPr/>
        </p:nvSpPr>
        <p:spPr bwMode="auto">
          <a:xfrm>
            <a:off x="3352800" y="51054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3" name="Oval 7"/>
          <p:cNvSpPr>
            <a:spLocks noChangeArrowheads="1"/>
          </p:cNvSpPr>
          <p:nvPr/>
        </p:nvSpPr>
        <p:spPr bwMode="auto">
          <a:xfrm>
            <a:off x="6553200" y="5257800"/>
            <a:ext cx="609600" cy="914400"/>
          </a:xfrm>
          <a:prstGeom prst="ellipse">
            <a:avLst/>
          </a:prstGeom>
          <a:noFill/>
          <a:ln w="25400">
            <a:solidFill>
              <a:srgbClr val="FF0000"/>
            </a:solidFill>
            <a:round/>
            <a:headEnd type="none" w="sm" len="sm"/>
            <a:tailEnd type="none" w="sm" len="sm"/>
          </a:ln>
          <a:effectLst/>
        </p:spPr>
        <p:txBody>
          <a:bodyPr wrap="none" anchor="ctr"/>
          <a:lstStyle/>
          <a:p>
            <a:endParaRPr lang="en-US"/>
          </a:p>
        </p:txBody>
      </p:sp>
      <p:sp>
        <p:nvSpPr>
          <p:cNvPr id="992264" name="Rectangle 8"/>
          <p:cNvSpPr>
            <a:spLocks noChangeArrowheads="1"/>
          </p:cNvSpPr>
          <p:nvPr/>
        </p:nvSpPr>
        <p:spPr bwMode="auto">
          <a:xfrm>
            <a:off x="3505200" y="54102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
        <p:nvSpPr>
          <p:cNvPr id="992265" name="Rectangle 9"/>
          <p:cNvSpPr>
            <a:spLocks noChangeArrowheads="1"/>
          </p:cNvSpPr>
          <p:nvPr/>
        </p:nvSpPr>
        <p:spPr bwMode="auto">
          <a:xfrm>
            <a:off x="6781800" y="5562600"/>
            <a:ext cx="268288" cy="244475"/>
          </a:xfrm>
          <a:prstGeom prst="rect">
            <a:avLst/>
          </a:prstGeom>
          <a:noFill/>
          <a:ln w="22225">
            <a:solidFill>
              <a:srgbClr val="0000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4307"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Features</a:t>
            </a:r>
          </a:p>
          <a:p>
            <a:pPr lvl="1"/>
            <a:r>
              <a:rPr lang="en-US">
                <a:cs typeface="Times New Roman" charset="0"/>
              </a:rPr>
              <a:t>Edge points</a:t>
            </a:r>
          </a:p>
          <a:p>
            <a:pPr lvl="1"/>
            <a:r>
              <a:rPr lang="en-US">
                <a:cs typeface="Times New Roman" charset="0"/>
              </a:rPr>
              <a:t>Lines (length, orientation, average contrast)</a:t>
            </a:r>
          </a:p>
          <a:p>
            <a:pPr lvl="1"/>
            <a:r>
              <a:rPr lang="en-US">
                <a:cs typeface="Times New Roman" charset="0"/>
              </a:rPr>
              <a:t>Corners</a:t>
            </a:r>
          </a:p>
          <a:p>
            <a:pPr lvl="1"/>
            <a:endParaRPr lang="en-US">
              <a:cs typeface="Times New Roman" charset="0"/>
            </a:endParaRPr>
          </a:p>
          <a:p>
            <a:r>
              <a:rPr lang="en-US">
                <a:cs typeface="Times New Roman" charset="0"/>
              </a:rPr>
              <a:t>Matching algorithm</a:t>
            </a:r>
          </a:p>
          <a:p>
            <a:pPr lvl="1"/>
            <a:r>
              <a:rPr lang="en-US">
                <a:cs typeface="Times New Roman" charset="0"/>
              </a:rPr>
              <a:t>Extract features in the stereo pair</a:t>
            </a:r>
          </a:p>
          <a:p>
            <a:pPr lvl="1"/>
            <a:r>
              <a:rPr lang="en-US">
                <a:cs typeface="Times New Roman" charset="0"/>
              </a:rPr>
              <a:t>Define similarity measure</a:t>
            </a:r>
          </a:p>
          <a:p>
            <a:pPr lvl="1"/>
            <a:r>
              <a:rPr lang="en-US">
                <a:cs typeface="Times New Roman" charset="0"/>
              </a:rPr>
              <a:t>Search correspondences using similarity measure and the epipolar geometry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6355" name="Rectangle 3"/>
          <p:cNvSpPr>
            <a:spLocks noGrp="1" noChangeArrowheads="1"/>
          </p:cNvSpPr>
          <p:nvPr>
            <p:ph type="body" idx="1"/>
          </p:nvPr>
        </p:nvSpPr>
        <p:spPr>
          <a:xfrm>
            <a:off x="381000" y="6019800"/>
            <a:ext cx="7848600" cy="457200"/>
          </a:xfrm>
          <a:noFill/>
          <a:ln/>
        </p:spPr>
        <p:txBody>
          <a:bodyPr/>
          <a:lstStyle/>
          <a:p>
            <a:r>
              <a:rPr lang="en-US">
                <a:cs typeface="Times New Roman" charset="0"/>
              </a:rPr>
              <a:t>For each feature in the left image…</a:t>
            </a:r>
          </a:p>
        </p:txBody>
      </p:sp>
      <p:pic>
        <p:nvPicPr>
          <p:cNvPr id="996356" name="Picture 4" descr="c-000105"/>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6357"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LEFT IMAGE</a:t>
            </a:r>
          </a:p>
        </p:txBody>
      </p:sp>
      <p:grpSp>
        <p:nvGrpSpPr>
          <p:cNvPr id="996358" name="Group 6"/>
          <p:cNvGrpSpPr>
            <a:grpSpLocks/>
          </p:cNvGrpSpPr>
          <p:nvPr/>
        </p:nvGrpSpPr>
        <p:grpSpPr bwMode="auto">
          <a:xfrm>
            <a:off x="2667000" y="1752600"/>
            <a:ext cx="4648200" cy="2243138"/>
            <a:chOff x="1680" y="1104"/>
            <a:chExt cx="2928" cy="1413"/>
          </a:xfrm>
        </p:grpSpPr>
        <p:sp>
          <p:nvSpPr>
            <p:cNvPr id="996359"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corner</a:t>
              </a:r>
            </a:p>
          </p:txBody>
        </p:sp>
        <p:sp>
          <p:nvSpPr>
            <p:cNvPr id="996360"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1"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6362"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6363"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6364"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998403" name="Rectangle 3"/>
          <p:cNvSpPr>
            <a:spLocks noGrp="1" noChangeArrowheads="1"/>
          </p:cNvSpPr>
          <p:nvPr>
            <p:ph type="body" idx="1"/>
          </p:nvPr>
        </p:nvSpPr>
        <p:spPr>
          <a:xfrm>
            <a:off x="381000" y="5867400"/>
            <a:ext cx="7848600" cy="457200"/>
          </a:xfrm>
          <a:noFill/>
          <a:ln/>
        </p:spPr>
        <p:txBody>
          <a:bodyPr/>
          <a:lstStyle/>
          <a:p>
            <a:pPr>
              <a:lnSpc>
                <a:spcPct val="90000"/>
              </a:lnSpc>
            </a:pPr>
            <a:r>
              <a:rPr lang="en-US" sz="2000">
                <a:cs typeface="Times New Roman" charset="0"/>
              </a:rPr>
              <a:t>Search in the right image… the disparity (dx, dy) is the displacement when the similarity measure is maximum</a:t>
            </a:r>
          </a:p>
        </p:txBody>
      </p:sp>
      <p:pic>
        <p:nvPicPr>
          <p:cNvPr id="998404" name="Picture 4"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98405" name="Text Box 5"/>
          <p:cNvSpPr txBox="1">
            <a:spLocks noChangeArrowheads="1"/>
          </p:cNvSpPr>
          <p:nvPr/>
        </p:nvSpPr>
        <p:spPr bwMode="auto">
          <a:xfrm>
            <a:off x="1295400" y="1219200"/>
            <a:ext cx="1828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66FF33"/>
                </a:solidFill>
              </a:rPr>
              <a:t>RIGHT IMAGE</a:t>
            </a:r>
          </a:p>
        </p:txBody>
      </p:sp>
      <p:grpSp>
        <p:nvGrpSpPr>
          <p:cNvPr id="998406" name="Group 6"/>
          <p:cNvGrpSpPr>
            <a:grpSpLocks/>
          </p:cNvGrpSpPr>
          <p:nvPr/>
        </p:nvGrpSpPr>
        <p:grpSpPr bwMode="auto">
          <a:xfrm>
            <a:off x="2384425" y="1760538"/>
            <a:ext cx="4648200" cy="2243137"/>
            <a:chOff x="1680" y="1104"/>
            <a:chExt cx="2928" cy="1413"/>
          </a:xfrm>
        </p:grpSpPr>
        <p:sp>
          <p:nvSpPr>
            <p:cNvPr id="998407" name="Text Box 7"/>
            <p:cNvSpPr txBox="1">
              <a:spLocks noChangeArrowheads="1"/>
            </p:cNvSpPr>
            <p:nvPr/>
          </p:nvSpPr>
          <p:spPr bwMode="auto">
            <a:xfrm>
              <a:off x="1680" y="1152"/>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corner</a:t>
              </a:r>
            </a:p>
          </p:txBody>
        </p:sp>
        <p:sp>
          <p:nvSpPr>
            <p:cNvPr id="998408" name="Freeform 8"/>
            <p:cNvSpPr>
              <a:spLocks/>
            </p:cNvSpPr>
            <p:nvPr/>
          </p:nvSpPr>
          <p:spPr bwMode="auto">
            <a:xfrm>
              <a:off x="1773" y="1412"/>
              <a:ext cx="125" cy="109"/>
            </a:xfrm>
            <a:custGeom>
              <a:avLst/>
              <a:gdLst/>
              <a:ahLst/>
              <a:cxnLst>
                <a:cxn ang="0">
                  <a:pos x="0" y="95"/>
                </a:cxn>
                <a:cxn ang="0">
                  <a:pos x="67" y="0"/>
                </a:cxn>
                <a:cxn ang="0">
                  <a:pos x="112" y="95"/>
                </a:cxn>
              </a:cxnLst>
              <a:rect l="0" t="0" r="r" b="b"/>
              <a:pathLst>
                <a:path w="112" h="95">
                  <a:moveTo>
                    <a:pt x="0" y="95"/>
                  </a:moveTo>
                  <a:lnTo>
                    <a:pt x="67" y="0"/>
                  </a:lnTo>
                  <a:lnTo>
                    <a:pt x="112" y="95"/>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09" name="Line 9"/>
            <p:cNvSpPr>
              <a:spLocks noChangeShapeType="1"/>
            </p:cNvSpPr>
            <p:nvPr/>
          </p:nvSpPr>
          <p:spPr bwMode="auto">
            <a:xfrm>
              <a:off x="3222" y="1274"/>
              <a:ext cx="240" cy="192"/>
            </a:xfrm>
            <a:prstGeom prst="line">
              <a:avLst/>
            </a:prstGeom>
            <a:noFill/>
            <a:ln w="25400">
              <a:solidFill>
                <a:srgbClr val="FF0000"/>
              </a:solidFill>
              <a:round/>
              <a:headEnd type="none" w="sm" len="sm"/>
              <a:tailEnd type="none" w="sm" len="sm"/>
            </a:ln>
            <a:effectLst/>
          </p:spPr>
          <p:txBody>
            <a:bodyPr/>
            <a:lstStyle/>
            <a:p>
              <a:endParaRPr lang="en-US"/>
            </a:p>
          </p:txBody>
        </p:sp>
        <p:sp>
          <p:nvSpPr>
            <p:cNvPr id="998410" name="Freeform 10"/>
            <p:cNvSpPr>
              <a:spLocks/>
            </p:cNvSpPr>
            <p:nvPr/>
          </p:nvSpPr>
          <p:spPr bwMode="auto">
            <a:xfrm>
              <a:off x="3808" y="2030"/>
              <a:ext cx="325" cy="487"/>
            </a:xfrm>
            <a:custGeom>
              <a:avLst/>
              <a:gdLst/>
              <a:ahLst/>
              <a:cxnLst>
                <a:cxn ang="0">
                  <a:pos x="0" y="112"/>
                </a:cxn>
                <a:cxn ang="0">
                  <a:pos x="107" y="6"/>
                </a:cxn>
                <a:cxn ang="0">
                  <a:pos x="190" y="0"/>
                </a:cxn>
                <a:cxn ang="0">
                  <a:pos x="325" y="101"/>
                </a:cxn>
                <a:cxn ang="0">
                  <a:pos x="302" y="129"/>
                </a:cxn>
                <a:cxn ang="0">
                  <a:pos x="319" y="487"/>
                </a:cxn>
              </a:cxnLst>
              <a:rect l="0" t="0" r="r" b="b"/>
              <a:pathLst>
                <a:path w="325" h="487">
                  <a:moveTo>
                    <a:pt x="0" y="112"/>
                  </a:moveTo>
                  <a:lnTo>
                    <a:pt x="107" y="6"/>
                  </a:lnTo>
                  <a:lnTo>
                    <a:pt x="190" y="0"/>
                  </a:lnTo>
                  <a:lnTo>
                    <a:pt x="325" y="101"/>
                  </a:lnTo>
                  <a:lnTo>
                    <a:pt x="302" y="129"/>
                  </a:lnTo>
                  <a:lnTo>
                    <a:pt x="319" y="487"/>
                  </a:lnTo>
                </a:path>
              </a:pathLst>
            </a:custGeom>
            <a:noFill/>
            <a:ln w="25400" cap="flat" cmpd="sng">
              <a:solidFill>
                <a:srgbClr val="FF0000"/>
              </a:solidFill>
              <a:prstDash val="solid"/>
              <a:round/>
              <a:headEnd type="none" w="sm" len="sm"/>
              <a:tailEnd type="none" w="sm" len="sm"/>
            </a:ln>
            <a:effectLst/>
          </p:spPr>
          <p:txBody>
            <a:bodyPr/>
            <a:lstStyle/>
            <a:p>
              <a:endParaRPr lang="en-US"/>
            </a:p>
          </p:txBody>
        </p:sp>
        <p:sp>
          <p:nvSpPr>
            <p:cNvPr id="998411" name="Text Box 11"/>
            <p:cNvSpPr txBox="1">
              <a:spLocks noChangeArrowheads="1"/>
            </p:cNvSpPr>
            <p:nvPr/>
          </p:nvSpPr>
          <p:spPr bwMode="auto">
            <a:xfrm>
              <a:off x="3312" y="1104"/>
              <a:ext cx="57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line</a:t>
              </a:r>
            </a:p>
          </p:txBody>
        </p:sp>
        <p:sp>
          <p:nvSpPr>
            <p:cNvPr id="998412" name="Text Box 12"/>
            <p:cNvSpPr txBox="1">
              <a:spLocks noChangeArrowheads="1"/>
            </p:cNvSpPr>
            <p:nvPr/>
          </p:nvSpPr>
          <p:spPr bwMode="auto">
            <a:xfrm>
              <a:off x="3792" y="1776"/>
              <a:ext cx="816" cy="231"/>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D82204"/>
                  </a:solidFill>
                </a:rPr>
                <a:t>structure</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ChangeArrowheads="1"/>
          </p:cNvSpPr>
          <p:nvPr>
            <p:ph type="title"/>
          </p:nvPr>
        </p:nvSpPr>
        <p:spPr>
          <a:xfrm>
            <a:off x="4419600" y="285750"/>
            <a:ext cx="4686300" cy="609600"/>
          </a:xfrm>
        </p:spPr>
        <p:txBody>
          <a:bodyPr/>
          <a:lstStyle/>
          <a:p>
            <a:r>
              <a:rPr lang="en-US"/>
              <a:t>Feature-based Approach</a:t>
            </a:r>
          </a:p>
        </p:txBody>
      </p:sp>
      <p:sp>
        <p:nvSpPr>
          <p:cNvPr id="100045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PROS</a:t>
            </a:r>
          </a:p>
          <a:p>
            <a:pPr lvl="1"/>
            <a:r>
              <a:rPr lang="en-US">
                <a:cs typeface="Times New Roman" charset="0"/>
              </a:rPr>
              <a:t>Relatively insensitive to illumination changes</a:t>
            </a:r>
          </a:p>
          <a:p>
            <a:pPr lvl="1"/>
            <a:r>
              <a:rPr lang="en-US">
                <a:cs typeface="Times New Roman" charset="0"/>
              </a:rPr>
              <a:t>Good for man-made scenes with strong lines but weak texture or textureless surfaces</a:t>
            </a:r>
          </a:p>
          <a:p>
            <a:pPr lvl="1"/>
            <a:r>
              <a:rPr lang="en-US">
                <a:cs typeface="Times New Roman" charset="0"/>
              </a:rPr>
              <a:t>Work well on the occluding boundaries (edges)</a:t>
            </a:r>
          </a:p>
          <a:p>
            <a:pPr lvl="1"/>
            <a:r>
              <a:rPr lang="en-US">
                <a:cs typeface="Times New Roman" charset="0"/>
              </a:rPr>
              <a:t>Could be faster than the correlation approach</a:t>
            </a:r>
          </a:p>
          <a:p>
            <a:pPr lvl="1"/>
            <a:endParaRPr lang="en-US">
              <a:cs typeface="Times New Roman" charset="0"/>
            </a:endParaRPr>
          </a:p>
          <a:p>
            <a:r>
              <a:rPr lang="en-US">
                <a:cs typeface="Times New Roman" charset="0"/>
              </a:rPr>
              <a:t>CONS</a:t>
            </a:r>
          </a:p>
          <a:p>
            <a:pPr lvl="1"/>
            <a:r>
              <a:rPr lang="en-US">
                <a:cs typeface="Times New Roman" charset="0"/>
              </a:rPr>
              <a:t>Only sparse depth map</a:t>
            </a:r>
          </a:p>
          <a:p>
            <a:pPr lvl="1"/>
            <a:r>
              <a:rPr lang="en-US">
                <a:cs typeface="Times New Roman" charset="0"/>
              </a:rPr>
              <a:t>Feature extraction may be tricky </a:t>
            </a:r>
          </a:p>
          <a:p>
            <a:pPr lvl="2"/>
            <a:r>
              <a:rPr lang="en-US">
                <a:cs typeface="Times New Roman" charset="0"/>
              </a:rPr>
              <a:t>Lines (Edges) might be partially extracted in one image</a:t>
            </a:r>
          </a:p>
          <a:p>
            <a:pPr lvl="2"/>
            <a:r>
              <a:rPr lang="en-US">
                <a:cs typeface="Times New Roman" charset="0"/>
              </a:rPr>
              <a:t>How to measure the similarity between two lines?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6124575" y="285750"/>
            <a:ext cx="2981325" cy="609600"/>
          </a:xfrm>
        </p:spPr>
        <p:txBody>
          <a:bodyPr/>
          <a:lstStyle/>
          <a:p>
            <a:r>
              <a:rPr lang="en-US"/>
              <a:t>More Images…</a:t>
            </a:r>
          </a:p>
        </p:txBody>
      </p:sp>
      <p:sp>
        <p:nvSpPr>
          <p:cNvPr id="967683"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7685" name="Picture 5" descr="c-000104"/>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7688" name="Oval 8"/>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2"/>
          <p:cNvSpPr>
            <a:spLocks noGrp="1" noChangeArrowheads="1"/>
          </p:cNvSpPr>
          <p:nvPr>
            <p:ph type="title"/>
          </p:nvPr>
        </p:nvSpPr>
        <p:spPr/>
        <p:txBody>
          <a:bodyPr/>
          <a:lstStyle/>
          <a:p>
            <a:r>
              <a:rPr lang="en-US"/>
              <a:t>Break</a:t>
            </a:r>
          </a:p>
        </p:txBody>
      </p:sp>
      <p:sp>
        <p:nvSpPr>
          <p:cNvPr id="1025027" name="Rectangle 3"/>
          <p:cNvSpPr>
            <a:spLocks noGrp="1" noChangeArrowheads="1"/>
          </p:cNvSpPr>
          <p:nvPr>
            <p:ph type="body" idx="1"/>
          </p:nvPr>
        </p:nvSpPr>
        <p:spPr/>
        <p:txBody>
          <a:bodyPr/>
          <a:lstStyle/>
          <a:p>
            <a:r>
              <a:rPr lang="en-US" sz="2000" dirty="0"/>
              <a:t>Homework #4 online, due on </a:t>
            </a:r>
            <a:r>
              <a:rPr lang="en-US" sz="2000" dirty="0" smtClean="0"/>
              <a:t>May 03  </a:t>
            </a:r>
            <a:r>
              <a:rPr lang="en-US" sz="2000" dirty="0"/>
              <a:t>before class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2499"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Mainly used in correlation-based approach, but can be applied to feature-based match</a:t>
            </a:r>
          </a:p>
          <a:p>
            <a:endParaRPr lang="en-US">
              <a:cs typeface="Times New Roman" charset="0"/>
            </a:endParaRPr>
          </a:p>
          <a:p>
            <a:r>
              <a:rPr lang="en-US">
                <a:cs typeface="Times New Roman" charset="0"/>
              </a:rPr>
              <a:t>Image filtering to handle illumination changes</a:t>
            </a:r>
          </a:p>
          <a:p>
            <a:endParaRPr lang="en-US">
              <a:cs typeface="Times New Roman" charset="0"/>
            </a:endParaRPr>
          </a:p>
          <a:p>
            <a:pPr lvl="1"/>
            <a:r>
              <a:rPr lang="en-US">
                <a:cs typeface="Times New Roman" charset="0"/>
              </a:rPr>
              <a:t>Image equalization</a:t>
            </a:r>
          </a:p>
          <a:p>
            <a:pPr lvl="2"/>
            <a:r>
              <a:rPr lang="en-US">
                <a:cs typeface="Times New Roman" charset="0"/>
              </a:rPr>
              <a:t>To make two images more similar in illumination</a:t>
            </a:r>
          </a:p>
          <a:p>
            <a:pPr lvl="2"/>
            <a:endParaRPr lang="en-US">
              <a:cs typeface="Times New Roman" charset="0"/>
            </a:endParaRPr>
          </a:p>
          <a:p>
            <a:pPr lvl="1"/>
            <a:r>
              <a:rPr lang="en-US">
                <a:cs typeface="Times New Roman" charset="0"/>
              </a:rPr>
              <a:t>Laplacian filtering (2</a:t>
            </a:r>
            <a:r>
              <a:rPr lang="en-US" baseline="30000">
                <a:cs typeface="Times New Roman" charset="0"/>
              </a:rPr>
              <a:t>nd</a:t>
            </a:r>
            <a:r>
              <a:rPr lang="en-US">
                <a:cs typeface="Times New Roman" charset="0"/>
              </a:rPr>
              <a:t> order derivative)</a:t>
            </a:r>
          </a:p>
          <a:p>
            <a:pPr lvl="2"/>
            <a:r>
              <a:rPr lang="en-US">
                <a:cs typeface="Times New Roman" charset="0"/>
              </a:rPr>
              <a:t>Use derivative rather than intensity (or original color)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454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a:cs typeface="Times New Roman" charset="0"/>
              </a:rPr>
              <a:t>Adaptive windows to deal with multiple disparities</a:t>
            </a:r>
          </a:p>
          <a:p>
            <a:pPr lvl="1">
              <a:lnSpc>
                <a:spcPct val="90000"/>
              </a:lnSpc>
            </a:pPr>
            <a:r>
              <a:rPr lang="en-US">
                <a:cs typeface="Times New Roman" charset="0"/>
              </a:rPr>
              <a:t>Adaptive Window Approach (Kanade and Okutomi)</a:t>
            </a:r>
          </a:p>
          <a:p>
            <a:pPr lvl="2">
              <a:lnSpc>
                <a:spcPct val="90000"/>
              </a:lnSpc>
            </a:pPr>
            <a:r>
              <a:rPr lang="en-US">
                <a:cs typeface="Times New Roman" charset="0"/>
              </a:rPr>
              <a:t> statistically adaptive technique which selects at each pixel the window size that minimizes the uncertainty in disparity estimates</a:t>
            </a:r>
          </a:p>
          <a:p>
            <a:pPr lvl="2">
              <a:lnSpc>
                <a:spcPct val="90000"/>
              </a:lnSpc>
            </a:pPr>
            <a:r>
              <a:rPr lang="en-US" sz="1400" b="1">
                <a:cs typeface="Times New Roman" charset="0"/>
                <a:hlinkClick r:id="rId3"/>
              </a:rPr>
              <a:t>A Stereo Matching Algorithm with an Adaptive Window: Theory and Experiment</a:t>
            </a:r>
            <a:r>
              <a:rPr lang="en-US" sz="1400" b="1">
                <a:cs typeface="Times New Roman" charset="0"/>
              </a:rPr>
              <a:t>,  </a:t>
            </a:r>
            <a:r>
              <a:rPr lang="en-US" sz="1400" i="1">
                <a:cs typeface="Times New Roman" charset="0"/>
                <a:hlinkClick r:id="rId4"/>
              </a:rPr>
              <a:t>T. Kanade</a:t>
            </a:r>
            <a:r>
              <a:rPr lang="en-US" sz="1400" i="1">
                <a:cs typeface="Times New Roman" charset="0"/>
              </a:rPr>
              <a:t> and M. Okutomi. </a:t>
            </a:r>
            <a:r>
              <a:rPr lang="en-US" sz="1400">
                <a:cs typeface="Times New Roman" charset="0"/>
              </a:rPr>
              <a:t>P</a:t>
            </a:r>
            <a:r>
              <a:rPr lang="en-US" sz="1400" i="1">
                <a:cs typeface="Times New Roman" charset="0"/>
              </a:rPr>
              <a:t>roc. 1991 IEEE International Conference on Robotics and Automation</a:t>
            </a:r>
            <a:r>
              <a:rPr lang="en-US" sz="1400">
                <a:cs typeface="Times New Roman" charset="0"/>
              </a:rPr>
              <a:t>, Vol. 2, April, 1991, pp. 1088-1095</a:t>
            </a:r>
          </a:p>
          <a:p>
            <a:pPr lvl="2">
              <a:lnSpc>
                <a:spcPct val="90000"/>
              </a:lnSpc>
            </a:pPr>
            <a:endParaRPr lang="en-US" sz="1400">
              <a:cs typeface="Times New Roman" charset="0"/>
            </a:endParaRPr>
          </a:p>
          <a:p>
            <a:pPr lvl="1">
              <a:lnSpc>
                <a:spcPct val="90000"/>
              </a:lnSpc>
            </a:pPr>
            <a:r>
              <a:rPr lang="en-US">
                <a:cs typeface="Times New Roman" charset="0"/>
              </a:rPr>
              <a:t>Multiple window algorithm (Fusiello, et al)</a:t>
            </a:r>
          </a:p>
          <a:p>
            <a:pPr lvl="2">
              <a:lnSpc>
                <a:spcPct val="90000"/>
              </a:lnSpc>
            </a:pPr>
            <a:r>
              <a:rPr lang="en-US">
                <a:cs typeface="Times New Roman" charset="0"/>
              </a:rPr>
              <a:t>Use 9 windows instead of just one to compute the SSD measure</a:t>
            </a:r>
          </a:p>
          <a:p>
            <a:pPr lvl="2">
              <a:lnSpc>
                <a:spcPct val="90000"/>
              </a:lnSpc>
            </a:pPr>
            <a:r>
              <a:rPr lang="en-US">
                <a:cs typeface="Times New Roman" charset="0"/>
              </a:rPr>
              <a:t>The point with the smallest SSD error amongst the 9 windows and various search locations is chosen as the best estimate for the given points</a:t>
            </a:r>
          </a:p>
          <a:p>
            <a:pPr lvl="2">
              <a:lnSpc>
                <a:spcPct val="90000"/>
              </a:lnSpc>
            </a:pPr>
            <a:r>
              <a:rPr lang="en-US" sz="1400">
                <a:cs typeface="Times New Roman" charset="0"/>
              </a:rPr>
              <a:t>A Fusiello, V. Roberto and E. Trucco, Efficient stereo with multiple windowing, IEEE CVPR pp858-863, 1997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6594" name="Rectangle 2"/>
          <p:cNvSpPr>
            <a:spLocks noChangeArrowheads="1"/>
          </p:cNvSpPr>
          <p:nvPr/>
        </p:nvSpPr>
        <p:spPr bwMode="auto">
          <a:xfrm>
            <a:off x="3657600" y="1447800"/>
            <a:ext cx="3962400" cy="1676400"/>
          </a:xfrm>
          <a:prstGeom prst="rect">
            <a:avLst/>
          </a:prstGeom>
          <a:solidFill>
            <a:srgbClr val="33CCCC"/>
          </a:solidFill>
          <a:ln w="12700">
            <a:solidFill>
              <a:schemeClr val="tx1"/>
            </a:solidFill>
            <a:miter lim="800000"/>
            <a:headEnd type="none" w="sm" len="sm"/>
            <a:tailEnd type="none" w="sm" len="sm"/>
          </a:ln>
          <a:effectLst/>
        </p:spPr>
        <p:txBody>
          <a:bodyPr wrap="none" anchor="ctr"/>
          <a:lstStyle/>
          <a:p>
            <a:endParaRPr lang="en-US"/>
          </a:p>
        </p:txBody>
      </p:sp>
      <p:sp>
        <p:nvSpPr>
          <p:cNvPr id="1006595" name="Rectangle 3"/>
          <p:cNvSpPr>
            <a:spLocks noGrp="1" noChangeArrowheads="1"/>
          </p:cNvSpPr>
          <p:nvPr>
            <p:ph type="title"/>
          </p:nvPr>
        </p:nvSpPr>
        <p:spPr>
          <a:xfrm>
            <a:off x="4419600" y="285750"/>
            <a:ext cx="4686300" cy="609600"/>
          </a:xfrm>
        </p:spPr>
        <p:txBody>
          <a:bodyPr/>
          <a:lstStyle/>
          <a:p>
            <a:r>
              <a:rPr lang="en-US"/>
              <a:t>Advanced Topics</a:t>
            </a:r>
          </a:p>
        </p:txBody>
      </p:sp>
      <p:sp>
        <p:nvSpPr>
          <p:cNvPr id="1006596" name="Rectangle 4"/>
          <p:cNvSpPr>
            <a:spLocks noGrp="1" noChangeArrowheads="1"/>
          </p:cNvSpPr>
          <p:nvPr>
            <p:ph type="body" idx="1"/>
          </p:nvPr>
        </p:nvSpPr>
        <p:spPr>
          <a:xfrm>
            <a:off x="609600" y="990600"/>
            <a:ext cx="7848600" cy="457200"/>
          </a:xfrm>
          <a:noFill/>
          <a:ln/>
        </p:spPr>
        <p:txBody>
          <a:bodyPr/>
          <a:lstStyle/>
          <a:p>
            <a:r>
              <a:rPr lang="en-US" dirty="0">
                <a:solidFill>
                  <a:schemeClr val="tx2">
                    <a:lumMod val="20000"/>
                    <a:lumOff val="80000"/>
                  </a:schemeClr>
                </a:solidFill>
                <a:cs typeface="Times New Roman" charset="0"/>
              </a:rPr>
              <a:t>Multiple windows to deal with multiple disparities</a:t>
            </a:r>
          </a:p>
        </p:txBody>
      </p:sp>
      <p:graphicFrame>
        <p:nvGraphicFramePr>
          <p:cNvPr id="1006597" name="Group 5"/>
          <p:cNvGraphicFramePr>
            <a:graphicFrameLocks noGrp="1"/>
          </p:cNvGraphicFramePr>
          <p:nvPr/>
        </p:nvGraphicFramePr>
        <p:xfrm>
          <a:off x="1828800" y="3429000"/>
          <a:ext cx="1295400" cy="1371600"/>
        </p:xfrm>
        <a:graphic>
          <a:graphicData uri="http://schemas.openxmlformats.org/drawingml/2006/table">
            <a:tbl>
              <a:tblPr/>
              <a:tblGrid>
                <a:gridCol w="258763"/>
                <a:gridCol w="260350"/>
                <a:gridCol w="242887"/>
                <a:gridCol w="228600"/>
                <a:gridCol w="304800"/>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35" name="Group 43"/>
          <p:cNvGraphicFramePr>
            <a:graphicFrameLocks noGrp="1"/>
          </p:cNvGraphicFramePr>
          <p:nvPr/>
        </p:nvGraphicFramePr>
        <p:xfrm>
          <a:off x="35814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673" name="Group 81"/>
          <p:cNvGraphicFramePr>
            <a:graphicFrameLocks noGrp="1"/>
          </p:cNvGraphicFramePr>
          <p:nvPr/>
        </p:nvGraphicFramePr>
        <p:xfrm>
          <a:off x="52578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graphicFrame>
        <p:nvGraphicFramePr>
          <p:cNvPr id="1006711" name="Group 119"/>
          <p:cNvGraphicFramePr>
            <a:graphicFrameLocks noGrp="1"/>
          </p:cNvGraphicFramePr>
          <p:nvPr/>
        </p:nvGraphicFramePr>
        <p:xfrm>
          <a:off x="6858000" y="34290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49" name="Group 157"/>
          <p:cNvGraphicFramePr>
            <a:graphicFrameLocks noGrp="1"/>
          </p:cNvGraphicFramePr>
          <p:nvPr/>
        </p:nvGraphicFramePr>
        <p:xfrm>
          <a:off x="1905000" y="5029200"/>
          <a:ext cx="1295400" cy="1371600"/>
        </p:xfrm>
        <a:graphic>
          <a:graphicData uri="http://schemas.openxmlformats.org/drawingml/2006/table">
            <a:tbl>
              <a:tblPr/>
              <a:tblGrid>
                <a:gridCol w="258763"/>
                <a:gridCol w="260350"/>
                <a:gridCol w="242887"/>
                <a:gridCol w="274638"/>
                <a:gridCol w="258762"/>
              </a:tblGrid>
              <a:tr h="1524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787" name="Group 195"/>
          <p:cNvGraphicFramePr>
            <a:graphicFrameLocks noGrp="1"/>
          </p:cNvGraphicFramePr>
          <p:nvPr/>
        </p:nvGraphicFramePr>
        <p:xfrm>
          <a:off x="35814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27" name="Group 235"/>
          <p:cNvGraphicFramePr>
            <a:graphicFrameLocks noGrp="1"/>
          </p:cNvGraphicFramePr>
          <p:nvPr/>
        </p:nvGraphicFramePr>
        <p:xfrm>
          <a:off x="51816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865" name="Group 273"/>
          <p:cNvGraphicFramePr>
            <a:graphicFrameLocks noGrp="1"/>
          </p:cNvGraphicFramePr>
          <p:nvPr/>
        </p:nvGraphicFramePr>
        <p:xfrm>
          <a:off x="6858000" y="50292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006903" name="Group 311"/>
          <p:cNvGraphicFramePr>
            <a:graphicFrameLocks noGrp="1"/>
          </p:cNvGraphicFramePr>
          <p:nvPr/>
        </p:nvGraphicFramePr>
        <p:xfrm>
          <a:off x="1828800" y="1752600"/>
          <a:ext cx="1295400" cy="1371600"/>
        </p:xfrm>
        <a:graphic>
          <a:graphicData uri="http://schemas.openxmlformats.org/drawingml/2006/table">
            <a:tbl>
              <a:tblPr/>
              <a:tblGrid>
                <a:gridCol w="258763"/>
                <a:gridCol w="260350"/>
                <a:gridCol w="242887"/>
                <a:gridCol w="274638"/>
                <a:gridCol w="258762"/>
              </a:tblGrid>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82204"/>
                    </a:solid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dirty="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66FF"/>
                        </a:buClr>
                        <a:buSzPct val="75000"/>
                        <a:buFont typeface="Zapf Dingbats" charset="2"/>
                        <a:buNone/>
                        <a:tabLst/>
                      </a:pPr>
                      <a:endParaRPr kumimoji="0" lang="en-US" sz="1200" b="0" i="0" u="none" strike="noStrike" cap="none" normalizeH="0" baseline="0" smtClean="0">
                        <a:ln>
                          <a:noFill/>
                        </a:ln>
                        <a:solidFill>
                          <a:srgbClr val="C0C0C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06941" name="Text Box 349"/>
          <p:cNvSpPr txBox="1">
            <a:spLocks noChangeArrowheads="1"/>
          </p:cNvSpPr>
          <p:nvPr/>
        </p:nvSpPr>
        <p:spPr bwMode="auto">
          <a:xfrm>
            <a:off x="457200" y="2057400"/>
            <a:ext cx="1143000" cy="77946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Smooth</a:t>
            </a:r>
          </a:p>
          <a:p>
            <a:pPr>
              <a:spcBef>
                <a:spcPct val="50000"/>
              </a:spcBef>
            </a:pPr>
            <a:r>
              <a:rPr lang="en-US" dirty="0">
                <a:solidFill>
                  <a:schemeClr val="tx2">
                    <a:lumMod val="20000"/>
                    <a:lumOff val="80000"/>
                  </a:schemeClr>
                </a:solidFill>
              </a:rPr>
              <a:t>regions</a:t>
            </a:r>
          </a:p>
        </p:txBody>
      </p:sp>
      <p:sp>
        <p:nvSpPr>
          <p:cNvPr id="1006942" name="Text Box 350"/>
          <p:cNvSpPr txBox="1">
            <a:spLocks noChangeArrowheads="1"/>
          </p:cNvSpPr>
          <p:nvPr/>
        </p:nvSpPr>
        <p:spPr bwMode="auto">
          <a:xfrm>
            <a:off x="457200" y="3657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Corners</a:t>
            </a:r>
          </a:p>
        </p:txBody>
      </p:sp>
      <p:sp>
        <p:nvSpPr>
          <p:cNvPr id="1006943" name="Text Box 351"/>
          <p:cNvSpPr txBox="1">
            <a:spLocks noChangeArrowheads="1"/>
          </p:cNvSpPr>
          <p:nvPr/>
        </p:nvSpPr>
        <p:spPr bwMode="auto">
          <a:xfrm>
            <a:off x="533400" y="52578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tx2">
                    <a:lumMod val="20000"/>
                    <a:lumOff val="80000"/>
                  </a:schemeClr>
                </a:solidFill>
              </a:rPr>
              <a:t>edges</a:t>
            </a:r>
          </a:p>
        </p:txBody>
      </p:sp>
      <p:sp>
        <p:nvSpPr>
          <p:cNvPr id="1006944" name="Rectangle 352"/>
          <p:cNvSpPr>
            <a:spLocks noChangeArrowheads="1"/>
          </p:cNvSpPr>
          <p:nvPr/>
        </p:nvSpPr>
        <p:spPr bwMode="auto">
          <a:xfrm>
            <a:off x="4495800" y="1676400"/>
            <a:ext cx="1828800" cy="12192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1006945" name="Line 353"/>
          <p:cNvSpPr>
            <a:spLocks noChangeShapeType="1"/>
          </p:cNvSpPr>
          <p:nvPr/>
        </p:nvSpPr>
        <p:spPr bwMode="auto">
          <a:xfrm>
            <a:off x="3200400" y="2209800"/>
            <a:ext cx="2057400" cy="76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6" name="Line 354"/>
          <p:cNvSpPr>
            <a:spLocks noChangeShapeType="1"/>
          </p:cNvSpPr>
          <p:nvPr/>
        </p:nvSpPr>
        <p:spPr bwMode="auto">
          <a:xfrm flipV="1">
            <a:off x="4876800" y="2286000"/>
            <a:ext cx="1447800" cy="2743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7" name="Line 355"/>
          <p:cNvSpPr>
            <a:spLocks noChangeShapeType="1"/>
          </p:cNvSpPr>
          <p:nvPr/>
        </p:nvSpPr>
        <p:spPr bwMode="auto">
          <a:xfrm flipH="1" flipV="1">
            <a:off x="6324600" y="2895600"/>
            <a:ext cx="152400" cy="457200"/>
          </a:xfrm>
          <a:prstGeom prst="line">
            <a:avLst/>
          </a:prstGeom>
          <a:noFill/>
          <a:ln w="25400">
            <a:solidFill>
              <a:srgbClr val="FFFF00"/>
            </a:solidFill>
            <a:round/>
            <a:headEnd type="none" w="sm" len="sm"/>
            <a:tailEnd type="stealth" w="lg" len="lg"/>
          </a:ln>
          <a:effectLst/>
        </p:spPr>
        <p:txBody>
          <a:bodyPr/>
          <a:lstStyle/>
          <a:p>
            <a:endParaRPr lang="en-US"/>
          </a:p>
        </p:txBody>
      </p:sp>
      <p:sp>
        <p:nvSpPr>
          <p:cNvPr id="1006948" name="Text Box 356"/>
          <p:cNvSpPr txBox="1">
            <a:spLocks noChangeArrowheads="1"/>
          </p:cNvSpPr>
          <p:nvPr/>
        </p:nvSpPr>
        <p:spPr bwMode="auto">
          <a:xfrm>
            <a:off x="4953000" y="16764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near</a:t>
            </a:r>
          </a:p>
        </p:txBody>
      </p:sp>
      <p:sp>
        <p:nvSpPr>
          <p:cNvPr id="1006949" name="Text Box 357"/>
          <p:cNvSpPr txBox="1">
            <a:spLocks noChangeArrowheads="1"/>
          </p:cNvSpPr>
          <p:nvPr/>
        </p:nvSpPr>
        <p:spPr bwMode="auto">
          <a:xfrm>
            <a:off x="6400800" y="1752600"/>
            <a:ext cx="11430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far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xfrm>
            <a:off x="4419600" y="285750"/>
            <a:ext cx="4686300" cy="609600"/>
          </a:xfrm>
        </p:spPr>
        <p:txBody>
          <a:bodyPr/>
          <a:lstStyle/>
          <a:p>
            <a:r>
              <a:rPr lang="en-US"/>
              <a:t>Advanced Topics</a:t>
            </a:r>
          </a:p>
        </p:txBody>
      </p:sp>
      <p:sp>
        <p:nvSpPr>
          <p:cNvPr id="1008643" name="Rectangle 3"/>
          <p:cNvSpPr>
            <a:spLocks noGrp="1" noChangeArrowheads="1"/>
          </p:cNvSpPr>
          <p:nvPr>
            <p:ph type="body" idx="1"/>
          </p:nvPr>
        </p:nvSpPr>
        <p:spPr>
          <a:xfrm>
            <a:off x="609600" y="1219200"/>
            <a:ext cx="8153400" cy="5181600"/>
          </a:xfrm>
          <a:noFill/>
          <a:ln/>
        </p:spPr>
        <p:txBody>
          <a:bodyPr/>
          <a:lstStyle/>
          <a:p>
            <a:pPr>
              <a:lnSpc>
                <a:spcPct val="90000"/>
              </a:lnSpc>
            </a:pPr>
            <a:r>
              <a:rPr lang="en-US" sz="1800">
                <a:cs typeface="Times New Roman" charset="0"/>
              </a:rPr>
              <a:t>Sub-pixel matching to improve accuracy</a:t>
            </a:r>
          </a:p>
          <a:p>
            <a:pPr lvl="1">
              <a:lnSpc>
                <a:spcPct val="90000"/>
              </a:lnSpc>
            </a:pPr>
            <a:r>
              <a:rPr lang="en-US" sz="1800">
                <a:cs typeface="Times New Roman" charset="0"/>
              </a:rPr>
              <a:t>Find the peak in the correlation curves</a:t>
            </a:r>
          </a:p>
          <a:p>
            <a:pPr>
              <a:lnSpc>
                <a:spcPct val="90000"/>
              </a:lnSpc>
            </a:pPr>
            <a:endParaRPr lang="en-US" sz="1800">
              <a:cs typeface="Times New Roman" charset="0"/>
            </a:endParaRPr>
          </a:p>
          <a:p>
            <a:pPr>
              <a:lnSpc>
                <a:spcPct val="90000"/>
              </a:lnSpc>
            </a:pPr>
            <a:r>
              <a:rPr lang="en-US" sz="1800">
                <a:cs typeface="Times New Roman" charset="0"/>
              </a:rPr>
              <a:t>Self-consistency to reduce false matches esp. for occlusions</a:t>
            </a:r>
          </a:p>
          <a:p>
            <a:pPr lvl="1">
              <a:lnSpc>
                <a:spcPct val="90000"/>
              </a:lnSpc>
            </a:pPr>
            <a:r>
              <a:rPr lang="en-US" sz="1800">
                <a:cs typeface="Times New Roman" charset="0"/>
              </a:rPr>
              <a:t>Check the consistency of matches from L to R and from R to L</a:t>
            </a:r>
          </a:p>
          <a:p>
            <a:pPr lvl="1">
              <a:lnSpc>
                <a:spcPct val="90000"/>
              </a:lnSpc>
            </a:pPr>
            <a:endParaRPr lang="en-US" sz="1800">
              <a:cs typeface="Times New Roman" charset="0"/>
            </a:endParaRPr>
          </a:p>
          <a:p>
            <a:pPr>
              <a:lnSpc>
                <a:spcPct val="90000"/>
              </a:lnSpc>
            </a:pPr>
            <a:r>
              <a:rPr lang="en-US" sz="1800">
                <a:cs typeface="Times New Roman" charset="0"/>
              </a:rPr>
              <a:t>Multiple Resolution Approach</a:t>
            </a:r>
          </a:p>
          <a:p>
            <a:pPr lvl="1">
              <a:lnSpc>
                <a:spcPct val="90000"/>
              </a:lnSpc>
            </a:pPr>
            <a:r>
              <a:rPr lang="en-US" sz="1800">
                <a:cs typeface="Times New Roman" charset="0"/>
              </a:rPr>
              <a:t>From coarse to fine for efficiency in searching correspondences</a:t>
            </a:r>
          </a:p>
          <a:p>
            <a:pPr lvl="1">
              <a:lnSpc>
                <a:spcPct val="90000"/>
              </a:lnSpc>
            </a:pPr>
            <a:endParaRPr lang="en-US" sz="1800">
              <a:cs typeface="Times New Roman" charset="0"/>
            </a:endParaRPr>
          </a:p>
          <a:p>
            <a:pPr>
              <a:lnSpc>
                <a:spcPct val="90000"/>
              </a:lnSpc>
            </a:pPr>
            <a:r>
              <a:rPr lang="en-US" sz="1800">
                <a:cs typeface="Times New Roman" charset="0"/>
              </a:rPr>
              <a:t>Local warping to account for perspective distortion</a:t>
            </a:r>
          </a:p>
          <a:p>
            <a:pPr lvl="1">
              <a:lnSpc>
                <a:spcPct val="90000"/>
              </a:lnSpc>
            </a:pPr>
            <a:r>
              <a:rPr lang="en-US" sz="1800">
                <a:cs typeface="Times New Roman" charset="0"/>
              </a:rPr>
              <a:t>Warp from one view to the other for a small patch given an initial estimation of the (planar) surface normal</a:t>
            </a:r>
          </a:p>
          <a:p>
            <a:pPr lvl="1">
              <a:lnSpc>
                <a:spcPct val="90000"/>
              </a:lnSpc>
            </a:pPr>
            <a:endParaRPr lang="en-US" sz="1800">
              <a:cs typeface="Times New Roman" charset="0"/>
            </a:endParaRPr>
          </a:p>
          <a:p>
            <a:pPr>
              <a:lnSpc>
                <a:spcPct val="90000"/>
              </a:lnSpc>
            </a:pPr>
            <a:r>
              <a:rPr lang="en-US" sz="1800">
                <a:cs typeface="Times New Roman" charset="0"/>
              </a:rPr>
              <a:t>Multi-baseline Stereo</a:t>
            </a:r>
          </a:p>
          <a:p>
            <a:pPr lvl="1">
              <a:lnSpc>
                <a:spcPct val="90000"/>
              </a:lnSpc>
            </a:pPr>
            <a:r>
              <a:rPr lang="en-US" sz="1800">
                <a:cs typeface="Times New Roman" charset="0"/>
              </a:rPr>
              <a:t>Improves both  correspondences and 3D estimation by using more than two cameras (images)</a:t>
            </a:r>
          </a:p>
          <a:p>
            <a:pPr lvl="1">
              <a:lnSpc>
                <a:spcPct val="90000"/>
              </a:lnSpc>
            </a:pPr>
            <a:endParaRPr lang="en-US" sz="1800">
              <a:cs typeface="Times New Roman"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Grp="1" noChangeArrowheads="1"/>
          </p:cNvSpPr>
          <p:nvPr>
            <p:ph type="title"/>
          </p:nvPr>
        </p:nvSpPr>
        <p:spPr>
          <a:xfrm>
            <a:off x="3657600" y="285750"/>
            <a:ext cx="5448300" cy="609600"/>
          </a:xfrm>
        </p:spPr>
        <p:txBody>
          <a:bodyPr/>
          <a:lstStyle/>
          <a:p>
            <a:r>
              <a:rPr lang="en-US"/>
              <a:t>3D Reconstruction Problem</a:t>
            </a:r>
          </a:p>
        </p:txBody>
      </p:sp>
      <p:sp>
        <p:nvSpPr>
          <p:cNvPr id="1010691"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What we have done</a:t>
            </a:r>
          </a:p>
          <a:p>
            <a:pPr lvl="1"/>
            <a:r>
              <a:rPr lang="en-US">
                <a:solidFill>
                  <a:srgbClr val="D82204"/>
                </a:solidFill>
                <a:cs typeface="Times New Roman" charset="0"/>
              </a:rPr>
              <a:t>Correspondences</a:t>
            </a:r>
            <a:r>
              <a:rPr lang="en-US">
                <a:cs typeface="Times New Roman" charset="0"/>
              </a:rPr>
              <a:t> using either correlation or feature based approaches</a:t>
            </a:r>
          </a:p>
          <a:p>
            <a:pPr lvl="1"/>
            <a:r>
              <a:rPr lang="en-US">
                <a:solidFill>
                  <a:srgbClr val="D82204"/>
                </a:solidFill>
                <a:cs typeface="Times New Roman" charset="0"/>
              </a:rPr>
              <a:t>Epipolar Geometry</a:t>
            </a:r>
            <a:r>
              <a:rPr lang="en-US">
                <a:cs typeface="Times New Roman" charset="0"/>
              </a:rPr>
              <a:t> from at least 8 point correspondences</a:t>
            </a:r>
          </a:p>
          <a:p>
            <a:r>
              <a:rPr lang="en-US">
                <a:cs typeface="Times New Roman" charset="0"/>
              </a:rPr>
              <a:t>Three cases of 3D reconstruction depending on the amount of a priori knowledge on the stereo system</a:t>
            </a:r>
          </a:p>
          <a:p>
            <a:pPr lvl="1"/>
            <a:r>
              <a:rPr lang="en-US">
                <a:solidFill>
                  <a:srgbClr val="D82204"/>
                </a:solidFill>
                <a:cs typeface="Times New Roman" charset="0"/>
              </a:rPr>
              <a:t>Both intrinsic and extrinsic known</a:t>
            </a:r>
            <a:r>
              <a:rPr lang="en-US">
                <a:cs typeface="Times New Roman" charset="0"/>
              </a:rPr>
              <a:t> - &gt; can solve the reconstruction problem unambiguously by triangulation</a:t>
            </a:r>
          </a:p>
          <a:p>
            <a:pPr lvl="1"/>
            <a:r>
              <a:rPr lang="en-US">
                <a:solidFill>
                  <a:srgbClr val="D82204"/>
                </a:solidFill>
                <a:cs typeface="Times New Roman" charset="0"/>
              </a:rPr>
              <a:t>Only intrinsic known</a:t>
            </a:r>
            <a:r>
              <a:rPr lang="en-US">
                <a:cs typeface="Times New Roman" charset="0"/>
              </a:rPr>
              <a:t> -&gt; recovery structure and extrinsic up to an unknown scaling factor</a:t>
            </a:r>
          </a:p>
          <a:p>
            <a:pPr lvl="1"/>
            <a:r>
              <a:rPr lang="en-US">
                <a:solidFill>
                  <a:srgbClr val="D82204"/>
                </a:solidFill>
                <a:cs typeface="Times New Roman" charset="0"/>
              </a:rPr>
              <a:t>Only correspondences</a:t>
            </a:r>
            <a:r>
              <a:rPr lang="en-US">
                <a:cs typeface="Times New Roman" charset="0"/>
              </a:rPr>
              <a:t> -&gt; reconstruction only up to an unknown, global projective transformation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a:xfrm>
            <a:off x="2971800" y="285750"/>
            <a:ext cx="6134100" cy="609600"/>
          </a:xfrm>
        </p:spPr>
        <p:txBody>
          <a:bodyPr/>
          <a:lstStyle/>
          <a:p>
            <a:r>
              <a:rPr lang="en-US"/>
              <a:t>Reconstruction by Triangulation</a:t>
            </a:r>
          </a:p>
        </p:txBody>
      </p:sp>
      <p:sp>
        <p:nvSpPr>
          <p:cNvPr id="1012739" name="Rectangle 3"/>
          <p:cNvSpPr>
            <a:spLocks noGrp="1" noChangeArrowheads="1"/>
          </p:cNvSpPr>
          <p:nvPr>
            <p:ph type="body" idx="1"/>
          </p:nvPr>
        </p:nvSpPr>
        <p:spPr>
          <a:xfrm>
            <a:off x="304800" y="1219200"/>
            <a:ext cx="4191000" cy="5638800"/>
          </a:xfrm>
          <a:noFill/>
          <a:ln/>
        </p:spPr>
        <p:txBody>
          <a:bodyPr/>
          <a:lstStyle/>
          <a:p>
            <a:r>
              <a:rPr lang="en-US" sz="1800">
                <a:cs typeface="Times New Roman" charset="0"/>
              </a:rPr>
              <a:t>Assumption and Problem</a:t>
            </a:r>
          </a:p>
          <a:p>
            <a:pPr lvl="1"/>
            <a:r>
              <a:rPr lang="en-US" sz="1800">
                <a:cs typeface="Times New Roman" charset="0"/>
              </a:rPr>
              <a:t>Under the assumption that both intrinsic and extrinsic parameters are known</a:t>
            </a:r>
          </a:p>
          <a:p>
            <a:pPr lvl="1"/>
            <a:r>
              <a:rPr lang="en-US" sz="1800">
                <a:cs typeface="Times New Roman" charset="0"/>
              </a:rPr>
              <a:t>Compute the 3-D location from their projections, pl and pr</a:t>
            </a:r>
          </a:p>
          <a:p>
            <a:r>
              <a:rPr lang="en-US" sz="1800">
                <a:cs typeface="Times New Roman" charset="0"/>
              </a:rPr>
              <a:t>Solution</a:t>
            </a:r>
          </a:p>
          <a:p>
            <a:pPr lvl="1"/>
            <a:r>
              <a:rPr lang="en-US" sz="1800">
                <a:solidFill>
                  <a:srgbClr val="D82204"/>
                </a:solidFill>
                <a:cs typeface="Times New Roman" charset="0"/>
              </a:rPr>
              <a:t>Triangulation</a:t>
            </a:r>
            <a:r>
              <a:rPr lang="en-US" sz="1800">
                <a:cs typeface="Times New Roman" charset="0"/>
              </a:rPr>
              <a:t>: Two rays are known and the intersection can be computed</a:t>
            </a:r>
          </a:p>
          <a:p>
            <a:pPr lvl="1"/>
            <a:r>
              <a:rPr lang="en-US" sz="1800">
                <a:cs typeface="Times New Roman" charset="0"/>
              </a:rPr>
              <a:t>Problem: </a:t>
            </a:r>
            <a:r>
              <a:rPr lang="en-US" sz="1800">
                <a:solidFill>
                  <a:srgbClr val="D82204"/>
                </a:solidFill>
                <a:cs typeface="Times New Roman" charset="0"/>
              </a:rPr>
              <a:t>Two rays will not actually intersect in space due to errors in calibration and correspondences, and pixelization</a:t>
            </a:r>
          </a:p>
          <a:p>
            <a:pPr lvl="1"/>
            <a:r>
              <a:rPr lang="en-US" sz="1800">
                <a:cs typeface="Times New Roman" charset="0"/>
              </a:rPr>
              <a:t>Solution: find a point in space with minimum distance from both rays</a:t>
            </a:r>
          </a:p>
        </p:txBody>
      </p:sp>
      <p:grpSp>
        <p:nvGrpSpPr>
          <p:cNvPr id="1012740" name="Group 4"/>
          <p:cNvGrpSpPr>
            <a:grpSpLocks/>
          </p:cNvGrpSpPr>
          <p:nvPr/>
        </p:nvGrpSpPr>
        <p:grpSpPr bwMode="auto">
          <a:xfrm>
            <a:off x="4572000" y="1708150"/>
            <a:ext cx="4343400" cy="3535363"/>
            <a:chOff x="2880" y="1076"/>
            <a:chExt cx="2736" cy="2227"/>
          </a:xfrm>
        </p:grpSpPr>
        <p:sp>
          <p:nvSpPr>
            <p:cNvPr id="1012741" name="Freeform 5"/>
            <p:cNvSpPr>
              <a:spLocks/>
            </p:cNvSpPr>
            <p:nvPr/>
          </p:nvSpPr>
          <p:spPr bwMode="auto">
            <a:xfrm>
              <a:off x="3076" y="2210"/>
              <a:ext cx="812" cy="910"/>
            </a:xfrm>
            <a:custGeom>
              <a:avLst/>
              <a:gdLst/>
              <a:ahLst/>
              <a:cxnLst>
                <a:cxn ang="0">
                  <a:pos x="0" y="0"/>
                </a:cxn>
                <a:cxn ang="0">
                  <a:pos x="643" y="212"/>
                </a:cxn>
                <a:cxn ang="0">
                  <a:pos x="643" y="584"/>
                </a:cxn>
                <a:cxn ang="0">
                  <a:pos x="0" y="371"/>
                </a:cxn>
                <a:cxn ang="0">
                  <a:pos x="0" y="0"/>
                </a:cxn>
              </a:cxnLst>
              <a:rect l="0" t="0" r="r" b="b"/>
              <a:pathLst>
                <a:path w="643" h="584">
                  <a:moveTo>
                    <a:pt x="0" y="0"/>
                  </a:moveTo>
                  <a:lnTo>
                    <a:pt x="643" y="212"/>
                  </a:lnTo>
                  <a:lnTo>
                    <a:pt x="643" y="584"/>
                  </a:lnTo>
                  <a:lnTo>
                    <a:pt x="0" y="371"/>
                  </a:lnTo>
                  <a:lnTo>
                    <a:pt x="0" y="0"/>
                  </a:lnTo>
                  <a:close/>
                </a:path>
              </a:pathLst>
            </a:custGeom>
            <a:solidFill>
              <a:srgbClr val="999999"/>
            </a:solidFill>
            <a:ln w="9525">
              <a:noFill/>
              <a:round/>
              <a:headEnd/>
              <a:tailEnd/>
            </a:ln>
          </p:spPr>
          <p:txBody>
            <a:bodyPr/>
            <a:lstStyle/>
            <a:p>
              <a:endParaRPr lang="en-US"/>
            </a:p>
          </p:txBody>
        </p:sp>
        <p:sp>
          <p:nvSpPr>
            <p:cNvPr id="1012742" name="Freeform 6"/>
            <p:cNvSpPr>
              <a:spLocks/>
            </p:cNvSpPr>
            <p:nvPr/>
          </p:nvSpPr>
          <p:spPr bwMode="auto">
            <a:xfrm>
              <a:off x="4560" y="2203"/>
              <a:ext cx="738" cy="917"/>
            </a:xfrm>
            <a:custGeom>
              <a:avLst/>
              <a:gdLst/>
              <a:ahLst/>
              <a:cxnLst>
                <a:cxn ang="0">
                  <a:pos x="650" y="0"/>
                </a:cxn>
                <a:cxn ang="0">
                  <a:pos x="0" y="213"/>
                </a:cxn>
                <a:cxn ang="0">
                  <a:pos x="0" y="584"/>
                </a:cxn>
                <a:cxn ang="0">
                  <a:pos x="650" y="372"/>
                </a:cxn>
                <a:cxn ang="0">
                  <a:pos x="650" y="0"/>
                </a:cxn>
              </a:cxnLst>
              <a:rect l="0" t="0" r="r" b="b"/>
              <a:pathLst>
                <a:path w="650" h="584">
                  <a:moveTo>
                    <a:pt x="650" y="0"/>
                  </a:moveTo>
                  <a:lnTo>
                    <a:pt x="0" y="213"/>
                  </a:lnTo>
                  <a:lnTo>
                    <a:pt x="0" y="584"/>
                  </a:lnTo>
                  <a:lnTo>
                    <a:pt x="650" y="372"/>
                  </a:lnTo>
                  <a:lnTo>
                    <a:pt x="650" y="0"/>
                  </a:lnTo>
                  <a:close/>
                </a:path>
              </a:pathLst>
            </a:custGeom>
            <a:solidFill>
              <a:srgbClr val="999999"/>
            </a:solidFill>
            <a:ln w="9525">
              <a:noFill/>
              <a:round/>
              <a:headEnd/>
              <a:tailEnd/>
            </a:ln>
          </p:spPr>
          <p:txBody>
            <a:bodyPr/>
            <a:lstStyle/>
            <a:p>
              <a:endParaRPr lang="en-US"/>
            </a:p>
          </p:txBody>
        </p:sp>
        <p:sp>
          <p:nvSpPr>
            <p:cNvPr id="1012743" name="Rectangle 7"/>
            <p:cNvSpPr>
              <a:spLocks noChangeArrowheads="1"/>
            </p:cNvSpPr>
            <p:nvPr/>
          </p:nvSpPr>
          <p:spPr bwMode="auto">
            <a:xfrm>
              <a:off x="3116" y="2257"/>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4" name="Rectangle 8"/>
            <p:cNvSpPr>
              <a:spLocks noChangeArrowheads="1"/>
            </p:cNvSpPr>
            <p:nvPr/>
          </p:nvSpPr>
          <p:spPr bwMode="auto">
            <a:xfrm>
              <a:off x="5158" y="2250"/>
              <a:ext cx="78" cy="154"/>
            </a:xfrm>
            <a:prstGeom prst="rect">
              <a:avLst/>
            </a:prstGeom>
            <a:noFill/>
            <a:ln w="9525">
              <a:noFill/>
              <a:miter lim="800000"/>
              <a:headEnd/>
              <a:tailEnd/>
            </a:ln>
          </p:spPr>
          <p:txBody>
            <a:bodyPr wrap="none" lIns="0" tIns="0" rIns="0" bIns="0">
              <a:spAutoFit/>
            </a:bodyPr>
            <a:lstStyle/>
            <a:p>
              <a:r>
                <a:rPr lang="en-US" sz="1600">
                  <a:solidFill>
                    <a:srgbClr val="000000"/>
                  </a:solidFill>
                </a:rPr>
                <a:t>p</a:t>
              </a:r>
              <a:endParaRPr lang="en-US"/>
            </a:p>
          </p:txBody>
        </p:sp>
        <p:sp>
          <p:nvSpPr>
            <p:cNvPr id="1012745" name="Rectangle 9"/>
            <p:cNvSpPr>
              <a:spLocks noChangeArrowheads="1"/>
            </p:cNvSpPr>
            <p:nvPr/>
          </p:nvSpPr>
          <p:spPr bwMode="auto">
            <a:xfrm>
              <a:off x="5238" y="2330"/>
              <a:ext cx="50" cy="154"/>
            </a:xfrm>
            <a:prstGeom prst="rect">
              <a:avLst/>
            </a:prstGeom>
            <a:noFill/>
            <a:ln w="9525">
              <a:noFill/>
              <a:miter lim="800000"/>
              <a:headEnd/>
              <a:tailEnd/>
            </a:ln>
          </p:spPr>
          <p:txBody>
            <a:bodyPr wrap="none" lIns="0" tIns="0" rIns="0" bIns="0">
              <a:spAutoFit/>
            </a:bodyPr>
            <a:lstStyle/>
            <a:p>
              <a:r>
                <a:rPr lang="en-US" sz="1600">
                  <a:solidFill>
                    <a:srgbClr val="000000"/>
                  </a:solidFill>
                </a:rPr>
                <a:t>r</a:t>
              </a:r>
              <a:endParaRPr lang="en-US"/>
            </a:p>
          </p:txBody>
        </p:sp>
        <p:sp>
          <p:nvSpPr>
            <p:cNvPr id="1012746" name="Text Box 10"/>
            <p:cNvSpPr txBox="1">
              <a:spLocks noChangeArrowheads="1"/>
            </p:cNvSpPr>
            <p:nvPr/>
          </p:nvSpPr>
          <p:spPr bwMode="auto">
            <a:xfrm>
              <a:off x="4032" y="1296"/>
              <a:ext cx="212"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a:t>
              </a:r>
            </a:p>
          </p:txBody>
        </p:sp>
        <p:sp>
          <p:nvSpPr>
            <p:cNvPr id="1012747" name="Oval 11"/>
            <p:cNvSpPr>
              <a:spLocks noChangeArrowheads="1"/>
            </p:cNvSpPr>
            <p:nvPr/>
          </p:nvSpPr>
          <p:spPr bwMode="auto">
            <a:xfrm>
              <a:off x="2880" y="2928"/>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8" name="Oval 12"/>
            <p:cNvSpPr>
              <a:spLocks noChangeArrowheads="1"/>
            </p:cNvSpPr>
            <p:nvPr/>
          </p:nvSpPr>
          <p:spPr bwMode="auto">
            <a:xfrm>
              <a:off x="5398" y="2933"/>
              <a:ext cx="96" cy="9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a:p>
          </p:txBody>
        </p:sp>
        <p:sp>
          <p:nvSpPr>
            <p:cNvPr id="1012749" name="Line 13"/>
            <p:cNvSpPr>
              <a:spLocks noChangeShapeType="1"/>
            </p:cNvSpPr>
            <p:nvPr/>
          </p:nvSpPr>
          <p:spPr bwMode="auto">
            <a:xfrm>
              <a:off x="2928" y="2976"/>
              <a:ext cx="2544" cy="0"/>
            </a:xfrm>
            <a:prstGeom prst="line">
              <a:avLst/>
            </a:prstGeom>
            <a:noFill/>
            <a:ln w="22225">
              <a:solidFill>
                <a:srgbClr val="FF0000"/>
              </a:solidFill>
              <a:prstDash val="dash"/>
              <a:round/>
              <a:headEnd type="none" w="sm" len="sm"/>
              <a:tailEnd type="none" w="sm" len="sm"/>
            </a:ln>
            <a:effectLst/>
          </p:spPr>
          <p:txBody>
            <a:bodyPr/>
            <a:lstStyle/>
            <a:p>
              <a:endParaRPr lang="en-US"/>
            </a:p>
          </p:txBody>
        </p:sp>
        <p:sp>
          <p:nvSpPr>
            <p:cNvPr id="1012750" name="Freeform 14"/>
            <p:cNvSpPr>
              <a:spLocks/>
            </p:cNvSpPr>
            <p:nvPr/>
          </p:nvSpPr>
          <p:spPr bwMode="auto">
            <a:xfrm>
              <a:off x="504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1" name="Line 15"/>
            <p:cNvSpPr>
              <a:spLocks noChangeShapeType="1"/>
            </p:cNvSpPr>
            <p:nvPr/>
          </p:nvSpPr>
          <p:spPr bwMode="auto">
            <a:xfrm flipV="1">
              <a:off x="2919" y="2517"/>
              <a:ext cx="436" cy="469"/>
            </a:xfrm>
            <a:prstGeom prst="line">
              <a:avLst/>
            </a:prstGeom>
            <a:noFill/>
            <a:ln w="25400">
              <a:solidFill>
                <a:srgbClr val="FF00FF"/>
              </a:solidFill>
              <a:round/>
              <a:headEnd type="none" w="sm" len="sm"/>
              <a:tailEnd type="triangle" w="med" len="lg"/>
            </a:ln>
            <a:effectLst/>
          </p:spPr>
          <p:txBody>
            <a:bodyPr/>
            <a:lstStyle/>
            <a:p>
              <a:endParaRPr lang="en-US"/>
            </a:p>
          </p:txBody>
        </p:sp>
        <p:sp>
          <p:nvSpPr>
            <p:cNvPr id="1012752" name="Line 16"/>
            <p:cNvSpPr>
              <a:spLocks noChangeShapeType="1"/>
            </p:cNvSpPr>
            <p:nvPr/>
          </p:nvSpPr>
          <p:spPr bwMode="auto">
            <a:xfrm flipV="1">
              <a:off x="3455" y="1145"/>
              <a:ext cx="1152" cy="1231"/>
            </a:xfrm>
            <a:prstGeom prst="line">
              <a:avLst/>
            </a:prstGeom>
            <a:noFill/>
            <a:ln w="25400">
              <a:solidFill>
                <a:srgbClr val="FF00FF"/>
              </a:solidFill>
              <a:round/>
              <a:headEnd type="none" w="sm" len="sm"/>
              <a:tailEnd type="none" w="med" len="lg"/>
            </a:ln>
            <a:effectLst/>
          </p:spPr>
          <p:txBody>
            <a:bodyPr/>
            <a:lstStyle/>
            <a:p>
              <a:endParaRPr lang="en-US"/>
            </a:p>
          </p:txBody>
        </p:sp>
        <p:sp>
          <p:nvSpPr>
            <p:cNvPr id="1012753" name="Line 17"/>
            <p:cNvSpPr>
              <a:spLocks noChangeShapeType="1"/>
            </p:cNvSpPr>
            <p:nvPr/>
          </p:nvSpPr>
          <p:spPr bwMode="auto">
            <a:xfrm flipH="1" flipV="1">
              <a:off x="5089" y="2505"/>
              <a:ext cx="335" cy="471"/>
            </a:xfrm>
            <a:prstGeom prst="line">
              <a:avLst/>
            </a:prstGeom>
            <a:noFill/>
            <a:ln w="25400">
              <a:solidFill>
                <a:srgbClr val="FFFF00"/>
              </a:solidFill>
              <a:round/>
              <a:headEnd type="none" w="sm" len="sm"/>
              <a:tailEnd type="triangle" w="med" len="lg"/>
            </a:ln>
            <a:effectLst/>
          </p:spPr>
          <p:txBody>
            <a:bodyPr/>
            <a:lstStyle/>
            <a:p>
              <a:endParaRPr lang="en-US"/>
            </a:p>
          </p:txBody>
        </p:sp>
        <p:sp>
          <p:nvSpPr>
            <p:cNvPr id="1012754" name="Line 18"/>
            <p:cNvSpPr>
              <a:spLocks noChangeShapeType="1"/>
            </p:cNvSpPr>
            <p:nvPr/>
          </p:nvSpPr>
          <p:spPr bwMode="auto">
            <a:xfrm flipH="1" flipV="1">
              <a:off x="4106" y="1076"/>
              <a:ext cx="869" cy="1291"/>
            </a:xfrm>
            <a:prstGeom prst="line">
              <a:avLst/>
            </a:prstGeom>
            <a:noFill/>
            <a:ln w="25400">
              <a:solidFill>
                <a:srgbClr val="FFFF00"/>
              </a:solidFill>
              <a:round/>
              <a:headEnd type="none" w="sm" len="sm"/>
              <a:tailEnd type="none" w="med" len="lg"/>
            </a:ln>
            <a:effectLst/>
          </p:spPr>
          <p:txBody>
            <a:bodyPr/>
            <a:lstStyle/>
            <a:p>
              <a:endParaRPr lang="en-US"/>
            </a:p>
          </p:txBody>
        </p:sp>
        <p:sp>
          <p:nvSpPr>
            <p:cNvPr id="1012755" name="Text Box 19"/>
            <p:cNvSpPr txBox="1">
              <a:spLocks noChangeArrowheads="1"/>
            </p:cNvSpPr>
            <p:nvPr/>
          </p:nvSpPr>
          <p:spPr bwMode="auto">
            <a:xfrm>
              <a:off x="2880" y="3024"/>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err="1">
                  <a:solidFill>
                    <a:schemeClr val="bg2"/>
                  </a:solidFill>
                </a:rPr>
                <a:t>O</a:t>
              </a:r>
              <a:r>
                <a:rPr lang="en-US" baseline="-25000" dirty="0" err="1">
                  <a:solidFill>
                    <a:schemeClr val="bg2"/>
                  </a:solidFill>
                </a:rPr>
                <a:t>l</a:t>
              </a:r>
              <a:endParaRPr lang="en-US" baseline="-25000" dirty="0">
                <a:solidFill>
                  <a:schemeClr val="bg2"/>
                </a:solidFill>
              </a:endParaRPr>
            </a:p>
          </p:txBody>
        </p:sp>
        <p:sp>
          <p:nvSpPr>
            <p:cNvPr id="1012756" name="Text Box 20"/>
            <p:cNvSpPr txBox="1">
              <a:spLocks noChangeArrowheads="1"/>
            </p:cNvSpPr>
            <p:nvPr/>
          </p:nvSpPr>
          <p:spPr bwMode="auto">
            <a:xfrm>
              <a:off x="5280" y="3072"/>
              <a:ext cx="336" cy="231"/>
            </a:xfrm>
            <a:prstGeom prst="rect">
              <a:avLst/>
            </a:prstGeom>
            <a:noFill/>
            <a:ln w="12700">
              <a:noFill/>
              <a:miter lim="800000"/>
              <a:headEnd type="none" w="sm" len="sm"/>
              <a:tailEnd type="none" w="sm" len="sm"/>
            </a:ln>
            <a:effectLst/>
          </p:spPr>
          <p:txBody>
            <a:bodyPr>
              <a:spAutoFit/>
            </a:bodyPr>
            <a:lstStyle/>
            <a:p>
              <a:pPr>
                <a:spcBef>
                  <a:spcPct val="50000"/>
                </a:spcBef>
              </a:pPr>
              <a:r>
                <a:rPr lang="en-US" dirty="0">
                  <a:solidFill>
                    <a:schemeClr val="bg2"/>
                  </a:solidFill>
                </a:rPr>
                <a:t>O</a:t>
              </a:r>
              <a:r>
                <a:rPr lang="en-US" baseline="-25000" dirty="0">
                  <a:solidFill>
                    <a:schemeClr val="bg2"/>
                  </a:solidFill>
                </a:rPr>
                <a:t>r</a:t>
              </a:r>
            </a:p>
          </p:txBody>
        </p:sp>
        <p:sp>
          <p:nvSpPr>
            <p:cNvPr id="1012757" name="Freeform 21"/>
            <p:cNvSpPr>
              <a:spLocks/>
            </p:cNvSpPr>
            <p:nvPr/>
          </p:nvSpPr>
          <p:spPr bwMode="auto">
            <a:xfrm>
              <a:off x="3360" y="2448"/>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58" name="Line 22"/>
            <p:cNvSpPr>
              <a:spLocks noChangeShapeType="1"/>
            </p:cNvSpPr>
            <p:nvPr/>
          </p:nvSpPr>
          <p:spPr bwMode="auto">
            <a:xfrm>
              <a:off x="4272" y="1344"/>
              <a:ext cx="0" cy="177"/>
            </a:xfrm>
            <a:prstGeom prst="line">
              <a:avLst/>
            </a:prstGeom>
            <a:noFill/>
            <a:ln w="25400">
              <a:solidFill>
                <a:srgbClr val="FF0000"/>
              </a:solidFill>
              <a:round/>
              <a:headEnd type="none" w="sm" len="sm"/>
              <a:tailEnd type="none" w="sm" len="sm"/>
            </a:ln>
            <a:effectLst/>
          </p:spPr>
          <p:txBody>
            <a:bodyPr/>
            <a:lstStyle/>
            <a:p>
              <a:endParaRPr lang="en-US"/>
            </a:p>
          </p:txBody>
        </p:sp>
        <p:sp>
          <p:nvSpPr>
            <p:cNvPr id="1012759" name="Freeform 23"/>
            <p:cNvSpPr>
              <a:spLocks/>
            </p:cNvSpPr>
            <p:nvPr/>
          </p:nvSpPr>
          <p:spPr bwMode="auto">
            <a:xfrm>
              <a:off x="4244" y="1393"/>
              <a:ext cx="60" cy="60"/>
            </a:xfrm>
            <a:custGeom>
              <a:avLst/>
              <a:gdLst/>
              <a:ahLst/>
              <a:cxnLst>
                <a:cxn ang="0">
                  <a:pos x="60" y="27"/>
                </a:cxn>
                <a:cxn ang="0">
                  <a:pos x="53" y="47"/>
                </a:cxn>
                <a:cxn ang="0">
                  <a:pos x="34" y="60"/>
                </a:cxn>
                <a:cxn ang="0">
                  <a:pos x="34" y="60"/>
                </a:cxn>
                <a:cxn ang="0">
                  <a:pos x="7" y="47"/>
                </a:cxn>
                <a:cxn ang="0">
                  <a:pos x="0" y="27"/>
                </a:cxn>
                <a:cxn ang="0">
                  <a:pos x="0" y="27"/>
                </a:cxn>
                <a:cxn ang="0">
                  <a:pos x="7" y="7"/>
                </a:cxn>
                <a:cxn ang="0">
                  <a:pos x="34" y="0"/>
                </a:cxn>
                <a:cxn ang="0">
                  <a:pos x="34" y="0"/>
                </a:cxn>
                <a:cxn ang="0">
                  <a:pos x="53" y="7"/>
                </a:cxn>
                <a:cxn ang="0">
                  <a:pos x="60" y="27"/>
                </a:cxn>
              </a:cxnLst>
              <a:rect l="0" t="0" r="r" b="b"/>
              <a:pathLst>
                <a:path w="60" h="60">
                  <a:moveTo>
                    <a:pt x="60" y="27"/>
                  </a:moveTo>
                  <a:lnTo>
                    <a:pt x="53" y="47"/>
                  </a:lnTo>
                  <a:lnTo>
                    <a:pt x="34" y="60"/>
                  </a:lnTo>
                  <a:lnTo>
                    <a:pt x="34" y="60"/>
                  </a:lnTo>
                  <a:lnTo>
                    <a:pt x="7" y="47"/>
                  </a:lnTo>
                  <a:lnTo>
                    <a:pt x="0" y="27"/>
                  </a:lnTo>
                  <a:lnTo>
                    <a:pt x="0" y="27"/>
                  </a:lnTo>
                  <a:lnTo>
                    <a:pt x="7" y="7"/>
                  </a:lnTo>
                  <a:lnTo>
                    <a:pt x="34" y="0"/>
                  </a:lnTo>
                  <a:lnTo>
                    <a:pt x="34" y="0"/>
                  </a:lnTo>
                  <a:lnTo>
                    <a:pt x="53" y="7"/>
                  </a:lnTo>
                  <a:lnTo>
                    <a:pt x="60" y="27"/>
                  </a:lnTo>
                  <a:close/>
                </a:path>
              </a:pathLst>
            </a:custGeom>
            <a:solidFill>
              <a:srgbClr val="0000FF"/>
            </a:solidFill>
            <a:ln w="9525">
              <a:noFill/>
              <a:round/>
              <a:headEnd/>
              <a:tailEnd/>
            </a:ln>
          </p:spPr>
          <p:txBody>
            <a:bodyPr/>
            <a:lstStyle/>
            <a:p>
              <a:endParaRPr lang="en-US"/>
            </a:p>
          </p:txBody>
        </p:sp>
        <p:sp>
          <p:nvSpPr>
            <p:cNvPr id="1012760" name="Rectangle 24"/>
            <p:cNvSpPr>
              <a:spLocks noChangeArrowheads="1"/>
            </p:cNvSpPr>
            <p:nvPr/>
          </p:nvSpPr>
          <p:spPr bwMode="auto">
            <a:xfrm>
              <a:off x="3168" y="2352"/>
              <a:ext cx="36" cy="154"/>
            </a:xfrm>
            <a:prstGeom prst="rect">
              <a:avLst/>
            </a:prstGeom>
            <a:noFill/>
            <a:ln w="9525">
              <a:noFill/>
              <a:miter lim="800000"/>
              <a:headEnd/>
              <a:tailEnd/>
            </a:ln>
          </p:spPr>
          <p:txBody>
            <a:bodyPr wrap="none" lIns="0" tIns="0" rIns="0" bIns="0">
              <a:spAutoFit/>
            </a:bodyPr>
            <a:lstStyle/>
            <a:p>
              <a:r>
                <a:rPr lang="en-US" sz="1600">
                  <a:solidFill>
                    <a:srgbClr val="000000"/>
                  </a:solidFill>
                </a:rPr>
                <a:t>l</a:t>
              </a:r>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2438400" y="285750"/>
            <a:ext cx="6667500" cy="609600"/>
          </a:xfrm>
        </p:spPr>
        <p:txBody>
          <a:bodyPr/>
          <a:lstStyle/>
          <a:p>
            <a:r>
              <a:rPr lang="en-US"/>
              <a:t>Reconstruction up to a Scale Factor</a:t>
            </a:r>
          </a:p>
        </p:txBody>
      </p:sp>
      <p:sp>
        <p:nvSpPr>
          <p:cNvPr id="1014787" name="Rectangle 3"/>
          <p:cNvSpPr>
            <a:spLocks noGrp="1" noChangeArrowheads="1"/>
          </p:cNvSpPr>
          <p:nvPr>
            <p:ph type="body" idx="1"/>
          </p:nvPr>
        </p:nvSpPr>
        <p:spPr>
          <a:xfrm>
            <a:off x="609600" y="1219200"/>
            <a:ext cx="7848600" cy="5181600"/>
          </a:xfrm>
          <a:noFill/>
          <a:ln/>
        </p:spPr>
        <p:txBody>
          <a:bodyPr/>
          <a:lstStyle/>
          <a:p>
            <a:pPr>
              <a:lnSpc>
                <a:spcPct val="90000"/>
              </a:lnSpc>
            </a:pPr>
            <a:r>
              <a:rPr lang="en-US" sz="2000">
                <a:cs typeface="Times New Roman" charset="0"/>
              </a:rPr>
              <a:t>Assumption and Problem Statement</a:t>
            </a:r>
          </a:p>
          <a:p>
            <a:pPr lvl="1">
              <a:lnSpc>
                <a:spcPct val="90000"/>
              </a:lnSpc>
            </a:pPr>
            <a:r>
              <a:rPr lang="en-US" sz="2000">
                <a:cs typeface="Times New Roman" charset="0"/>
              </a:rPr>
              <a:t>Under the assumption that only intrinsic parameters and more than 8 point correspondences are given</a:t>
            </a:r>
          </a:p>
          <a:p>
            <a:pPr lvl="1">
              <a:lnSpc>
                <a:spcPct val="90000"/>
              </a:lnSpc>
            </a:pPr>
            <a:r>
              <a:rPr lang="en-US" sz="2000">
                <a:cs typeface="Times New Roman" charset="0"/>
              </a:rPr>
              <a:t>Compute the 3-D location from their projections, pl and pr, as well as the extrinsic parameters</a:t>
            </a:r>
          </a:p>
          <a:p>
            <a:pPr>
              <a:lnSpc>
                <a:spcPct val="90000"/>
              </a:lnSpc>
            </a:pPr>
            <a:r>
              <a:rPr lang="en-US" sz="2000">
                <a:cs typeface="Times New Roman" charset="0"/>
              </a:rPr>
              <a:t>Solution</a:t>
            </a:r>
          </a:p>
          <a:p>
            <a:pPr lvl="1">
              <a:lnSpc>
                <a:spcPct val="90000"/>
              </a:lnSpc>
            </a:pPr>
            <a:r>
              <a:rPr lang="en-US" sz="2000">
                <a:cs typeface="Times New Roman" charset="0"/>
              </a:rPr>
              <a:t>Compute the </a:t>
            </a:r>
            <a:r>
              <a:rPr lang="en-US" sz="2000">
                <a:solidFill>
                  <a:srgbClr val="D82204"/>
                </a:solidFill>
                <a:cs typeface="Times New Roman" charset="0"/>
              </a:rPr>
              <a:t>essential matrix E</a:t>
            </a:r>
            <a:r>
              <a:rPr lang="en-US" sz="2000">
                <a:cs typeface="Times New Roman" charset="0"/>
              </a:rPr>
              <a:t> from at least 8 correspondences</a:t>
            </a:r>
          </a:p>
          <a:p>
            <a:pPr lvl="1">
              <a:lnSpc>
                <a:spcPct val="90000"/>
              </a:lnSpc>
            </a:pPr>
            <a:r>
              <a:rPr lang="en-US" sz="2000">
                <a:cs typeface="Times New Roman" charset="0"/>
              </a:rPr>
              <a:t>Estimate T (up to a scale and a sign) from E (=RS) using the orthogonal constraint of R, and then R  </a:t>
            </a:r>
          </a:p>
          <a:p>
            <a:pPr lvl="2">
              <a:lnSpc>
                <a:spcPct val="90000"/>
              </a:lnSpc>
            </a:pPr>
            <a:r>
              <a:rPr lang="en-US" sz="1800">
                <a:cs typeface="Times New Roman" charset="0"/>
              </a:rPr>
              <a:t>End up with four different estimates of the pair (T, R) </a:t>
            </a:r>
          </a:p>
          <a:p>
            <a:pPr lvl="1">
              <a:lnSpc>
                <a:spcPct val="90000"/>
              </a:lnSpc>
            </a:pPr>
            <a:r>
              <a:rPr lang="en-US" sz="2000">
                <a:cs typeface="Times New Roman" charset="0"/>
              </a:rPr>
              <a:t>Reconstruct the depth of each point, and pick up the correct sign of R and T.</a:t>
            </a:r>
          </a:p>
          <a:p>
            <a:pPr lvl="1">
              <a:lnSpc>
                <a:spcPct val="90000"/>
              </a:lnSpc>
            </a:pPr>
            <a:r>
              <a:rPr lang="en-US" sz="2000">
                <a:cs typeface="Times New Roman" charset="0"/>
              </a:rPr>
              <a:t>Results: reconstructed 3D points (up to a common scale);</a:t>
            </a:r>
          </a:p>
          <a:p>
            <a:pPr lvl="1">
              <a:lnSpc>
                <a:spcPct val="90000"/>
              </a:lnSpc>
            </a:pPr>
            <a:r>
              <a:rPr lang="en-US" sz="2000">
                <a:solidFill>
                  <a:srgbClr val="D82204"/>
                </a:solidFill>
                <a:cs typeface="Times New Roman" charset="0"/>
              </a:rPr>
              <a:t>The scale can be determined if distance of two points (in space) are known</a:t>
            </a:r>
            <a:r>
              <a:rPr lang="en-US" sz="2000">
                <a:cs typeface="Times New Roman"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457200" y="285750"/>
            <a:ext cx="8648700" cy="609600"/>
          </a:xfrm>
        </p:spPr>
        <p:txBody>
          <a:bodyPr/>
          <a:lstStyle/>
          <a:p>
            <a:r>
              <a:rPr lang="en-US"/>
              <a:t>Reconstruction up to a Projective Transformation</a:t>
            </a:r>
          </a:p>
        </p:txBody>
      </p:sp>
      <p:sp>
        <p:nvSpPr>
          <p:cNvPr id="1016835" name="Rectangle 3"/>
          <p:cNvSpPr>
            <a:spLocks noGrp="1" noChangeArrowheads="1"/>
          </p:cNvSpPr>
          <p:nvPr>
            <p:ph type="body" idx="1"/>
          </p:nvPr>
        </p:nvSpPr>
        <p:spPr>
          <a:xfrm>
            <a:off x="609600" y="1371600"/>
            <a:ext cx="7848600" cy="5029200"/>
          </a:xfrm>
          <a:noFill/>
          <a:ln/>
        </p:spPr>
        <p:txBody>
          <a:bodyPr/>
          <a:lstStyle/>
          <a:p>
            <a:pPr>
              <a:lnSpc>
                <a:spcPct val="90000"/>
              </a:lnSpc>
            </a:pPr>
            <a:r>
              <a:rPr lang="en-US">
                <a:cs typeface="Times New Roman" charset="0"/>
              </a:rPr>
              <a:t>Assumption and Problem Statement</a:t>
            </a:r>
          </a:p>
          <a:p>
            <a:pPr lvl="1">
              <a:lnSpc>
                <a:spcPct val="90000"/>
              </a:lnSpc>
            </a:pPr>
            <a:r>
              <a:rPr lang="en-US">
                <a:cs typeface="Times New Roman" charset="0"/>
              </a:rPr>
              <a:t>Under the assumption that only n (&gt;=8) point correspondences are given</a:t>
            </a:r>
          </a:p>
          <a:p>
            <a:pPr lvl="1">
              <a:lnSpc>
                <a:spcPct val="90000"/>
              </a:lnSpc>
            </a:pPr>
            <a:r>
              <a:rPr lang="en-US">
                <a:cs typeface="Times New Roman" charset="0"/>
              </a:rPr>
              <a:t>Compute the 3-D location from their projections, pl and pr</a:t>
            </a:r>
          </a:p>
          <a:p>
            <a:pPr>
              <a:lnSpc>
                <a:spcPct val="90000"/>
              </a:lnSpc>
            </a:pPr>
            <a:r>
              <a:rPr lang="en-US">
                <a:cs typeface="Times New Roman" charset="0"/>
              </a:rPr>
              <a:t>Solution</a:t>
            </a:r>
          </a:p>
          <a:p>
            <a:pPr lvl="1">
              <a:lnSpc>
                <a:spcPct val="90000"/>
              </a:lnSpc>
            </a:pPr>
            <a:r>
              <a:rPr lang="en-US">
                <a:cs typeface="Times New Roman" charset="0"/>
              </a:rPr>
              <a:t>Compute the </a:t>
            </a:r>
            <a:r>
              <a:rPr lang="en-US">
                <a:solidFill>
                  <a:srgbClr val="D82204"/>
                </a:solidFill>
                <a:cs typeface="Times New Roman" charset="0"/>
              </a:rPr>
              <a:t>Fundamental matrix F</a:t>
            </a:r>
            <a:r>
              <a:rPr lang="en-US">
                <a:cs typeface="Times New Roman" charset="0"/>
              </a:rPr>
              <a:t> from at least 8 correspondences, and the two epipoles</a:t>
            </a:r>
          </a:p>
          <a:p>
            <a:pPr lvl="1">
              <a:lnSpc>
                <a:spcPct val="90000"/>
              </a:lnSpc>
            </a:pPr>
            <a:r>
              <a:rPr lang="en-US">
                <a:cs typeface="Times New Roman" charset="0"/>
              </a:rPr>
              <a:t>Determine the projection matrices </a:t>
            </a:r>
          </a:p>
          <a:p>
            <a:pPr lvl="2">
              <a:lnSpc>
                <a:spcPct val="90000"/>
              </a:lnSpc>
            </a:pPr>
            <a:r>
              <a:rPr lang="en-US">
                <a:cs typeface="Times New Roman" charset="0"/>
              </a:rPr>
              <a:t>Select </a:t>
            </a:r>
            <a:r>
              <a:rPr lang="en-US">
                <a:solidFill>
                  <a:srgbClr val="D82204"/>
                </a:solidFill>
                <a:cs typeface="Times New Roman" charset="0"/>
              </a:rPr>
              <a:t>five points</a:t>
            </a:r>
            <a:r>
              <a:rPr lang="en-US">
                <a:cs typeface="Times New Roman" charset="0"/>
              </a:rPr>
              <a:t> ( from correspondence pairs) as the projective basis</a:t>
            </a:r>
          </a:p>
          <a:p>
            <a:pPr lvl="1">
              <a:lnSpc>
                <a:spcPct val="90000"/>
              </a:lnSpc>
            </a:pPr>
            <a:r>
              <a:rPr lang="en-US">
                <a:cs typeface="Times New Roman" charset="0"/>
              </a:rPr>
              <a:t>Compute the projective reconstruction </a:t>
            </a:r>
          </a:p>
          <a:p>
            <a:pPr lvl="2">
              <a:lnSpc>
                <a:spcPct val="90000"/>
              </a:lnSpc>
            </a:pPr>
            <a:r>
              <a:rPr lang="en-US">
                <a:cs typeface="Times New Roman" charset="0"/>
              </a:rPr>
              <a:t>Unique up to the </a:t>
            </a:r>
            <a:r>
              <a:rPr lang="en-US">
                <a:solidFill>
                  <a:srgbClr val="D82204"/>
                </a:solidFill>
                <a:cs typeface="Times New Roman" charset="0"/>
              </a:rPr>
              <a:t>unknown projective transformation</a:t>
            </a:r>
            <a:r>
              <a:rPr lang="en-US">
                <a:cs typeface="Times New Roman" charset="0"/>
              </a:rPr>
              <a:t> fixed by the choice of the five points</a:t>
            </a:r>
          </a:p>
        </p:txBody>
      </p:sp>
      <p:sp>
        <p:nvSpPr>
          <p:cNvPr id="1016836" name="Rectangle 4"/>
          <p:cNvSpPr>
            <a:spLocks noChangeArrowheads="1"/>
          </p:cNvSpPr>
          <p:nvPr/>
        </p:nvSpPr>
        <p:spPr bwMode="auto">
          <a:xfrm>
            <a:off x="838200" y="914400"/>
            <a:ext cx="7620000" cy="336550"/>
          </a:xfrm>
          <a:prstGeom prst="rect">
            <a:avLst/>
          </a:prstGeom>
          <a:noFill/>
          <a:ln w="12700">
            <a:noFill/>
            <a:miter lim="800000"/>
            <a:headEnd type="none" w="sm" len="sm"/>
            <a:tailEnd type="none" w="sm" len="sm"/>
          </a:ln>
          <a:effectLst/>
        </p:spPr>
        <p:txBody>
          <a:bodyPr wrap="none">
            <a:spAutoFit/>
          </a:bodyPr>
          <a:lstStyle/>
          <a:p>
            <a:r>
              <a:rPr lang="en-US" sz="1600" b="0">
                <a:solidFill>
                  <a:srgbClr val="C0C0C0"/>
                </a:solidFill>
                <a:cs typeface="Times New Roman" charset="0"/>
              </a:rPr>
              <a:t>(</a:t>
            </a:r>
            <a:r>
              <a:rPr lang="en-US" sz="1600" b="0">
                <a:solidFill>
                  <a:srgbClr val="D82204"/>
                </a:solidFill>
                <a:cs typeface="Times New Roman" charset="0"/>
              </a:rPr>
              <a:t>* not required for this course; needs advanced knowledge of projective geometry </a:t>
            </a:r>
            <a:r>
              <a:rPr lang="en-US" sz="1600" b="0">
                <a:solidFill>
                  <a:srgbClr val="C0C0C0"/>
                </a:solidFill>
                <a:cs typeface="Times New Roman" charset="0"/>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xfrm>
            <a:off x="6019800" y="285750"/>
            <a:ext cx="3086100" cy="609600"/>
          </a:xfrm>
        </p:spPr>
        <p:txBody>
          <a:bodyPr/>
          <a:lstStyle/>
          <a:p>
            <a:r>
              <a:rPr lang="en-US"/>
              <a:t>Summary</a:t>
            </a:r>
          </a:p>
        </p:txBody>
      </p:sp>
      <p:sp>
        <p:nvSpPr>
          <p:cNvPr id="1018883" name="Rectangle 3"/>
          <p:cNvSpPr>
            <a:spLocks noGrp="1" noChangeArrowheads="1"/>
          </p:cNvSpPr>
          <p:nvPr>
            <p:ph type="body" idx="1"/>
          </p:nvPr>
        </p:nvSpPr>
        <p:spPr>
          <a:xfrm>
            <a:off x="609600" y="1219200"/>
            <a:ext cx="7848600" cy="5181600"/>
          </a:xfrm>
          <a:noFill/>
          <a:ln/>
        </p:spPr>
        <p:txBody>
          <a:bodyPr/>
          <a:lstStyle/>
          <a:p>
            <a:r>
              <a:rPr lang="en-US">
                <a:cs typeface="Times New Roman" charset="0"/>
              </a:rPr>
              <a:t>Fundamental concepts and problems of stereo</a:t>
            </a:r>
          </a:p>
          <a:p>
            <a:r>
              <a:rPr lang="en-US">
                <a:cs typeface="Times New Roman" charset="0"/>
              </a:rPr>
              <a:t>Epipolar geometry and stereo rectification</a:t>
            </a:r>
          </a:p>
          <a:p>
            <a:r>
              <a:rPr lang="en-US">
                <a:cs typeface="Times New Roman" charset="0"/>
              </a:rPr>
              <a:t>Estimation of fundamental matrix from 8 point pairs</a:t>
            </a:r>
          </a:p>
          <a:p>
            <a:r>
              <a:rPr lang="en-US">
                <a:cs typeface="Times New Roman" charset="0"/>
              </a:rPr>
              <a:t>Correspondence problem and two techniques: correlation and feature based matching</a:t>
            </a:r>
          </a:p>
          <a:p>
            <a:r>
              <a:rPr lang="en-US">
                <a:cs typeface="Times New Roman" charset="0"/>
              </a:rPr>
              <a:t>Reconstruct 3-D structure from image correspondences given</a:t>
            </a:r>
          </a:p>
          <a:p>
            <a:pPr lvl="1"/>
            <a:r>
              <a:rPr lang="en-US">
                <a:cs typeface="Times New Roman" charset="0"/>
              </a:rPr>
              <a:t>Fully calibrated</a:t>
            </a:r>
          </a:p>
          <a:p>
            <a:pPr lvl="1"/>
            <a:r>
              <a:rPr lang="en-US">
                <a:cs typeface="Times New Roman" charset="0"/>
              </a:rPr>
              <a:t>Partially calibration </a:t>
            </a:r>
          </a:p>
          <a:p>
            <a:pPr lvl="1"/>
            <a:r>
              <a:rPr lang="en-US">
                <a:cs typeface="Times New Roman" charset="0"/>
              </a:rPr>
              <a:t>Uncalibrated stereo cameras (*)</a:t>
            </a:r>
          </a:p>
          <a:p>
            <a:endParaRPr lang="en-US">
              <a:cs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124575" y="285750"/>
            <a:ext cx="2981325" cy="609600"/>
          </a:xfrm>
        </p:spPr>
        <p:txBody>
          <a:bodyPr/>
          <a:lstStyle/>
          <a:p>
            <a:r>
              <a:rPr lang="en-US"/>
              <a:t>More Images…</a:t>
            </a:r>
          </a:p>
        </p:txBody>
      </p:sp>
      <p:sp>
        <p:nvSpPr>
          <p:cNvPr id="969731"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69733" name="Picture 5" descr="c-000103"/>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69735" name="Oval 7"/>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a:xfrm>
            <a:off x="8001000" y="285750"/>
            <a:ext cx="1087438" cy="609600"/>
          </a:xfrm>
        </p:spPr>
        <p:txBody>
          <a:bodyPr/>
          <a:lstStyle/>
          <a:p>
            <a:r>
              <a:rPr lang="en-US"/>
              <a:t>Next</a:t>
            </a:r>
          </a:p>
        </p:txBody>
      </p:sp>
      <p:sp>
        <p:nvSpPr>
          <p:cNvPr id="1020931" name="Rectangle 3"/>
          <p:cNvSpPr>
            <a:spLocks noGrp="1" noChangeArrowheads="1"/>
          </p:cNvSpPr>
          <p:nvPr>
            <p:ph type="body" idx="1"/>
          </p:nvPr>
        </p:nvSpPr>
        <p:spPr>
          <a:xfrm>
            <a:off x="304800" y="1447800"/>
            <a:ext cx="7924800" cy="1066800"/>
          </a:xfrm>
        </p:spPr>
        <p:txBody>
          <a:bodyPr/>
          <a:lstStyle/>
          <a:p>
            <a:r>
              <a:rPr lang="en-US" sz="2000"/>
              <a:t>Understanding 3D structure and events from motion</a:t>
            </a:r>
          </a:p>
        </p:txBody>
      </p:sp>
      <p:sp>
        <p:nvSpPr>
          <p:cNvPr id="1020932" name="Text Box 4"/>
          <p:cNvSpPr txBox="1">
            <a:spLocks noChangeArrowheads="1"/>
          </p:cNvSpPr>
          <p:nvPr/>
        </p:nvSpPr>
        <p:spPr bwMode="auto">
          <a:xfrm>
            <a:off x="3568700" y="3352800"/>
            <a:ext cx="1682750" cy="641350"/>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Motion</a:t>
            </a:r>
          </a:p>
        </p:txBody>
      </p:sp>
      <p:sp>
        <p:nvSpPr>
          <p:cNvPr id="1020934" name="Rectangle 6"/>
          <p:cNvSpPr>
            <a:spLocks noChangeArrowheads="1"/>
          </p:cNvSpPr>
          <p:nvPr/>
        </p:nvSpPr>
        <p:spPr bwMode="auto">
          <a:xfrm>
            <a:off x="914400" y="5867400"/>
            <a:ext cx="6026009" cy="400110"/>
          </a:xfrm>
          <a:prstGeom prst="rect">
            <a:avLst/>
          </a:prstGeom>
          <a:noFill/>
          <a:ln w="12700">
            <a:noFill/>
            <a:miter lim="800000"/>
            <a:headEnd type="none" w="sm" len="sm"/>
            <a:tailEnd type="none" w="sm" len="sm"/>
          </a:ln>
          <a:effectLst/>
        </p:spPr>
        <p:txBody>
          <a:bodyPr wrap="none">
            <a:spAutoFit/>
          </a:bodyPr>
          <a:lstStyle/>
          <a:p>
            <a:pPr>
              <a:spcBef>
                <a:spcPct val="20000"/>
              </a:spcBef>
              <a:buClr>
                <a:srgbClr val="0066FF"/>
              </a:buClr>
              <a:buSzPct val="75000"/>
              <a:buFont typeface="Zapf Dingbats" charset="2"/>
              <a:buChar char="n"/>
            </a:pPr>
            <a:r>
              <a:rPr lang="en-US" sz="2000" b="0" dirty="0">
                <a:solidFill>
                  <a:schemeClr val="bg2"/>
                </a:solidFill>
              </a:rPr>
              <a:t>Homework #4 online, due on </a:t>
            </a:r>
            <a:r>
              <a:rPr lang="en-US" sz="2000" b="0" dirty="0" smtClean="0">
                <a:solidFill>
                  <a:schemeClr val="bg2"/>
                </a:solidFill>
              </a:rPr>
              <a:t>May 03  </a:t>
            </a:r>
            <a:r>
              <a:rPr lang="en-US" sz="2000" b="0" dirty="0">
                <a:solidFill>
                  <a:schemeClr val="bg2"/>
                </a:solidFill>
              </a:rPr>
              <a:t>before class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050"/>
          <p:cNvSpPr>
            <a:spLocks noGrp="1" noChangeArrowheads="1"/>
          </p:cNvSpPr>
          <p:nvPr>
            <p:ph type="title"/>
          </p:nvPr>
        </p:nvSpPr>
        <p:spPr>
          <a:xfrm>
            <a:off x="6124575" y="285750"/>
            <a:ext cx="2981325" cy="609600"/>
          </a:xfrm>
        </p:spPr>
        <p:txBody>
          <a:bodyPr/>
          <a:lstStyle/>
          <a:p>
            <a:r>
              <a:rPr lang="en-US"/>
              <a:t>More Images…</a:t>
            </a:r>
          </a:p>
        </p:txBody>
      </p:sp>
      <p:sp>
        <p:nvSpPr>
          <p:cNvPr id="971779" name="Rectangle 2051"/>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1780" name="Picture 2052" descr="c-000102"/>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1781" name="Oval 2053"/>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a:xfrm>
            <a:off x="6124575" y="285750"/>
            <a:ext cx="2981325" cy="609600"/>
          </a:xfrm>
        </p:spPr>
        <p:txBody>
          <a:bodyPr/>
          <a:lstStyle/>
          <a:p>
            <a:r>
              <a:rPr lang="en-US"/>
              <a:t>More Images…</a:t>
            </a:r>
          </a:p>
        </p:txBody>
      </p:sp>
      <p:sp>
        <p:nvSpPr>
          <p:cNvPr id="973827" name="Rectangle 3"/>
          <p:cNvSpPr>
            <a:spLocks noGrp="1" noChangeArrowheads="1"/>
          </p:cNvSpPr>
          <p:nvPr>
            <p:ph type="body" idx="1"/>
          </p:nvPr>
        </p:nvSpPr>
        <p:spPr>
          <a:xfrm>
            <a:off x="609600" y="1219200"/>
            <a:ext cx="7848600" cy="1143000"/>
          </a:xfrm>
          <a:noFill/>
          <a:ln/>
        </p:spPr>
        <p:txBody>
          <a:bodyPr/>
          <a:lstStyle/>
          <a:p>
            <a:pPr>
              <a:lnSpc>
                <a:spcPct val="90000"/>
              </a:lnSpc>
            </a:pPr>
            <a:r>
              <a:rPr lang="en-US"/>
              <a:t>Problems</a:t>
            </a:r>
          </a:p>
          <a:p>
            <a:pPr lvl="1">
              <a:lnSpc>
                <a:spcPct val="90000"/>
              </a:lnSpc>
            </a:pPr>
            <a:r>
              <a:rPr lang="en-US" sz="1800"/>
              <a:t>Correspondence problem (stereo match) -&gt; disparity map</a:t>
            </a:r>
          </a:p>
          <a:p>
            <a:pPr lvl="1">
              <a:lnSpc>
                <a:spcPct val="90000"/>
              </a:lnSpc>
            </a:pPr>
            <a:r>
              <a:rPr lang="en-US" sz="1800"/>
              <a:t>Reconstruction problem -&gt; 3D</a:t>
            </a:r>
          </a:p>
        </p:txBody>
      </p:sp>
      <p:pic>
        <p:nvPicPr>
          <p:cNvPr id="973828" name="Picture 4" descr="c-000101"/>
          <p:cNvPicPr>
            <a:picLocks noChangeAspect="1" noChangeArrowheads="1"/>
          </p:cNvPicPr>
          <p:nvPr/>
        </p:nvPicPr>
        <p:blipFill>
          <a:blip r:embed="rId3"/>
          <a:srcRect/>
          <a:stretch>
            <a:fillRect/>
          </a:stretch>
        </p:blipFill>
        <p:spPr bwMode="auto">
          <a:xfrm>
            <a:off x="1279525" y="1233488"/>
            <a:ext cx="6583363" cy="4389437"/>
          </a:xfrm>
          <a:prstGeom prst="rect">
            <a:avLst/>
          </a:prstGeom>
          <a:noFill/>
          <a:ln w="9525">
            <a:solidFill>
              <a:srgbClr val="FF00FF"/>
            </a:solidFill>
            <a:miter lim="800000"/>
            <a:headEnd/>
            <a:tailEnd/>
          </a:ln>
        </p:spPr>
      </p:pic>
      <p:sp>
        <p:nvSpPr>
          <p:cNvPr id="973829" name="Oval 5"/>
          <p:cNvSpPr>
            <a:spLocks noChangeArrowheads="1"/>
          </p:cNvSpPr>
          <p:nvPr/>
        </p:nvSpPr>
        <p:spPr bwMode="auto">
          <a:xfrm>
            <a:off x="5334000" y="2971800"/>
            <a:ext cx="2362200" cy="1295400"/>
          </a:xfrm>
          <a:prstGeom prst="ellipse">
            <a:avLst/>
          </a:prstGeom>
          <a:noFill/>
          <a:ln w="12700">
            <a:solidFill>
              <a:srgbClr val="FF0000"/>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5181600" y="285750"/>
            <a:ext cx="3924300" cy="609600"/>
          </a:xfrm>
        </p:spPr>
        <p:txBody>
          <a:bodyPr/>
          <a:lstStyle/>
          <a:p>
            <a:r>
              <a:rPr lang="en-US" sz="2400"/>
              <a:t>Part I. Stereo Geometry</a:t>
            </a:r>
          </a:p>
        </p:txBody>
      </p:sp>
      <p:sp>
        <p:nvSpPr>
          <p:cNvPr id="930819" name="Rectangle 3"/>
          <p:cNvSpPr>
            <a:spLocks noGrp="1" noChangeArrowheads="1"/>
          </p:cNvSpPr>
          <p:nvPr>
            <p:ph type="body" idx="1"/>
          </p:nvPr>
        </p:nvSpPr>
        <p:spPr>
          <a:xfrm>
            <a:off x="609600" y="1219200"/>
            <a:ext cx="7848600" cy="5181600"/>
          </a:xfrm>
          <a:noFill/>
          <a:ln/>
        </p:spPr>
        <p:txBody>
          <a:bodyPr/>
          <a:lstStyle/>
          <a:p>
            <a:r>
              <a:rPr lang="en-US" sz="2000"/>
              <a:t>A Simple Stereo Vision System</a:t>
            </a:r>
          </a:p>
          <a:p>
            <a:pPr lvl="1"/>
            <a:r>
              <a:rPr lang="en-US" sz="1800"/>
              <a:t>Disparity Equation </a:t>
            </a:r>
          </a:p>
          <a:p>
            <a:pPr lvl="1"/>
            <a:r>
              <a:rPr lang="en-US" sz="1800"/>
              <a:t>Depth Resolution</a:t>
            </a:r>
            <a:endParaRPr lang="en-US" sz="1800" baseline="30000"/>
          </a:p>
          <a:p>
            <a:pPr lvl="1"/>
            <a:r>
              <a:rPr lang="en-US" sz="1800"/>
              <a:t>Fixated Stereo System</a:t>
            </a:r>
          </a:p>
          <a:p>
            <a:pPr lvl="2"/>
            <a:r>
              <a:rPr lang="en-US" sz="1800"/>
              <a:t>Zero-disparity Horopter</a:t>
            </a:r>
          </a:p>
          <a:p>
            <a:pPr lvl="1"/>
            <a:endParaRPr lang="en-US" sz="3300"/>
          </a:p>
          <a:p>
            <a:r>
              <a:rPr lang="en-US" sz="2000"/>
              <a:t>Epipolar Geometry</a:t>
            </a:r>
          </a:p>
          <a:p>
            <a:pPr lvl="1"/>
            <a:r>
              <a:rPr lang="en-US" sz="1800"/>
              <a:t>Epipolar lines – Where to search correspondences</a:t>
            </a:r>
          </a:p>
          <a:p>
            <a:pPr lvl="2"/>
            <a:r>
              <a:rPr lang="en-US" sz="1800"/>
              <a:t>Epipolar Plane, Epipolar Lines and Epipoles</a:t>
            </a:r>
          </a:p>
          <a:p>
            <a:pPr lvl="2"/>
            <a:r>
              <a:rPr lang="en-US" sz="1600"/>
              <a:t>http://www.ai.sri.com/~luong/research/Meta3DViewer/EpipolarGeo.html</a:t>
            </a:r>
          </a:p>
          <a:p>
            <a:pPr lvl="1"/>
            <a:r>
              <a:rPr lang="en-US" sz="1800"/>
              <a:t>Essential Matrix and Fundamental Matrix</a:t>
            </a:r>
          </a:p>
          <a:p>
            <a:pPr lvl="2"/>
            <a:r>
              <a:rPr lang="en-US" sz="1800"/>
              <a:t>Computing E &amp; F by the Eight-Point Algorithm</a:t>
            </a:r>
          </a:p>
          <a:p>
            <a:pPr lvl="2"/>
            <a:r>
              <a:rPr lang="en-US" sz="1800"/>
              <a:t>Computing the Epipoles</a:t>
            </a:r>
          </a:p>
          <a:p>
            <a:r>
              <a:rPr lang="en-US" sz="2200"/>
              <a:t>Stereo Rectification</a:t>
            </a:r>
            <a:endParaRPr lang="en-US" sz="2000"/>
          </a:p>
          <a:p>
            <a:pPr lvl="1"/>
            <a:endParaRPr lang="en-US" sz="33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3825</TotalTime>
  <Pages>10</Pages>
  <Words>4821</Words>
  <Application>Microsoft PowerPoint 4.0</Application>
  <PresentationFormat>Overhead</PresentationFormat>
  <Paragraphs>1051</Paragraphs>
  <Slides>60</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cs570_Blue_template</vt:lpstr>
      <vt:lpstr>Equation</vt:lpstr>
      <vt:lpstr>3D Vision</vt:lpstr>
      <vt:lpstr>Stereo Vision</vt:lpstr>
      <vt:lpstr>A Stereo Pair</vt:lpstr>
      <vt:lpstr>More Images…</vt:lpstr>
      <vt:lpstr>More Images…</vt:lpstr>
      <vt:lpstr>More Images…</vt:lpstr>
      <vt:lpstr>More Images…</vt:lpstr>
      <vt:lpstr>More Images…</vt:lpstr>
      <vt:lpstr>Part I. Stereo Geometry</vt:lpstr>
      <vt:lpstr>Stereo Geometry</vt:lpstr>
      <vt:lpstr>A Simple Stereo System</vt:lpstr>
      <vt:lpstr>Disparity Equation</vt:lpstr>
      <vt:lpstr>Disparity vs. Baseline</vt:lpstr>
      <vt:lpstr>Depth Accuracy</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Stereo with Converging Cameras</vt:lpstr>
      <vt:lpstr>Break</vt:lpstr>
      <vt:lpstr>Parameters of a Stereo System</vt:lpstr>
      <vt:lpstr>Epipolar Geometry</vt:lpstr>
      <vt:lpstr>Epipolar Geometry</vt:lpstr>
      <vt:lpstr>Essential Matrix</vt:lpstr>
      <vt:lpstr>Essential Matrix</vt:lpstr>
      <vt:lpstr>Fundamental Matrix</vt:lpstr>
      <vt:lpstr>Fundamental Matrix</vt:lpstr>
      <vt:lpstr>Computing F: The Eight-point Algorithm</vt:lpstr>
      <vt:lpstr>Locating the Epipoles from F</vt:lpstr>
      <vt:lpstr>Break</vt:lpstr>
      <vt:lpstr>Stereo Rectification</vt:lpstr>
      <vt:lpstr>Stereo Rectification</vt:lpstr>
      <vt:lpstr>Stereo Rectification</vt:lpstr>
      <vt:lpstr>Stereo Rectification</vt:lpstr>
      <vt:lpstr>Epipolar Geometry: Summary</vt:lpstr>
      <vt:lpstr>Part II. Correspondence problem</vt:lpstr>
      <vt:lpstr>Correlation Approach</vt:lpstr>
      <vt:lpstr>Correlation Approach</vt:lpstr>
      <vt:lpstr>Correlation Approach</vt:lpstr>
      <vt:lpstr>Correlation Approach</vt:lpstr>
      <vt:lpstr>Correlation Approach</vt:lpstr>
      <vt:lpstr>Correlation Approach</vt:lpstr>
      <vt:lpstr>Correlation Approach</vt:lpstr>
      <vt:lpstr>Feature-based Approach</vt:lpstr>
      <vt:lpstr>Feature-based Approach</vt:lpstr>
      <vt:lpstr>Feature-based Approach</vt:lpstr>
      <vt:lpstr>Feature-based Approach</vt:lpstr>
      <vt:lpstr>Break</vt:lpstr>
      <vt:lpstr>Advanced Topics</vt:lpstr>
      <vt:lpstr>Advanced Topics</vt:lpstr>
      <vt:lpstr>Advanced Topics</vt:lpstr>
      <vt:lpstr>Advanced Topics</vt:lpstr>
      <vt:lpstr>3D Reconstruction Problem</vt:lpstr>
      <vt:lpstr>Reconstruction by Triangulation</vt:lpstr>
      <vt:lpstr>Reconstruction up to a Scale Factor</vt:lpstr>
      <vt:lpstr>Reconstruction up to a Projective Transformation</vt:lpstr>
      <vt:lpstr>Summary</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dc:title>
  <dc:subject/>
  <dc:creator>Computer Science</dc:creator>
  <cp:keywords/>
  <dc:description/>
  <cp:lastModifiedBy>Zhigang Zhu</cp:lastModifiedBy>
  <cp:revision>608</cp:revision>
  <cp:lastPrinted>1998-04-28T16:32:46Z</cp:lastPrinted>
  <dcterms:created xsi:type="dcterms:W3CDTF">2001-08-25T03:00:53Z</dcterms:created>
  <dcterms:modified xsi:type="dcterms:W3CDTF">2011-03-18T19:40:54Z</dcterms:modified>
</cp:coreProperties>
</file>