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494" r:id="rId12"/>
    <p:sldId id="499" r:id="rId13"/>
    <p:sldId id="501" r:id="rId14"/>
    <p:sldId id="502" r:id="rId15"/>
    <p:sldId id="514" r:id="rId16"/>
    <p:sldId id="504" r:id="rId17"/>
    <p:sldId id="515" r:id="rId18"/>
    <p:sldId id="516" r:id="rId19"/>
    <p:sldId id="500" r:id="rId20"/>
    <p:sldId id="534" r:id="rId21"/>
    <p:sldId id="517" r:id="rId22"/>
    <p:sldId id="518" r:id="rId23"/>
    <p:sldId id="519" r:id="rId24"/>
    <p:sldId id="520" r:id="rId25"/>
    <p:sldId id="521" r:id="rId26"/>
    <p:sldId id="522" r:id="rId27"/>
    <p:sldId id="531" r:id="rId28"/>
    <p:sldId id="532" r:id="rId29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54" autoAdjust="0"/>
    <p:restoredTop sz="90939" autoAdjust="0"/>
  </p:normalViewPr>
  <p:slideViewPr>
    <p:cSldViewPr>
      <p:cViewPr varScale="1">
        <p:scale>
          <a:sx n="93" d="100"/>
          <a:sy n="93" d="100"/>
        </p:scale>
        <p:origin x="-96" y="-618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Draw FOE on blackboard</a:t>
            </a:r>
          </a:p>
          <a:p>
            <a:endParaRPr lang="en-US"/>
          </a:p>
          <a:p>
            <a:r>
              <a:rPr lang="en-US"/>
              <a:t>Derive the relation when Tz = 0 and Tz &lt;&gt;0</a:t>
            </a:r>
          </a:p>
          <a:p>
            <a:endParaRPr lang="en-US"/>
          </a:p>
          <a:p>
            <a:r>
              <a:rPr lang="en-US"/>
              <a:t>(1) Tz = 0</a:t>
            </a:r>
          </a:p>
          <a:p>
            <a:r>
              <a:rPr lang="en-US"/>
              <a:t>(v</a:t>
            </a:r>
            <a:r>
              <a:rPr lang="en-US" baseline="-25000"/>
              <a:t>x</a:t>
            </a:r>
            <a:r>
              <a:rPr lang="en-US"/>
              <a:t>, v</a:t>
            </a:r>
            <a:r>
              <a:rPr lang="en-US" baseline="-25000"/>
              <a:t>y</a:t>
            </a:r>
            <a:r>
              <a:rPr lang="en-US"/>
              <a:t>) =(-f Tx ,  -f Ty) /Z = -f/Z  (Tx,  Ty)</a:t>
            </a:r>
          </a:p>
          <a:p>
            <a:endParaRPr lang="en-US"/>
          </a:p>
          <a:p>
            <a:r>
              <a:rPr lang="en-US"/>
              <a:t>Note: parallel velocity field</a:t>
            </a:r>
          </a:p>
          <a:p>
            <a:endParaRPr lang="en-US"/>
          </a:p>
          <a:p>
            <a:r>
              <a:rPr lang="en-US"/>
              <a:t>(2) Tz &lt;&gt;0</a:t>
            </a:r>
          </a:p>
          <a:p>
            <a:endParaRPr lang="en-US"/>
          </a:p>
          <a:p>
            <a:r>
              <a:rPr lang="en-US"/>
              <a:t> (v</a:t>
            </a:r>
            <a:r>
              <a:rPr lang="en-US" baseline="-25000"/>
              <a:t>x</a:t>
            </a:r>
            <a:r>
              <a:rPr lang="en-US"/>
              <a:t>, v</a:t>
            </a:r>
            <a:r>
              <a:rPr lang="en-US" baseline="-25000"/>
              <a:t>y</a:t>
            </a:r>
            <a:r>
              <a:rPr lang="en-US"/>
              <a:t>) =(xTz - f Tx , yTz - f Ty) /Z = Tz / Z ( x – f Tx/Tz, y – f Ty/Tz)= Tz (x-x0, y-y0) /Z</a:t>
            </a:r>
          </a:p>
          <a:p>
            <a:endParaRPr lang="en-US"/>
          </a:p>
          <a:p>
            <a:r>
              <a:rPr lang="en-US"/>
              <a:t>Note: vx/ vy = (x-x0) / (y-y0)</a:t>
            </a:r>
          </a:p>
          <a:p>
            <a:r>
              <a:rPr lang="en-US"/>
              <a:t>Where FOE (x0, y0) = f/Tz (Tx, Ty)</a:t>
            </a:r>
          </a:p>
          <a:p>
            <a:endParaRPr lang="en-US"/>
          </a:p>
          <a:p>
            <a:r>
              <a:rPr lang="en-US"/>
              <a:t>v = |(vx,vy)|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n</a:t>
            </a:r>
            <a:r>
              <a:rPr lang="en-US" baseline="30000"/>
              <a:t>T</a:t>
            </a:r>
            <a:r>
              <a:rPr lang="en-US"/>
              <a:t> = (nx, ny, nz)</a:t>
            </a:r>
          </a:p>
          <a:p>
            <a:r>
              <a:rPr lang="en-US"/>
              <a:t>P = (X, Y,Z)</a:t>
            </a:r>
            <a:r>
              <a:rPr lang="en-US" baseline="3000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Observatoion 1 was derived from image motion equation since (x,y) is the same for two instantaneously coincident points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Partial derivatives in x, y, and t directions</a:t>
            </a:r>
          </a:p>
          <a:p>
            <a:endParaRPr lang="en-US"/>
          </a:p>
          <a:p>
            <a:r>
              <a:rPr lang="en-US"/>
              <a:t>Ex dx/dt + Ey dy/dt + Et = 0 </a:t>
            </a:r>
          </a:p>
          <a:p>
            <a:endParaRPr lang="en-US"/>
          </a:p>
          <a:p>
            <a:r>
              <a:rPr lang="en-US"/>
              <a:t>Check the text book !</a:t>
            </a:r>
          </a:p>
          <a:p>
            <a:endParaRPr lang="en-US"/>
          </a:p>
          <a:p>
            <a:r>
              <a:rPr lang="en-US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Motion of the camera</a:t>
            </a:r>
          </a:p>
          <a:p>
            <a:endParaRPr lang="en-US"/>
          </a:p>
          <a:p>
            <a:r>
              <a:rPr lang="en-US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zhigang\My%20Documents\zhigangzhu\Vision2005-8\vtswings.mpeg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Documents%20and%20Settings\zhigang\My%20Documents\zhigangzhu\Vision2005-8\mt_blur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648075" y="1420813"/>
            <a:ext cx="1846263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solidFill>
                  <a:srgbClr val="0066FF"/>
                </a:solidFill>
              </a:rPr>
              <a:t>CSc</a:t>
            </a:r>
            <a:r>
              <a:rPr lang="en-US" sz="2800" i="1" dirty="0">
                <a:solidFill>
                  <a:srgbClr val="0066FF"/>
                </a:solidFill>
              </a:rPr>
              <a:t> I6716</a:t>
            </a:r>
          </a:p>
          <a:p>
            <a:pPr algn="ctr"/>
            <a:r>
              <a:rPr lang="en-US" sz="2800" i="1" dirty="0">
                <a:solidFill>
                  <a:srgbClr val="0066FF"/>
                </a:solidFill>
              </a:rPr>
              <a:t>Fall </a:t>
            </a:r>
            <a:r>
              <a:rPr lang="en-US" sz="2800" i="1" dirty="0" smtClean="0">
                <a:solidFill>
                  <a:srgbClr val="0066FF"/>
                </a:solidFill>
              </a:rPr>
              <a:t>2011</a:t>
            </a:r>
            <a:endParaRPr lang="en-US" sz="2800" i="1" dirty="0">
              <a:solidFill>
                <a:srgbClr val="0066FF"/>
              </a:solidFill>
            </a:endParaRPr>
          </a:p>
          <a:p>
            <a:pPr algn="ctr"/>
            <a:endParaRPr lang="en-US" sz="2800" i="1" dirty="0">
              <a:solidFill>
                <a:srgbClr val="0066FF"/>
              </a:solidFill>
            </a:endParaRP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accent1"/>
                </a:solidFill>
              </a:rPr>
              <a:t>Zhigang Zhu, City College of New York  zhu@cs.ccny.cuny.edu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p:oleObj spid="_x0000_s1036292" name="Equation" r:id="rId4" imgW="1168200" imgH="393480" progId="Equation.3">
              <p:embed/>
            </p:oleObj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p:oleObj spid="_x0000_s1036300" name="Equation" r:id="rId5" imgW="533160" imgH="393480" progId="Equation.3">
              <p:embed/>
            </p:oleObj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p:oleObj spid="_x0000_s1036301" name="Equation" r:id="rId6" imgW="965160" imgH="177480" progId="Equation.3">
              <p:embed/>
            </p:oleObj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p:oleObj spid="_x0000_s1036303" name="Equation" r:id="rId7" imgW="4394160" imgH="761760" progId="Equation.3">
                <p:embed/>
              </p:oleObj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Pure Translation (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Radial Motion Field (Tz &lt;&gt; 0)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 Vanishing point p0 =(x</a:t>
            </a:r>
            <a:r>
              <a:rPr lang="en-US" sz="1800" baseline="-25000">
                <a:cs typeface="Times New Roman" pitchFamily="18" charset="0"/>
              </a:rPr>
              <a:t>0</a:t>
            </a:r>
            <a:r>
              <a:rPr lang="en-US" sz="1800">
                <a:cs typeface="Times New Roman" pitchFamily="18" charset="0"/>
              </a:rPr>
              <a:t>, y</a:t>
            </a:r>
            <a:r>
              <a:rPr lang="en-US" sz="1800" baseline="-25000">
                <a:cs typeface="Times New Roman" pitchFamily="18" charset="0"/>
              </a:rPr>
              <a:t>0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Vectors away from p0 if Tz &lt; 0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Vectors towards p0 if Tz &gt; 0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Parallel Motion Field (Tz= 0)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p:oleObj spid="_x0000_s1040388" name="Equation" r:id="rId4" imgW="1892160" imgH="761760" progId="Equation.3">
              <p:embed/>
            </p:oleObj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4876800" y="2057400"/>
            <a:ext cx="2698750" cy="2687638"/>
            <a:chOff x="3072" y="1296"/>
            <a:chExt cx="1700" cy="1693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p:oleObj spid="_x0000_s1040389" name="Equation" r:id="rId5" imgW="1206360" imgH="507960" progId="Equation.3">
                <p:embed/>
              </p:oleObj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p:oleObj spid="_x0000_s1040390" name="Equation" r:id="rId6" imgW="990360" imgH="507960" progId="Equation.3">
                <p:embed/>
              </p:oleObj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072" y="2592"/>
            <a:ext cx="1665" cy="397"/>
          </p:xfrm>
          <a:graphic>
            <a:graphicData uri="http://schemas.openxmlformats.org/presentationml/2006/ole">
              <p:oleObj spid="_x0000_s1040392" name="Equation" r:id="rId7" imgW="1866600" imgH="444240" progId="Equation.3">
                <p:embed/>
              </p:oleObj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p:oleObj spid="_x0000_s1040393" name="Equation" r:id="rId8" imgW="1054080" imgH="507960" progId="Equation.3">
                <p:embed/>
              </p:oleObj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p:oleObj spid="_x0000_s1040396" name="Equation" r:id="rId9" imgW="1180800" imgH="4442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 quadratic polynomial in image coordinates (x,y,f)</a:t>
            </a:r>
            <a:r>
              <a:rPr lang="en-US" sz="2000" baseline="3000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Homography (3x3 matrix) for all points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p:oleObj spid="_x0000_s1044485" name="Equation" r:id="rId4" imgW="2857320" imgH="761760" progId="Equation.3">
              <p:embed/>
            </p:oleObj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p:oleObj spid="_x0000_s1044486" name="Equation" r:id="rId5" imgW="507960" imgH="164880" progId="Equation.3">
              <p:embed/>
            </p:oleObj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p:oleObj spid="_x0000_s1044487" name="Equation" r:id="rId6" imgW="533160" imgH="393480" progId="Equation.3">
              <p:embed/>
            </p:oleObj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p:oleObj spid="_x0000_s1044489" name="Equation" r:id="rId7" imgW="495000" imgH="203040" progId="Equation.3">
              <p:embed/>
            </p:oleObj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p:oleObj spid="_x0000_s1044490" name="Equation" r:id="rId8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Homography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p:oleObj spid="_x0000_s1110016" name="Equation" r:id="rId4" imgW="1536480" imgH="444240" progId="Equation.3">
              <p:embed/>
            </p:oleObj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p:oleObj spid="_x0000_s1110017" name="Equation" r:id="rId5" imgW="571320" imgH="241200" progId="Equation.3">
              <p:embed/>
            </p:oleObj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p:oleObj spid="_x0000_s1110018" name="Equation" r:id="rId6" imgW="4394160" imgH="761760" progId="Equation.3">
              <p:embed/>
            </p:oleObj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p:oleObj spid="_x0000_s1110019" name="Equation" r:id="rId7" imgW="495000" imgH="203040" progId="Equation.3">
              <p:embed/>
            </p:oleObj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has 8 independent parameters (write it out!)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>
                <a:cs typeface="Times New Roman" pitchFamily="18" charset="0"/>
              </a:rPr>
              <a:t>Pure Rotation</a:t>
            </a:r>
          </a:p>
          <a:p>
            <a:pPr lvl="1"/>
            <a:r>
              <a:rPr lang="en-US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>
                <a:cs typeface="Times New Roman" pitchFamily="18" charset="0"/>
              </a:rPr>
              <a:t>Transform: Homography (3x3 matrix R) for all points</a:t>
            </a:r>
          </a:p>
          <a:p>
            <a:pPr lvl="1"/>
            <a:r>
              <a:rPr lang="en-US">
                <a:cs typeface="Times New Roman" pitchFamily="18" charset="0"/>
              </a:rPr>
              <a:t>Image mosaicing from a rotating camera</a:t>
            </a:r>
          </a:p>
          <a:p>
            <a:r>
              <a:rPr lang="en-US">
                <a:cs typeface="Times New Roman" pitchFamily="18" charset="0"/>
              </a:rPr>
              <a:t>Moving Plane</a:t>
            </a:r>
          </a:p>
          <a:p>
            <a:pPr lvl="1"/>
            <a:r>
              <a:rPr lang="en-US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>
                <a:cs typeface="Times New Roman" pitchFamily="18" charset="0"/>
              </a:rPr>
              <a:t>Transform: Homography (3x3 matrix A) for all points</a:t>
            </a:r>
          </a:p>
          <a:p>
            <a:pPr lvl="1"/>
            <a:r>
              <a:rPr lang="en-US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p0 ( the </a:t>
            </a:r>
            <a:r>
              <a:rPr lang="en-US" sz="2000">
                <a:solidFill>
                  <a:srgbClr val="D82204"/>
                </a:solidFill>
                <a:cs typeface="Times New Roman" pitchFamily="18" charset="0"/>
              </a:rPr>
              <a:t>instantaneous epipole</a:t>
            </a:r>
            <a:r>
              <a:rPr lang="en-US" sz="200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4191000" y="3505200"/>
            <a:ext cx="4114800" cy="3124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4181" name="Group 5"/>
          <p:cNvGrpSpPr>
            <a:grpSpLocks/>
          </p:cNvGrpSpPr>
          <p:nvPr/>
        </p:nvGrpSpPr>
        <p:grpSpPr bwMode="auto">
          <a:xfrm>
            <a:off x="5276850" y="4495800"/>
            <a:ext cx="2754313" cy="1600200"/>
            <a:chOff x="3305" y="2640"/>
            <a:chExt cx="1735" cy="1008"/>
          </a:xfrm>
        </p:grpSpPr>
        <p:sp>
          <p:nvSpPr>
            <p:cNvPr id="1074182" name="Rectangle 6"/>
            <p:cNvSpPr>
              <a:spLocks noChangeArrowheads="1"/>
            </p:cNvSpPr>
            <p:nvPr/>
          </p:nvSpPr>
          <p:spPr bwMode="auto">
            <a:xfrm>
              <a:off x="3914" y="3317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3" name="Group 7"/>
            <p:cNvGrpSpPr>
              <a:grpSpLocks/>
            </p:cNvGrpSpPr>
            <p:nvPr/>
          </p:nvGrpSpPr>
          <p:grpSpPr bwMode="auto">
            <a:xfrm>
              <a:off x="3305" y="2640"/>
              <a:ext cx="1735" cy="1008"/>
              <a:chOff x="3305" y="2640"/>
              <a:chExt cx="1735" cy="1008"/>
            </a:xfrm>
          </p:grpSpPr>
          <p:sp>
            <p:nvSpPr>
              <p:cNvPr id="1074184" name="Line 8"/>
              <p:cNvSpPr>
                <a:spLocks noChangeShapeType="1"/>
              </p:cNvSpPr>
              <p:nvPr/>
            </p:nvSpPr>
            <p:spPr bwMode="auto">
              <a:xfrm>
                <a:off x="3530" y="2640"/>
                <a:ext cx="425" cy="7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85" name="Text Box 9"/>
              <p:cNvSpPr txBox="1">
                <a:spLocks noChangeArrowheads="1"/>
              </p:cNvSpPr>
              <p:nvPr/>
            </p:nvSpPr>
            <p:spPr bwMode="auto">
              <a:xfrm>
                <a:off x="4032" y="3072"/>
                <a:ext cx="10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D82204"/>
                    </a:solidFill>
                  </a:rPr>
                  <a:t>Epipole (x</a:t>
                </a:r>
                <a:r>
                  <a:rPr lang="en-US" sz="1600" baseline="-25000">
                    <a:solidFill>
                      <a:srgbClr val="D82204"/>
                    </a:solidFill>
                  </a:rPr>
                  <a:t>0</a:t>
                </a:r>
                <a:r>
                  <a:rPr lang="en-US" sz="1600">
                    <a:solidFill>
                      <a:srgbClr val="D82204"/>
                    </a:solidFill>
                  </a:rPr>
                  <a:t>, y</a:t>
                </a:r>
                <a:r>
                  <a:rPr lang="en-US" sz="1600" baseline="-25000">
                    <a:solidFill>
                      <a:srgbClr val="D82204"/>
                    </a:solidFill>
                  </a:rPr>
                  <a:t>0</a:t>
                </a:r>
                <a:r>
                  <a:rPr lang="en-US" sz="1600">
                    <a:solidFill>
                      <a:srgbClr val="D82204"/>
                    </a:solidFill>
                  </a:rPr>
                  <a:t>)</a:t>
                </a:r>
              </a:p>
            </p:txBody>
          </p:sp>
          <p:sp>
            <p:nvSpPr>
              <p:cNvPr id="1074186" name="Line 10"/>
              <p:cNvSpPr>
                <a:spLocks noChangeShapeType="1"/>
              </p:cNvSpPr>
              <p:nvPr/>
            </p:nvSpPr>
            <p:spPr bwMode="auto">
              <a:xfrm flipV="1">
                <a:off x="3305" y="3377"/>
                <a:ext cx="623" cy="26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87" name="Line 11"/>
              <p:cNvSpPr>
                <a:spLocks noChangeShapeType="1"/>
              </p:cNvSpPr>
              <p:nvPr/>
            </p:nvSpPr>
            <p:spPr bwMode="auto">
              <a:xfrm flipH="1" flipV="1">
                <a:off x="3962" y="3355"/>
                <a:ext cx="790" cy="293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 … and the </a:t>
            </a:r>
            <a:r>
              <a:rPr lang="en-US">
                <a:solidFill>
                  <a:srgbClr val="D82204"/>
                </a:solidFill>
              </a:rPr>
              <a:t>relative motion field</a:t>
            </a:r>
            <a:r>
              <a:rPr lang="en-US"/>
              <a:t> point in ( towards or away from) the VP of the translational direction (</a:t>
            </a:r>
            <a:r>
              <a:rPr lang="en-US">
                <a:solidFill>
                  <a:srgbClr val="D82204"/>
                </a:solidFill>
              </a:rPr>
              <a:t>Fig 8.5 ???</a:t>
            </a:r>
            <a:r>
              <a:rPr lang="en-US"/>
              <a:t>)</a:t>
            </a:r>
          </a:p>
        </p:txBody>
      </p:sp>
      <p:grpSp>
        <p:nvGrpSpPr>
          <p:cNvPr id="1074192" name="Group 16"/>
          <p:cNvGrpSpPr>
            <a:grpSpLocks/>
          </p:cNvGrpSpPr>
          <p:nvPr/>
        </p:nvGrpSpPr>
        <p:grpSpPr bwMode="auto">
          <a:xfrm>
            <a:off x="5257800" y="4495800"/>
            <a:ext cx="2209800" cy="1600200"/>
            <a:chOff x="3312" y="2640"/>
            <a:chExt cx="1392" cy="1008"/>
          </a:xfrm>
        </p:grpSpPr>
        <p:sp>
          <p:nvSpPr>
            <p:cNvPr id="1074193" name="Line 17"/>
            <p:cNvSpPr>
              <a:spLocks noChangeShapeType="1"/>
            </p:cNvSpPr>
            <p:nvPr/>
          </p:nvSpPr>
          <p:spPr bwMode="auto">
            <a:xfrm>
              <a:off x="3552" y="2640"/>
              <a:ext cx="162" cy="28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194" name="Line 18"/>
            <p:cNvSpPr>
              <a:spLocks noChangeShapeType="1"/>
            </p:cNvSpPr>
            <p:nvPr/>
          </p:nvSpPr>
          <p:spPr bwMode="auto">
            <a:xfrm flipH="1" flipV="1">
              <a:off x="4416" y="3504"/>
              <a:ext cx="288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195" name="Line 19"/>
            <p:cNvSpPr>
              <a:spLocks noChangeShapeType="1"/>
            </p:cNvSpPr>
            <p:nvPr/>
          </p:nvSpPr>
          <p:spPr bwMode="auto">
            <a:xfrm flipV="1">
              <a:off x="3312" y="3552"/>
              <a:ext cx="240" cy="96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4196" name="Group 20"/>
          <p:cNvGrpSpPr>
            <a:grpSpLocks/>
          </p:cNvGrpSpPr>
          <p:nvPr/>
        </p:nvGrpSpPr>
        <p:grpSpPr bwMode="auto">
          <a:xfrm>
            <a:off x="5194300" y="3533775"/>
            <a:ext cx="3148013" cy="2628900"/>
            <a:chOff x="3272" y="2226"/>
            <a:chExt cx="1983" cy="1656"/>
          </a:xfrm>
        </p:grpSpPr>
        <p:grpSp>
          <p:nvGrpSpPr>
            <p:cNvPr id="1074197" name="Group 21"/>
            <p:cNvGrpSpPr>
              <a:grpSpLocks/>
            </p:cNvGrpSpPr>
            <p:nvPr/>
          </p:nvGrpSpPr>
          <p:grpSpPr bwMode="auto">
            <a:xfrm>
              <a:off x="3272" y="3502"/>
              <a:ext cx="280" cy="380"/>
              <a:chOff x="3272" y="3502"/>
              <a:chExt cx="280" cy="380"/>
            </a:xfrm>
          </p:grpSpPr>
          <p:sp>
            <p:nvSpPr>
              <p:cNvPr id="1074198" name="Line 22"/>
              <p:cNvSpPr>
                <a:spLocks noChangeShapeType="1"/>
              </p:cNvSpPr>
              <p:nvPr/>
            </p:nvSpPr>
            <p:spPr bwMode="auto">
              <a:xfrm flipV="1">
                <a:off x="3295" y="3502"/>
                <a:ext cx="257" cy="349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9" name="Line 23"/>
              <p:cNvSpPr>
                <a:spLocks noChangeShapeType="1"/>
              </p:cNvSpPr>
              <p:nvPr/>
            </p:nvSpPr>
            <p:spPr bwMode="auto">
              <a:xfrm flipV="1">
                <a:off x="3299" y="3569"/>
                <a:ext cx="1" cy="275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0" name="Oval 24"/>
              <p:cNvSpPr>
                <a:spLocks noChangeArrowheads="1"/>
              </p:cNvSpPr>
              <p:nvPr/>
            </p:nvSpPr>
            <p:spPr bwMode="auto">
              <a:xfrm>
                <a:off x="3272" y="3780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01" name="Oval 25"/>
              <p:cNvSpPr>
                <a:spLocks noChangeArrowheads="1"/>
              </p:cNvSpPr>
              <p:nvPr/>
            </p:nvSpPr>
            <p:spPr bwMode="auto">
              <a:xfrm>
                <a:off x="3281" y="3797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4202" name="Group 26"/>
            <p:cNvGrpSpPr>
              <a:grpSpLocks/>
            </p:cNvGrpSpPr>
            <p:nvPr/>
          </p:nvGrpSpPr>
          <p:grpSpPr bwMode="auto">
            <a:xfrm>
              <a:off x="3526" y="2226"/>
              <a:ext cx="628" cy="655"/>
              <a:chOff x="3526" y="2226"/>
              <a:chExt cx="628" cy="655"/>
            </a:xfrm>
          </p:grpSpPr>
          <p:sp>
            <p:nvSpPr>
              <p:cNvPr id="1074203" name="Line 27"/>
              <p:cNvSpPr>
                <a:spLocks noChangeShapeType="1"/>
              </p:cNvSpPr>
              <p:nvPr/>
            </p:nvSpPr>
            <p:spPr bwMode="auto">
              <a:xfrm flipV="1">
                <a:off x="3578" y="2538"/>
                <a:ext cx="576" cy="288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4" name="Line 28"/>
              <p:cNvSpPr>
                <a:spLocks noChangeShapeType="1"/>
              </p:cNvSpPr>
              <p:nvPr/>
            </p:nvSpPr>
            <p:spPr bwMode="auto">
              <a:xfrm flipV="1">
                <a:off x="3573" y="2226"/>
                <a:ext cx="430" cy="59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5" name="Oval 29"/>
              <p:cNvSpPr>
                <a:spLocks noChangeArrowheads="1"/>
              </p:cNvSpPr>
              <p:nvPr/>
            </p:nvSpPr>
            <p:spPr bwMode="auto">
              <a:xfrm>
                <a:off x="3530" y="2778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06" name="Oval 30"/>
              <p:cNvSpPr>
                <a:spLocks noChangeArrowheads="1"/>
              </p:cNvSpPr>
              <p:nvPr/>
            </p:nvSpPr>
            <p:spPr bwMode="auto">
              <a:xfrm>
                <a:off x="3526" y="2796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4207" name="Group 31"/>
            <p:cNvGrpSpPr>
              <a:grpSpLocks/>
            </p:cNvGrpSpPr>
            <p:nvPr/>
          </p:nvGrpSpPr>
          <p:grpSpPr bwMode="auto">
            <a:xfrm>
              <a:off x="4653" y="3550"/>
              <a:ext cx="602" cy="325"/>
              <a:chOff x="4653" y="3550"/>
              <a:chExt cx="602" cy="325"/>
            </a:xfrm>
          </p:grpSpPr>
          <p:sp>
            <p:nvSpPr>
              <p:cNvPr id="1074208" name="Line 32"/>
              <p:cNvSpPr>
                <a:spLocks noChangeShapeType="1"/>
              </p:cNvSpPr>
              <p:nvPr/>
            </p:nvSpPr>
            <p:spPr bwMode="auto">
              <a:xfrm flipV="1">
                <a:off x="4679" y="3694"/>
                <a:ext cx="576" cy="144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9" name="Line 33"/>
              <p:cNvSpPr>
                <a:spLocks noChangeShapeType="1"/>
              </p:cNvSpPr>
              <p:nvPr/>
            </p:nvSpPr>
            <p:spPr bwMode="auto">
              <a:xfrm flipV="1">
                <a:off x="4679" y="3550"/>
                <a:ext cx="240" cy="288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0" name="Oval 34"/>
              <p:cNvSpPr>
                <a:spLocks noChangeArrowheads="1"/>
              </p:cNvSpPr>
              <p:nvPr/>
            </p:nvSpPr>
            <p:spPr bwMode="auto">
              <a:xfrm>
                <a:off x="4653" y="3790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11" name="Oval 35"/>
              <p:cNvSpPr>
                <a:spLocks noChangeArrowheads="1"/>
              </p:cNvSpPr>
              <p:nvPr/>
            </p:nvSpPr>
            <p:spPr bwMode="auto">
              <a:xfrm>
                <a:off x="4679" y="3790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74212" name="Group 36"/>
          <p:cNvGrpSpPr>
            <a:grpSpLocks/>
          </p:cNvGrpSpPr>
          <p:nvPr/>
        </p:nvGrpSpPr>
        <p:grpSpPr bwMode="auto">
          <a:xfrm>
            <a:off x="5257800" y="3581400"/>
            <a:ext cx="3000375" cy="2292350"/>
            <a:chOff x="3312" y="2256"/>
            <a:chExt cx="1890" cy="1444"/>
          </a:xfrm>
        </p:grpSpPr>
        <p:sp>
          <p:nvSpPr>
            <p:cNvPr id="1074213" name="Line 37"/>
            <p:cNvSpPr>
              <a:spLocks noChangeShapeType="1"/>
            </p:cNvSpPr>
            <p:nvPr/>
          </p:nvSpPr>
          <p:spPr bwMode="auto">
            <a:xfrm>
              <a:off x="4005" y="2256"/>
              <a:ext cx="162" cy="28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214" name="Line 38"/>
            <p:cNvSpPr>
              <a:spLocks noChangeShapeType="1"/>
            </p:cNvSpPr>
            <p:nvPr/>
          </p:nvSpPr>
          <p:spPr bwMode="auto">
            <a:xfrm flipH="1" flipV="1">
              <a:off x="4914" y="3556"/>
              <a:ext cx="288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215" name="Line 39"/>
            <p:cNvSpPr>
              <a:spLocks noChangeShapeType="1"/>
            </p:cNvSpPr>
            <p:nvPr/>
          </p:nvSpPr>
          <p:spPr bwMode="auto">
            <a:xfrm flipV="1">
              <a:off x="3312" y="3504"/>
              <a:ext cx="240" cy="96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74216" name="Object 40"/>
          <p:cNvGraphicFramePr>
            <a:graphicFrameLocks noChangeAspect="1"/>
          </p:cNvGraphicFramePr>
          <p:nvPr/>
        </p:nvGraphicFramePr>
        <p:xfrm>
          <a:off x="7086600" y="3657600"/>
          <a:ext cx="1258888" cy="649288"/>
        </p:xfrm>
        <a:graphic>
          <a:graphicData uri="http://schemas.openxmlformats.org/presentationml/2006/ole">
            <p:oleObj spid="_x0000_s1074216" name="Equation" r:id="rId4" imgW="888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points towards (away from) the vanishing point p0 ( the </a:t>
            </a: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instantaneous epipole</a:t>
            </a:r>
            <a:r>
              <a:rPr lang="en-US" sz="180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and also proportional to the distance from point p to the vanishing point p0 of the translation direction (if Tz &lt;&gt; 0) </a:t>
            </a:r>
          </a:p>
          <a:p>
            <a:pPr lvl="1">
              <a:lnSpc>
                <a:spcPct val="90000"/>
              </a:lnSpc>
            </a:pPr>
            <a:endParaRPr lang="en-US" sz="180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Rotation compensation can be done by image warping after finding </a:t>
            </a:r>
            <a:r>
              <a:rPr lang="en-US" sz="1800">
                <a:solidFill>
                  <a:schemeClr val="tx1"/>
                </a:solidFill>
              </a:rPr>
              <a:t>three (3) pairs of coincident points</a:t>
            </a:r>
            <a:endParaRPr lang="en-US" sz="16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p:oleObj spid="_x0000_s1076228" name="Equation" r:id="rId4" imgW="799920" imgH="533160" progId="Equation.3">
              <p:embed/>
            </p:oleObj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p:oleObj spid="_x0000_s1076244" name="Equation" r:id="rId5" imgW="1815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Moving plane – homography with arbitrary motion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Problem Statement</a:t>
            </a:r>
            <a:endParaRPr lang="en-US" sz="3400"/>
          </a:p>
          <a:p>
            <a:pPr>
              <a:lnSpc>
                <a:spcPct val="90000"/>
              </a:lnSpc>
            </a:pPr>
            <a:r>
              <a:rPr lang="en-US" sz="200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Spatio-Temporal Image and Epipolar Plane Image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Video Mosaicing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>
                <a:cs typeface="Times New Roman" pitchFamily="18" charset="0"/>
              </a:rPr>
              <a:t>Aperture problem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p:oleObj spid="_x0000_s1078276" name="Equation" r:id="rId4" imgW="914400" imgH="393480" progId="Equation.3">
              <p:embed/>
            </p:oleObj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p:oleObj spid="_x0000_s1078277" name="Equation" r:id="rId5" imgW="1193760" imgH="253800" progId="Equation.3">
              <p:embed/>
            </p:oleObj>
          </a:graphicData>
        </a:graphic>
      </p:graphicFrame>
      <p:sp>
        <p:nvSpPr>
          <p:cNvPr id="1078278" name="Rectangle 6"/>
          <p:cNvSpPr>
            <a:spLocks noChangeArrowheads="1"/>
          </p:cNvSpPr>
          <p:nvPr/>
        </p:nvSpPr>
        <p:spPr bwMode="auto">
          <a:xfrm>
            <a:off x="5715000" y="4191000"/>
            <a:ext cx="2743200" cy="2209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279" name="Oval 7"/>
          <p:cNvSpPr>
            <a:spLocks noChangeArrowheads="1"/>
          </p:cNvSpPr>
          <p:nvPr/>
        </p:nvSpPr>
        <p:spPr bwMode="auto">
          <a:xfrm>
            <a:off x="6781800" y="4876800"/>
            <a:ext cx="762000" cy="76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280" name="Line 8"/>
          <p:cNvSpPr>
            <a:spLocks noChangeShapeType="1"/>
          </p:cNvSpPr>
          <p:nvPr/>
        </p:nvSpPr>
        <p:spPr bwMode="auto">
          <a:xfrm>
            <a:off x="6248400" y="4572000"/>
            <a:ext cx="11430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1" name="Line 9"/>
          <p:cNvSpPr>
            <a:spLocks noChangeShapeType="1"/>
          </p:cNvSpPr>
          <p:nvPr/>
        </p:nvSpPr>
        <p:spPr bwMode="auto">
          <a:xfrm>
            <a:off x="6781800" y="4648200"/>
            <a:ext cx="11430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2" name="Line 10"/>
          <p:cNvSpPr>
            <a:spLocks noChangeShapeType="1"/>
          </p:cNvSpPr>
          <p:nvPr/>
        </p:nvSpPr>
        <p:spPr bwMode="auto">
          <a:xfrm>
            <a:off x="6800850" y="5141913"/>
            <a:ext cx="442913" cy="4778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3" name="Line 11"/>
          <p:cNvSpPr>
            <a:spLocks noChangeShapeType="1"/>
          </p:cNvSpPr>
          <p:nvPr/>
        </p:nvSpPr>
        <p:spPr bwMode="auto">
          <a:xfrm>
            <a:off x="7024688" y="4911725"/>
            <a:ext cx="496887" cy="5302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4" name="Line 12"/>
          <p:cNvSpPr>
            <a:spLocks noChangeShapeType="1"/>
          </p:cNvSpPr>
          <p:nvPr/>
        </p:nvSpPr>
        <p:spPr bwMode="auto">
          <a:xfrm flipV="1">
            <a:off x="6994525" y="5122863"/>
            <a:ext cx="214313" cy="195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5" name="Line 13"/>
          <p:cNvSpPr>
            <a:spLocks noChangeShapeType="1"/>
          </p:cNvSpPr>
          <p:nvPr/>
        </p:nvSpPr>
        <p:spPr bwMode="auto">
          <a:xfrm>
            <a:off x="6983413" y="5324475"/>
            <a:ext cx="439737" cy="206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6" name="Line 14"/>
          <p:cNvSpPr>
            <a:spLocks noChangeShapeType="1"/>
          </p:cNvSpPr>
          <p:nvPr/>
        </p:nvSpPr>
        <p:spPr bwMode="auto">
          <a:xfrm>
            <a:off x="7216775" y="5076825"/>
            <a:ext cx="217488" cy="242888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7" name="Text Box 15"/>
          <p:cNvSpPr txBox="1">
            <a:spLocks noChangeArrowheads="1"/>
          </p:cNvSpPr>
          <p:nvPr/>
        </p:nvSpPr>
        <p:spPr bwMode="auto">
          <a:xfrm>
            <a:off x="7239000" y="48768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82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82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80" grpId="0" animBg="1"/>
      <p:bldP spid="1078281" grpId="0" animBg="1"/>
      <p:bldP spid="1078282" grpId="0" animBg="1"/>
      <p:bldP spid="1078283" grpId="0" animBg="1"/>
      <p:bldP spid="1078284" grpId="0" animBg="1"/>
      <p:bldP spid="1078285" grpId="0" animBg="1"/>
      <p:bldP spid="1078286" grpId="0" animBg="1"/>
      <p:bldP spid="107828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cs typeface="Times New Roman" pitchFamily="18" charset="0"/>
              </a:rPr>
              <a:t>Constant Flow Method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Least square of two variables (u,v) from NxN Equations – NxN (=5x5) planar patch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Weighted least square of two variables (u,v) from NxN Equations – NxN patch</a:t>
            </a:r>
            <a:r>
              <a:rPr lang="en-US" sz="290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well approximated by a affine parametric model  u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 = Ap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+b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Least square of 6 variables (A,b) from NxN Equations – NxN planar patch</a:t>
            </a:r>
            <a:r>
              <a:rPr lang="en-US" sz="290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( </a:t>
            </a:r>
            <a:r>
              <a:rPr lang="en-US" sz="1500">
                <a:cs typeface="Times New Roman" pitchFamily="18" charset="0"/>
              </a:rPr>
              <a:t>good comprise between ease of implementation and quality of results</a:t>
            </a:r>
            <a:r>
              <a:rPr lang="en-US" sz="180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Epipole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Stage 2: Rotation flow and Depth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Knowns: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Direction of translation (f Tx/Tz, f Ty/Tz, f) = (x0, y0, f)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p:oleObj spid="_x0000_s1082372" name="Equation" r:id="rId4" imgW="990360" imgH="507960" progId="Equation.3">
              <p:embed/>
            </p:oleObj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p:oleObj spid="_x0000_s1082373" name="Equation" r:id="rId5" imgW="7999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1. Get (Tx, Ty, Tz) = s (x0,y0,f)</a:t>
            </a:r>
          </a:p>
          <a:p>
            <a:r>
              <a:rPr lang="en-US"/>
              <a:t>Step 2. For every point (x,y,f) with known v, get one equation about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 from the motion equation  (by eliminate Z since it’s different from point to point)</a:t>
            </a:r>
          </a:p>
          <a:p>
            <a:r>
              <a:rPr lang="en-US"/>
              <a:t>Step 3. Get Z (up to a scale s) given T/s and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371600" y="4267200"/>
            <a:ext cx="6589713" cy="2268538"/>
            <a:chOff x="985" y="2671"/>
            <a:chExt cx="4151" cy="1429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p:oleObj spid="_x0000_s1084421" name="Equation" r:id="rId3" imgW="4394160" imgH="761760" progId="Equation.3">
                <p:embed/>
              </p:oleObj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Two frame method - </a:t>
            </a:r>
            <a:r>
              <a:rPr lang="en-US" sz="200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Multiple frame method - </a:t>
            </a:r>
            <a:r>
              <a:rPr lang="en-US" sz="200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Kalman Filter Algorithm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>
              <a:cs typeface="Times New Roman" pitchFamily="18" charset="0"/>
            </a:endParaRPr>
          </a:p>
          <a:p>
            <a:r>
              <a:rPr lang="en-US" sz="200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>
              <a:cs typeface="Times New Roman" pitchFamily="18" charset="0"/>
            </a:endParaRPr>
          </a:p>
          <a:p>
            <a:r>
              <a:rPr lang="en-US" sz="200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57360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 due in </a:t>
            </a:r>
            <a:r>
              <a:rPr lang="en-US" sz="2000" dirty="0" smtClean="0">
                <a:solidFill>
                  <a:srgbClr val="C0C0C0"/>
                </a:solidFill>
              </a:rPr>
              <a:t>May 03, 2011 before class</a:t>
            </a:r>
            <a:endParaRPr lang="en-US" sz="2000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</a:t>
            </a:r>
            <a:r>
              <a:rPr lang="en-US" sz="2000" b="1" dirty="0" smtClean="0">
                <a:solidFill>
                  <a:schemeClr val="hlink"/>
                </a:solidFill>
              </a:rPr>
              <a:t>2004-2010 </a:t>
            </a:r>
            <a:r>
              <a:rPr lang="en-US" sz="2000" b="1" dirty="0">
                <a:solidFill>
                  <a:schemeClr val="hlink"/>
                </a:solidFill>
              </a:rPr>
              <a:t>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43000" y="5116513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/>
              <a:t>From:  </a:t>
            </a:r>
            <a:r>
              <a:rPr lang="en-US" b="1">
                <a:latin typeface="Times" pitchFamily="18" charset="0"/>
              </a:rPr>
              <a:t>James W. Davis. MIT Media Lab</a:t>
            </a:r>
            <a:endParaRPr lang="en-US" b="1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" pitchFamily="18" charset="0"/>
              </a:rPr>
              <a:t>Recognition by Actions:  </a:t>
            </a:r>
            <a:r>
              <a:rPr lang="en-US" b="1"/>
              <a:t>Recognize object from motion even if we cannot distinguish it in any images …</a:t>
            </a:r>
          </a:p>
        </p:txBody>
      </p:sp>
      <p:pic>
        <p:nvPicPr>
          <p:cNvPr id="1020934" name="mt_blur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0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209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93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093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>
                <a:cs typeface="Times New Roman" pitchFamily="18" charset="0"/>
              </a:rPr>
              <a:t>Two Subproblems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>
                <a:cs typeface="Times New Roman" pitchFamily="18" charset="0"/>
              </a:rPr>
              <a:t>The Third  Subproblem, and Fourth….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>
                <a:cs typeface="Times New Roman" pitchFamily="18" charset="0"/>
              </a:rPr>
              <a:t>: what are the regions the the image plane corresponding to different moving objects?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Two Subproblems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>
                <a:cs typeface="Times New Roman" pitchFamily="18" charset="0"/>
              </a:rPr>
              <a:t> </a:t>
            </a:r>
          </a:p>
          <a:p>
            <a:pPr lvl="2"/>
            <a:r>
              <a:rPr lang="en-US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>
                <a:cs typeface="Times New Roman" pitchFamily="18" charset="0"/>
              </a:rPr>
              <a:t>Motion (3D transformation betw. Frames) as well as structure needs to be recovered</a:t>
            </a:r>
          </a:p>
          <a:p>
            <a:pPr lvl="2"/>
            <a:r>
              <a:rPr lang="en-US">
                <a:cs typeface="Times New Roman" pitchFamily="18" charset="0"/>
              </a:rPr>
              <a:t>Small baseline causes large errors</a:t>
            </a:r>
          </a:p>
          <a:p>
            <a:r>
              <a:rPr lang="en-US">
                <a:cs typeface="Times New Roman" pitchFamily="18" charset="0"/>
              </a:rPr>
              <a:t>The Third  Subproblem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3D Motion ( R, T):</a:t>
            </a:r>
            <a:r>
              <a:rPr lang="en-US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Image motion field:</a:t>
            </a:r>
            <a:r>
              <a:rPr lang="en-US" sz="27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Image motion field</a:t>
            </a:r>
            <a:r>
              <a:rPr lang="en-US" sz="2500" b="1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can be viewed disparity 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69" name="Line 33"/>
          <p:cNvSpPr>
            <a:spLocks noChangeShapeType="1"/>
          </p:cNvSpPr>
          <p:nvPr/>
        </p:nvSpPr>
        <p:spPr bwMode="auto">
          <a:xfrm flipV="1">
            <a:off x="5489575" y="3376613"/>
            <a:ext cx="2233613" cy="270033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 = (X,Y,Z)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 = (x,y,f)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T= (T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Symbol" pitchFamily="18" charset="2"/>
                <a:cs typeface="Times New Roman" pitchFamily="18" charset="0"/>
              </a:rPr>
              <a:t>w=(w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 w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108992" name="Equation" r:id="rId4" imgW="533160" imgH="393480" progId="Equation.3">
              <p:embed/>
            </p:oleObj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108993" name="Equation" r:id="rId5" imgW="965160" imgH="177480" progId="Equation.3">
              <p:embed/>
            </p:oleObj>
          </a:graphicData>
        </a:graphic>
      </p:graphicFrame>
      <p:sp>
        <p:nvSpPr>
          <p:cNvPr id="1038349" name="Freeform 13"/>
          <p:cNvSpPr>
            <a:spLocks/>
          </p:cNvSpPr>
          <p:nvPr/>
        </p:nvSpPr>
        <p:spPr bwMode="auto">
          <a:xfrm>
            <a:off x="5729288" y="5014913"/>
            <a:ext cx="1309687" cy="1262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3" y="212"/>
              </a:cxn>
              <a:cxn ang="0">
                <a:pos x="643" y="584"/>
              </a:cxn>
              <a:cxn ang="0">
                <a:pos x="0" y="371"/>
              </a:cxn>
              <a:cxn ang="0">
                <a:pos x="0" y="0"/>
              </a:cxn>
            </a:cxnLst>
            <a:rect l="0" t="0" r="r" b="b"/>
            <a:pathLst>
              <a:path w="643" h="584">
                <a:moveTo>
                  <a:pt x="0" y="0"/>
                </a:moveTo>
                <a:lnTo>
                  <a:pt x="643" y="212"/>
                </a:lnTo>
                <a:lnTo>
                  <a:pt x="643" y="584"/>
                </a:lnTo>
                <a:lnTo>
                  <a:pt x="0" y="371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0" name="Freeform 14"/>
          <p:cNvSpPr>
            <a:spLocks/>
          </p:cNvSpPr>
          <p:nvPr/>
        </p:nvSpPr>
        <p:spPr bwMode="auto">
          <a:xfrm>
            <a:off x="7677150" y="3284538"/>
            <a:ext cx="96838" cy="93662"/>
          </a:xfrm>
          <a:custGeom>
            <a:avLst/>
            <a:gdLst/>
            <a:ahLst/>
            <a:cxnLst>
              <a:cxn ang="0">
                <a:pos x="60" y="34"/>
              </a:cxn>
              <a:cxn ang="0">
                <a:pos x="53" y="60"/>
              </a:cxn>
              <a:cxn ang="0">
                <a:pos x="26" y="67"/>
              </a:cxn>
              <a:cxn ang="0">
                <a:pos x="26" y="67"/>
              </a:cxn>
              <a:cxn ang="0">
                <a:pos x="7" y="60"/>
              </a:cxn>
              <a:cxn ang="0">
                <a:pos x="0" y="34"/>
              </a:cxn>
              <a:cxn ang="0">
                <a:pos x="0" y="34"/>
              </a:cxn>
              <a:cxn ang="0">
                <a:pos x="7" y="7"/>
              </a:cxn>
              <a:cxn ang="0">
                <a:pos x="26" y="0"/>
              </a:cxn>
              <a:cxn ang="0">
                <a:pos x="26" y="0"/>
              </a:cxn>
              <a:cxn ang="0">
                <a:pos x="53" y="7"/>
              </a:cxn>
              <a:cxn ang="0">
                <a:pos x="60" y="34"/>
              </a:cxn>
            </a:cxnLst>
            <a:rect l="0" t="0" r="r" b="b"/>
            <a:pathLst>
              <a:path w="60" h="67">
                <a:moveTo>
                  <a:pt x="60" y="34"/>
                </a:moveTo>
                <a:lnTo>
                  <a:pt x="53" y="60"/>
                </a:lnTo>
                <a:lnTo>
                  <a:pt x="26" y="67"/>
                </a:lnTo>
                <a:lnTo>
                  <a:pt x="26" y="67"/>
                </a:lnTo>
                <a:lnTo>
                  <a:pt x="7" y="60"/>
                </a:lnTo>
                <a:lnTo>
                  <a:pt x="0" y="34"/>
                </a:lnTo>
                <a:lnTo>
                  <a:pt x="0" y="34"/>
                </a:lnTo>
                <a:lnTo>
                  <a:pt x="7" y="7"/>
                </a:lnTo>
                <a:lnTo>
                  <a:pt x="26" y="0"/>
                </a:lnTo>
                <a:lnTo>
                  <a:pt x="26" y="0"/>
                </a:lnTo>
                <a:lnTo>
                  <a:pt x="53" y="7"/>
                </a:lnTo>
                <a:lnTo>
                  <a:pt x="60" y="3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1" name="Freeform 15"/>
          <p:cNvSpPr>
            <a:spLocks/>
          </p:cNvSpPr>
          <p:nvPr/>
        </p:nvSpPr>
        <p:spPr bwMode="auto">
          <a:xfrm>
            <a:off x="7688263" y="3359150"/>
            <a:ext cx="41275" cy="26988"/>
          </a:xfrm>
          <a:custGeom>
            <a:avLst/>
            <a:gdLst/>
            <a:ahLst/>
            <a:cxnLst>
              <a:cxn ang="0">
                <a:pos x="19" y="19"/>
              </a:cxn>
              <a:cxn ang="0">
                <a:pos x="19" y="19"/>
              </a:cxn>
              <a:cxn ang="0">
                <a:pos x="0" y="6"/>
              </a:cxn>
              <a:cxn ang="0">
                <a:pos x="0" y="0"/>
              </a:cxn>
              <a:cxn ang="0">
                <a:pos x="26" y="6"/>
              </a:cxn>
              <a:cxn ang="0">
                <a:pos x="26" y="19"/>
              </a:cxn>
              <a:cxn ang="0">
                <a:pos x="19" y="19"/>
              </a:cxn>
            </a:cxnLst>
            <a:rect l="0" t="0" r="r" b="b"/>
            <a:pathLst>
              <a:path w="26" h="19">
                <a:moveTo>
                  <a:pt x="19" y="19"/>
                </a:moveTo>
                <a:lnTo>
                  <a:pt x="19" y="19"/>
                </a:lnTo>
                <a:lnTo>
                  <a:pt x="0" y="6"/>
                </a:lnTo>
                <a:lnTo>
                  <a:pt x="0" y="0"/>
                </a:lnTo>
                <a:lnTo>
                  <a:pt x="26" y="6"/>
                </a:lnTo>
                <a:lnTo>
                  <a:pt x="26" y="19"/>
                </a:lnTo>
                <a:lnTo>
                  <a:pt x="19" y="1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2" name="Freeform 16"/>
          <p:cNvSpPr>
            <a:spLocks/>
          </p:cNvSpPr>
          <p:nvPr/>
        </p:nvSpPr>
        <p:spPr bwMode="auto">
          <a:xfrm>
            <a:off x="7664450" y="3332163"/>
            <a:ext cx="33338" cy="36512"/>
          </a:xfrm>
          <a:custGeom>
            <a:avLst/>
            <a:gdLst/>
            <a:ahLst/>
            <a:cxnLst>
              <a:cxn ang="0">
                <a:pos x="7" y="26"/>
              </a:cxn>
              <a:cxn ang="0">
                <a:pos x="7" y="26"/>
              </a:cxn>
              <a:cxn ang="0">
                <a:pos x="0" y="0"/>
              </a:cxn>
              <a:cxn ang="0">
                <a:pos x="7" y="0"/>
              </a:cxn>
              <a:cxn ang="0">
                <a:pos x="20" y="20"/>
              </a:cxn>
              <a:cxn ang="0">
                <a:pos x="14" y="26"/>
              </a:cxn>
              <a:cxn ang="0">
                <a:pos x="7" y="26"/>
              </a:cxn>
            </a:cxnLst>
            <a:rect l="0" t="0" r="r" b="b"/>
            <a:pathLst>
              <a:path w="20" h="26">
                <a:moveTo>
                  <a:pt x="7" y="26"/>
                </a:moveTo>
                <a:lnTo>
                  <a:pt x="7" y="26"/>
                </a:lnTo>
                <a:lnTo>
                  <a:pt x="0" y="0"/>
                </a:lnTo>
                <a:lnTo>
                  <a:pt x="7" y="0"/>
                </a:lnTo>
                <a:lnTo>
                  <a:pt x="20" y="20"/>
                </a:lnTo>
                <a:lnTo>
                  <a:pt x="14" y="26"/>
                </a:lnTo>
                <a:lnTo>
                  <a:pt x="7" y="2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3" name="Freeform 17"/>
          <p:cNvSpPr>
            <a:spLocks/>
          </p:cNvSpPr>
          <p:nvPr/>
        </p:nvSpPr>
        <p:spPr bwMode="auto">
          <a:xfrm>
            <a:off x="7664450" y="3294063"/>
            <a:ext cx="33338" cy="3810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27"/>
              </a:cxn>
              <a:cxn ang="0">
                <a:pos x="7" y="0"/>
              </a:cxn>
              <a:cxn ang="0">
                <a:pos x="20" y="7"/>
              </a:cxn>
              <a:cxn ang="0">
                <a:pos x="7" y="27"/>
              </a:cxn>
              <a:cxn ang="0">
                <a:pos x="0" y="27"/>
              </a:cxn>
              <a:cxn ang="0">
                <a:pos x="0" y="27"/>
              </a:cxn>
            </a:cxnLst>
            <a:rect l="0" t="0" r="r" b="b"/>
            <a:pathLst>
              <a:path w="20" h="27">
                <a:moveTo>
                  <a:pt x="0" y="27"/>
                </a:moveTo>
                <a:lnTo>
                  <a:pt x="0" y="27"/>
                </a:lnTo>
                <a:lnTo>
                  <a:pt x="7" y="0"/>
                </a:lnTo>
                <a:lnTo>
                  <a:pt x="20" y="7"/>
                </a:lnTo>
                <a:lnTo>
                  <a:pt x="7" y="27"/>
                </a:lnTo>
                <a:lnTo>
                  <a:pt x="0" y="27"/>
                </a:lnTo>
                <a:lnTo>
                  <a:pt x="0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4" name="Freeform 18"/>
          <p:cNvSpPr>
            <a:spLocks/>
          </p:cNvSpPr>
          <p:nvPr/>
        </p:nvSpPr>
        <p:spPr bwMode="auto">
          <a:xfrm>
            <a:off x="7677150" y="3276600"/>
            <a:ext cx="52388" cy="2857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7" y="13"/>
              </a:cxn>
              <a:cxn ang="0">
                <a:pos x="26" y="0"/>
              </a:cxn>
              <a:cxn ang="0">
                <a:pos x="33" y="6"/>
              </a:cxn>
              <a:cxn ang="0">
                <a:pos x="7" y="20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33" h="20">
                <a:moveTo>
                  <a:pt x="0" y="13"/>
                </a:moveTo>
                <a:lnTo>
                  <a:pt x="7" y="13"/>
                </a:lnTo>
                <a:lnTo>
                  <a:pt x="26" y="0"/>
                </a:lnTo>
                <a:lnTo>
                  <a:pt x="33" y="6"/>
                </a:lnTo>
                <a:lnTo>
                  <a:pt x="7" y="20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5" name="Freeform 19"/>
          <p:cNvSpPr>
            <a:spLocks/>
          </p:cNvSpPr>
          <p:nvPr/>
        </p:nvSpPr>
        <p:spPr bwMode="auto">
          <a:xfrm>
            <a:off x="6059488" y="5262563"/>
            <a:ext cx="96837" cy="84137"/>
          </a:xfrm>
          <a:custGeom>
            <a:avLst/>
            <a:gdLst/>
            <a:ahLst/>
            <a:cxnLst>
              <a:cxn ang="0">
                <a:pos x="60" y="27"/>
              </a:cxn>
              <a:cxn ang="0">
                <a:pos x="53" y="47"/>
              </a:cxn>
              <a:cxn ang="0">
                <a:pos x="34" y="60"/>
              </a:cxn>
              <a:cxn ang="0">
                <a:pos x="34" y="60"/>
              </a:cxn>
              <a:cxn ang="0">
                <a:pos x="7" y="47"/>
              </a:cxn>
              <a:cxn ang="0">
                <a:pos x="0" y="27"/>
              </a:cxn>
              <a:cxn ang="0">
                <a:pos x="0" y="27"/>
              </a:cxn>
              <a:cxn ang="0">
                <a:pos x="7" y="7"/>
              </a:cxn>
              <a:cxn ang="0">
                <a:pos x="34" y="0"/>
              </a:cxn>
              <a:cxn ang="0">
                <a:pos x="34" y="0"/>
              </a:cxn>
              <a:cxn ang="0">
                <a:pos x="53" y="7"/>
              </a:cxn>
              <a:cxn ang="0">
                <a:pos x="60" y="27"/>
              </a:cxn>
            </a:cxnLst>
            <a:rect l="0" t="0" r="r" b="b"/>
            <a:pathLst>
              <a:path w="60" h="60">
                <a:moveTo>
                  <a:pt x="60" y="27"/>
                </a:moveTo>
                <a:lnTo>
                  <a:pt x="53" y="47"/>
                </a:lnTo>
                <a:lnTo>
                  <a:pt x="34" y="60"/>
                </a:lnTo>
                <a:lnTo>
                  <a:pt x="34" y="60"/>
                </a:lnTo>
                <a:lnTo>
                  <a:pt x="7" y="47"/>
                </a:lnTo>
                <a:lnTo>
                  <a:pt x="0" y="27"/>
                </a:lnTo>
                <a:lnTo>
                  <a:pt x="0" y="27"/>
                </a:lnTo>
                <a:lnTo>
                  <a:pt x="7" y="7"/>
                </a:lnTo>
                <a:lnTo>
                  <a:pt x="34" y="0"/>
                </a:lnTo>
                <a:lnTo>
                  <a:pt x="34" y="0"/>
                </a:lnTo>
                <a:lnTo>
                  <a:pt x="53" y="7"/>
                </a:lnTo>
                <a:lnTo>
                  <a:pt x="60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6" name="Freeform 20"/>
          <p:cNvSpPr>
            <a:spLocks/>
          </p:cNvSpPr>
          <p:nvPr/>
        </p:nvSpPr>
        <p:spPr bwMode="auto">
          <a:xfrm>
            <a:off x="6135688" y="5300663"/>
            <a:ext cx="31750" cy="349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0" y="6"/>
              </a:cxn>
              <a:cxn ang="0">
                <a:pos x="6" y="26"/>
              </a:cxn>
              <a:cxn ang="0">
                <a:pos x="0" y="20"/>
              </a:cxn>
              <a:cxn ang="0">
                <a:pos x="6" y="0"/>
              </a:cxn>
            </a:cxnLst>
            <a:rect l="0" t="0" r="r" b="b"/>
            <a:pathLst>
              <a:path w="20" h="26">
                <a:moveTo>
                  <a:pt x="6" y="0"/>
                </a:moveTo>
                <a:lnTo>
                  <a:pt x="20" y="6"/>
                </a:lnTo>
                <a:lnTo>
                  <a:pt x="6" y="26"/>
                </a:lnTo>
                <a:lnTo>
                  <a:pt x="0" y="20"/>
                </a:lnTo>
                <a:lnTo>
                  <a:pt x="6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7" name="Freeform 21"/>
          <p:cNvSpPr>
            <a:spLocks/>
          </p:cNvSpPr>
          <p:nvPr/>
        </p:nvSpPr>
        <p:spPr bwMode="auto">
          <a:xfrm>
            <a:off x="6103938" y="5327650"/>
            <a:ext cx="41275" cy="19050"/>
          </a:xfrm>
          <a:custGeom>
            <a:avLst/>
            <a:gdLst/>
            <a:ahLst/>
            <a:cxnLst>
              <a:cxn ang="0">
                <a:pos x="26" y="6"/>
              </a:cxn>
              <a:cxn ang="0">
                <a:pos x="26" y="6"/>
              </a:cxn>
              <a:cxn ang="0">
                <a:pos x="7" y="13"/>
              </a:cxn>
              <a:cxn ang="0">
                <a:pos x="0" y="6"/>
              </a:cxn>
              <a:cxn ang="0">
                <a:pos x="20" y="0"/>
              </a:cxn>
              <a:cxn ang="0">
                <a:pos x="26" y="6"/>
              </a:cxn>
              <a:cxn ang="0">
                <a:pos x="26" y="6"/>
              </a:cxn>
            </a:cxnLst>
            <a:rect l="0" t="0" r="r" b="b"/>
            <a:pathLst>
              <a:path w="26" h="13">
                <a:moveTo>
                  <a:pt x="26" y="6"/>
                </a:moveTo>
                <a:lnTo>
                  <a:pt x="26" y="6"/>
                </a:lnTo>
                <a:lnTo>
                  <a:pt x="7" y="13"/>
                </a:lnTo>
                <a:lnTo>
                  <a:pt x="0" y="6"/>
                </a:lnTo>
                <a:lnTo>
                  <a:pt x="20" y="0"/>
                </a:lnTo>
                <a:lnTo>
                  <a:pt x="26" y="6"/>
                </a:lnTo>
                <a:lnTo>
                  <a:pt x="26" y="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8" name="Freeform 22"/>
          <p:cNvSpPr>
            <a:spLocks/>
          </p:cNvSpPr>
          <p:nvPr/>
        </p:nvSpPr>
        <p:spPr bwMode="auto">
          <a:xfrm>
            <a:off x="6070600" y="5327650"/>
            <a:ext cx="44450" cy="26988"/>
          </a:xfrm>
          <a:custGeom>
            <a:avLst/>
            <a:gdLst/>
            <a:ahLst/>
            <a:cxnLst>
              <a:cxn ang="0">
                <a:pos x="27" y="19"/>
              </a:cxn>
              <a:cxn ang="0">
                <a:pos x="20" y="13"/>
              </a:cxn>
              <a:cxn ang="0">
                <a:pos x="0" y="6"/>
              </a:cxn>
              <a:cxn ang="0">
                <a:pos x="7" y="0"/>
              </a:cxn>
              <a:cxn ang="0">
                <a:pos x="27" y="6"/>
              </a:cxn>
              <a:cxn ang="0">
                <a:pos x="27" y="13"/>
              </a:cxn>
              <a:cxn ang="0">
                <a:pos x="27" y="19"/>
              </a:cxn>
            </a:cxnLst>
            <a:rect l="0" t="0" r="r" b="b"/>
            <a:pathLst>
              <a:path w="27" h="19">
                <a:moveTo>
                  <a:pt x="27" y="19"/>
                </a:moveTo>
                <a:lnTo>
                  <a:pt x="20" y="13"/>
                </a:lnTo>
                <a:lnTo>
                  <a:pt x="0" y="6"/>
                </a:lnTo>
                <a:lnTo>
                  <a:pt x="7" y="0"/>
                </a:lnTo>
                <a:lnTo>
                  <a:pt x="27" y="6"/>
                </a:lnTo>
                <a:lnTo>
                  <a:pt x="27" y="13"/>
                </a:lnTo>
                <a:lnTo>
                  <a:pt x="27" y="1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9" name="Freeform 23"/>
          <p:cNvSpPr>
            <a:spLocks/>
          </p:cNvSpPr>
          <p:nvPr/>
        </p:nvSpPr>
        <p:spPr bwMode="auto">
          <a:xfrm>
            <a:off x="6049963" y="5300663"/>
            <a:ext cx="31750" cy="34925"/>
          </a:xfrm>
          <a:custGeom>
            <a:avLst/>
            <a:gdLst/>
            <a:ahLst/>
            <a:cxnLst>
              <a:cxn ang="0">
                <a:pos x="13" y="26"/>
              </a:cxn>
              <a:cxn ang="0">
                <a:pos x="13" y="26"/>
              </a:cxn>
              <a:cxn ang="0">
                <a:pos x="0" y="6"/>
              </a:cxn>
              <a:cxn ang="0">
                <a:pos x="13" y="0"/>
              </a:cxn>
              <a:cxn ang="0">
                <a:pos x="20" y="20"/>
              </a:cxn>
              <a:cxn ang="0">
                <a:pos x="13" y="26"/>
              </a:cxn>
              <a:cxn ang="0">
                <a:pos x="13" y="26"/>
              </a:cxn>
            </a:cxnLst>
            <a:rect l="0" t="0" r="r" b="b"/>
            <a:pathLst>
              <a:path w="20" h="26">
                <a:moveTo>
                  <a:pt x="13" y="26"/>
                </a:moveTo>
                <a:lnTo>
                  <a:pt x="13" y="26"/>
                </a:lnTo>
                <a:lnTo>
                  <a:pt x="0" y="6"/>
                </a:lnTo>
                <a:lnTo>
                  <a:pt x="13" y="0"/>
                </a:lnTo>
                <a:lnTo>
                  <a:pt x="20" y="20"/>
                </a:lnTo>
                <a:lnTo>
                  <a:pt x="13" y="26"/>
                </a:lnTo>
                <a:lnTo>
                  <a:pt x="13" y="2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0" name="Freeform 24"/>
          <p:cNvSpPr>
            <a:spLocks/>
          </p:cNvSpPr>
          <p:nvPr/>
        </p:nvSpPr>
        <p:spPr bwMode="auto">
          <a:xfrm>
            <a:off x="6049963" y="5272088"/>
            <a:ext cx="31750" cy="3651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13" y="0"/>
              </a:cxn>
              <a:cxn ang="0">
                <a:pos x="20" y="6"/>
              </a:cxn>
              <a:cxn ang="0">
                <a:pos x="13" y="26"/>
              </a:cxn>
              <a:cxn ang="0">
                <a:pos x="0" y="26"/>
              </a:cxn>
              <a:cxn ang="0">
                <a:pos x="0" y="20"/>
              </a:cxn>
            </a:cxnLst>
            <a:rect l="0" t="0" r="r" b="b"/>
            <a:pathLst>
              <a:path w="20" h="26">
                <a:moveTo>
                  <a:pt x="0" y="20"/>
                </a:moveTo>
                <a:lnTo>
                  <a:pt x="0" y="20"/>
                </a:lnTo>
                <a:lnTo>
                  <a:pt x="13" y="0"/>
                </a:lnTo>
                <a:lnTo>
                  <a:pt x="20" y="6"/>
                </a:lnTo>
                <a:lnTo>
                  <a:pt x="13" y="26"/>
                </a:lnTo>
                <a:lnTo>
                  <a:pt x="0" y="26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1" name="Freeform 25"/>
          <p:cNvSpPr>
            <a:spLocks/>
          </p:cNvSpPr>
          <p:nvPr/>
        </p:nvSpPr>
        <p:spPr bwMode="auto">
          <a:xfrm>
            <a:off x="6070600" y="5254625"/>
            <a:ext cx="44450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6"/>
              </a:cxn>
              <a:cxn ang="0">
                <a:pos x="20" y="0"/>
              </a:cxn>
              <a:cxn ang="0">
                <a:pos x="27" y="13"/>
              </a:cxn>
              <a:cxn ang="0">
                <a:pos x="7" y="19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27" h="19">
                <a:moveTo>
                  <a:pt x="0" y="13"/>
                </a:moveTo>
                <a:lnTo>
                  <a:pt x="0" y="6"/>
                </a:lnTo>
                <a:lnTo>
                  <a:pt x="20" y="0"/>
                </a:lnTo>
                <a:lnTo>
                  <a:pt x="27" y="13"/>
                </a:lnTo>
                <a:lnTo>
                  <a:pt x="7" y="19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2" name="Freeform 26"/>
          <p:cNvSpPr>
            <a:spLocks/>
          </p:cNvSpPr>
          <p:nvPr/>
        </p:nvSpPr>
        <p:spPr bwMode="auto">
          <a:xfrm>
            <a:off x="6103938" y="5254625"/>
            <a:ext cx="41275" cy="2540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26" y="6"/>
              </a:cxn>
              <a:cxn ang="0">
                <a:pos x="20" y="19"/>
              </a:cxn>
              <a:cxn ang="0">
                <a:pos x="0" y="13"/>
              </a:cxn>
              <a:cxn ang="0">
                <a:pos x="0" y="0"/>
              </a:cxn>
              <a:cxn ang="0">
                <a:pos x="7" y="0"/>
              </a:cxn>
            </a:cxnLst>
            <a:rect l="0" t="0" r="r" b="b"/>
            <a:pathLst>
              <a:path w="26" h="19">
                <a:moveTo>
                  <a:pt x="7" y="0"/>
                </a:moveTo>
                <a:lnTo>
                  <a:pt x="7" y="0"/>
                </a:lnTo>
                <a:lnTo>
                  <a:pt x="26" y="6"/>
                </a:lnTo>
                <a:lnTo>
                  <a:pt x="20" y="19"/>
                </a:lnTo>
                <a:lnTo>
                  <a:pt x="0" y="13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3" name="Freeform 27"/>
          <p:cNvSpPr>
            <a:spLocks/>
          </p:cNvSpPr>
          <p:nvPr/>
        </p:nvSpPr>
        <p:spPr bwMode="auto">
          <a:xfrm>
            <a:off x="6135688" y="5262563"/>
            <a:ext cx="31750" cy="46037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6" y="7"/>
              </a:cxn>
              <a:cxn ang="0">
                <a:pos x="20" y="27"/>
              </a:cxn>
              <a:cxn ang="0">
                <a:pos x="6" y="33"/>
              </a:cxn>
              <a:cxn ang="0">
                <a:pos x="0" y="13"/>
              </a:cxn>
              <a:cxn ang="0">
                <a:pos x="6" y="0"/>
              </a:cxn>
              <a:cxn ang="0">
                <a:pos x="6" y="7"/>
              </a:cxn>
            </a:cxnLst>
            <a:rect l="0" t="0" r="r" b="b"/>
            <a:pathLst>
              <a:path w="20" h="33">
                <a:moveTo>
                  <a:pt x="6" y="7"/>
                </a:moveTo>
                <a:lnTo>
                  <a:pt x="6" y="7"/>
                </a:lnTo>
                <a:lnTo>
                  <a:pt x="20" y="27"/>
                </a:lnTo>
                <a:lnTo>
                  <a:pt x="6" y="33"/>
                </a:lnTo>
                <a:lnTo>
                  <a:pt x="0" y="13"/>
                </a:lnTo>
                <a:lnTo>
                  <a:pt x="6" y="0"/>
                </a:lnTo>
                <a:lnTo>
                  <a:pt x="6" y="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4" name="Freeform 28"/>
          <p:cNvSpPr>
            <a:spLocks/>
          </p:cNvSpPr>
          <p:nvPr/>
        </p:nvSpPr>
        <p:spPr bwMode="auto">
          <a:xfrm>
            <a:off x="6135688" y="5300663"/>
            <a:ext cx="31750" cy="34925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6"/>
              </a:cxn>
              <a:cxn ang="0">
                <a:pos x="6" y="26"/>
              </a:cxn>
              <a:cxn ang="0">
                <a:pos x="0" y="20"/>
              </a:cxn>
              <a:cxn ang="0">
                <a:pos x="6" y="0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20" h="26">
                <a:moveTo>
                  <a:pt x="20" y="0"/>
                </a:moveTo>
                <a:lnTo>
                  <a:pt x="20" y="6"/>
                </a:lnTo>
                <a:lnTo>
                  <a:pt x="6" y="26"/>
                </a:lnTo>
                <a:lnTo>
                  <a:pt x="0" y="20"/>
                </a:lnTo>
                <a:lnTo>
                  <a:pt x="6" y="0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5" name="Rectangle 29"/>
          <p:cNvSpPr>
            <a:spLocks noChangeArrowheads="1"/>
          </p:cNvSpPr>
          <p:nvPr/>
        </p:nvSpPr>
        <p:spPr bwMode="auto">
          <a:xfrm>
            <a:off x="5791200" y="5080000"/>
            <a:ext cx="123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p</a:t>
            </a:r>
            <a:endParaRPr lang="en-US" b="1"/>
          </a:p>
        </p:txBody>
      </p:sp>
      <p:sp>
        <p:nvSpPr>
          <p:cNvPr id="1038366" name="Oval 30"/>
          <p:cNvSpPr>
            <a:spLocks noChangeArrowheads="1"/>
          </p:cNvSpPr>
          <p:nvPr/>
        </p:nvSpPr>
        <p:spPr bwMode="auto">
          <a:xfrm>
            <a:off x="5413375" y="6010275"/>
            <a:ext cx="153988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67" name="Oval 31"/>
          <p:cNvSpPr>
            <a:spLocks noChangeArrowheads="1"/>
          </p:cNvSpPr>
          <p:nvPr/>
        </p:nvSpPr>
        <p:spPr bwMode="auto">
          <a:xfrm>
            <a:off x="7658100" y="3281363"/>
            <a:ext cx="155575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68" name="Line 32"/>
          <p:cNvSpPr>
            <a:spLocks noChangeShapeType="1"/>
          </p:cNvSpPr>
          <p:nvPr/>
        </p:nvSpPr>
        <p:spPr bwMode="auto">
          <a:xfrm flipH="1" flipV="1">
            <a:off x="5105400" y="5767388"/>
            <a:ext cx="384175" cy="3095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0" name="Line 34"/>
          <p:cNvSpPr>
            <a:spLocks noChangeShapeType="1"/>
          </p:cNvSpPr>
          <p:nvPr/>
        </p:nvSpPr>
        <p:spPr bwMode="auto">
          <a:xfrm flipV="1">
            <a:off x="5475288" y="5345113"/>
            <a:ext cx="635000" cy="7461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1" name="Line 35"/>
          <p:cNvSpPr>
            <a:spLocks noChangeShapeType="1"/>
          </p:cNvSpPr>
          <p:nvPr/>
        </p:nvSpPr>
        <p:spPr bwMode="auto">
          <a:xfrm flipV="1">
            <a:off x="6253163" y="3381375"/>
            <a:ext cx="1455737" cy="17875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3" name="Text Box 37"/>
          <p:cNvSpPr txBox="1">
            <a:spLocks noChangeArrowheads="1"/>
          </p:cNvSpPr>
          <p:nvPr/>
        </p:nvSpPr>
        <p:spPr bwMode="auto">
          <a:xfrm>
            <a:off x="5413375" y="6142038"/>
            <a:ext cx="54292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  <a:endParaRPr lang="en-US" b="1" baseline="-25000"/>
          </a:p>
        </p:txBody>
      </p:sp>
      <p:sp>
        <p:nvSpPr>
          <p:cNvPr id="1038374" name="Text Box 38"/>
          <p:cNvSpPr txBox="1">
            <a:spLocks noChangeArrowheads="1"/>
          </p:cNvSpPr>
          <p:nvPr/>
        </p:nvSpPr>
        <p:spPr bwMode="auto">
          <a:xfrm>
            <a:off x="4876800" y="5843588"/>
            <a:ext cx="54292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en-US" b="1" baseline="-25000"/>
          </a:p>
        </p:txBody>
      </p:sp>
      <p:sp>
        <p:nvSpPr>
          <p:cNvPr id="1038375" name="Text Box 39"/>
          <p:cNvSpPr txBox="1">
            <a:spLocks noChangeArrowheads="1"/>
          </p:cNvSpPr>
          <p:nvPr/>
        </p:nvSpPr>
        <p:spPr bwMode="auto">
          <a:xfrm>
            <a:off x="6962775" y="3546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</a:t>
            </a:r>
            <a:endParaRPr lang="en-US" b="1" baseline="-25000"/>
          </a:p>
        </p:txBody>
      </p:sp>
      <p:sp>
        <p:nvSpPr>
          <p:cNvPr id="1038376" name="Text Box 40"/>
          <p:cNvSpPr txBox="1">
            <a:spLocks noChangeArrowheads="1"/>
          </p:cNvSpPr>
          <p:nvPr/>
        </p:nvSpPr>
        <p:spPr bwMode="auto">
          <a:xfrm>
            <a:off x="8201025" y="3546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</a:t>
            </a:r>
            <a:endParaRPr lang="en-US" b="1" baseline="-25000"/>
          </a:p>
        </p:txBody>
      </p:sp>
      <p:sp>
        <p:nvSpPr>
          <p:cNvPr id="1038377" name="Line 41"/>
          <p:cNvSpPr>
            <a:spLocks noChangeShapeType="1"/>
          </p:cNvSpPr>
          <p:nvPr/>
        </p:nvSpPr>
        <p:spPr bwMode="auto">
          <a:xfrm flipV="1">
            <a:off x="5489575" y="5686425"/>
            <a:ext cx="736600" cy="390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8" name="Line 42"/>
          <p:cNvSpPr>
            <a:spLocks noChangeShapeType="1"/>
          </p:cNvSpPr>
          <p:nvPr/>
        </p:nvSpPr>
        <p:spPr bwMode="auto">
          <a:xfrm flipV="1">
            <a:off x="5489575" y="5478463"/>
            <a:ext cx="77788" cy="5984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9" name="Text Box 43"/>
          <p:cNvSpPr txBox="1">
            <a:spLocks noChangeArrowheads="1"/>
          </p:cNvSpPr>
          <p:nvPr/>
        </p:nvSpPr>
        <p:spPr bwMode="auto">
          <a:xfrm>
            <a:off x="5800725" y="5876925"/>
            <a:ext cx="38417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  <a:endParaRPr lang="en-US" b="1" baseline="-25000"/>
          </a:p>
        </p:txBody>
      </p:sp>
      <p:sp>
        <p:nvSpPr>
          <p:cNvPr id="1038380" name="Text Box 44"/>
          <p:cNvSpPr txBox="1">
            <a:spLocks noChangeArrowheads="1"/>
          </p:cNvSpPr>
          <p:nvPr/>
        </p:nvSpPr>
        <p:spPr bwMode="auto">
          <a:xfrm>
            <a:off x="6172200" y="5638800"/>
            <a:ext cx="388938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Z</a:t>
            </a:r>
            <a:endParaRPr lang="en-US" b="1" baseline="-25000"/>
          </a:p>
        </p:txBody>
      </p:sp>
      <p:sp>
        <p:nvSpPr>
          <p:cNvPr id="1038381" name="Text Box 45"/>
          <p:cNvSpPr txBox="1">
            <a:spLocks noChangeArrowheads="1"/>
          </p:cNvSpPr>
          <p:nvPr/>
        </p:nvSpPr>
        <p:spPr bwMode="auto">
          <a:xfrm>
            <a:off x="5257800" y="5280025"/>
            <a:ext cx="388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en-US" b="1" baseline="-25000"/>
          </a:p>
        </p:txBody>
      </p:sp>
      <p:sp>
        <p:nvSpPr>
          <p:cNvPr id="1038382" name="Line 46"/>
          <p:cNvSpPr>
            <a:spLocks noChangeShapeType="1"/>
          </p:cNvSpPr>
          <p:nvPr/>
        </p:nvSpPr>
        <p:spPr bwMode="auto">
          <a:xfrm flipV="1">
            <a:off x="6400800" y="3709988"/>
            <a:ext cx="1752600" cy="1546225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3" name="Oval 47"/>
          <p:cNvSpPr>
            <a:spLocks noChangeArrowheads="1"/>
          </p:cNvSpPr>
          <p:nvPr/>
        </p:nvSpPr>
        <p:spPr bwMode="auto">
          <a:xfrm>
            <a:off x="6243638" y="5353050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84" name="Line 48"/>
          <p:cNvSpPr>
            <a:spLocks noChangeShapeType="1"/>
          </p:cNvSpPr>
          <p:nvPr/>
        </p:nvSpPr>
        <p:spPr bwMode="auto">
          <a:xfrm>
            <a:off x="6108700" y="5292725"/>
            <a:ext cx="173038" cy="101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5" name="Line 49"/>
          <p:cNvSpPr>
            <a:spLocks noChangeShapeType="1"/>
          </p:cNvSpPr>
          <p:nvPr/>
        </p:nvSpPr>
        <p:spPr bwMode="auto">
          <a:xfrm flipV="1">
            <a:off x="5486400" y="5397500"/>
            <a:ext cx="811213" cy="674688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6" name="Text Box 50"/>
          <p:cNvSpPr txBox="1">
            <a:spLocks noChangeArrowheads="1"/>
          </p:cNvSpPr>
          <p:nvPr/>
        </p:nvSpPr>
        <p:spPr bwMode="auto">
          <a:xfrm>
            <a:off x="6324600" y="5257800"/>
            <a:ext cx="38417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</a:t>
            </a:r>
            <a:endParaRPr lang="en-US" b="1" baseline="-25000"/>
          </a:p>
        </p:txBody>
      </p:sp>
      <p:sp>
        <p:nvSpPr>
          <p:cNvPr id="1038372" name="Line 36"/>
          <p:cNvSpPr>
            <a:spLocks noChangeShapeType="1"/>
          </p:cNvSpPr>
          <p:nvPr/>
        </p:nvSpPr>
        <p:spPr bwMode="auto">
          <a:xfrm>
            <a:off x="7750175" y="3381375"/>
            <a:ext cx="457200" cy="3048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>
                <a:cs typeface="Times New Roman" pitchFamily="18" charset="0"/>
              </a:rPr>
              <a:t>P = (X,Y,Z)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>
                <a:cs typeface="Times New Roman" pitchFamily="18" charset="0"/>
              </a:rPr>
              <a:t>p = (x,y,f)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>
              <a:cs typeface="Times New Roman" pitchFamily="18" charset="0"/>
            </a:endParaRPr>
          </a:p>
          <a:p>
            <a:r>
              <a:rPr lang="en-US" sz="180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>
                <a:cs typeface="Times New Roman" pitchFamily="18" charset="0"/>
              </a:rPr>
              <a:t>T= (T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>
                <a:latin typeface="Symbol" pitchFamily="18" charset="2"/>
                <a:cs typeface="Times New Roman" pitchFamily="18" charset="0"/>
              </a:rPr>
              <a:t>w=(w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 w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>
              <a:cs typeface="Times New Roman" pitchFamily="18" charset="0"/>
            </a:endParaRPr>
          </a:p>
          <a:p>
            <a:r>
              <a:rPr lang="en-US" sz="180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053700" name="Equation" r:id="rId4" imgW="533160" imgH="393480" progId="Equation.3">
              <p:embed/>
            </p:oleObj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053701" name="Equation" r:id="rId5" imgW="965160" imgH="177480" progId="Equation.3">
              <p:embed/>
            </p:oleObj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p:oleObj spid="_x0000_s1053702" name="Equation" r:id="rId6" imgW="2133360" imgH="647640" progId="Equation.3">
              <p:embed/>
            </p:oleObj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p:oleObj spid="_x0000_s1053703" name="Equation" r:id="rId7" imgW="1638000" imgH="647640" progId="Equation.3">
              <p:embed/>
            </p:oleObj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p:oleObj spid="_x0000_s1053706" name="Equation" r:id="rId8" imgW="5143320" imgH="711000" progId="Equation.3">
              <p:embed/>
            </p:oleObj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4527</TotalTime>
  <Pages>10</Pages>
  <Words>2548</Words>
  <Application>Microsoft Office PowerPoint</Application>
  <PresentationFormat>Overhead</PresentationFormat>
  <Paragraphs>388</Paragraphs>
  <Slides>28</Slides>
  <Notes>25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cs570_Blue_template</vt:lpstr>
      <vt:lpstr>Equation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Motion Field vs. Disparity</vt:lpstr>
      <vt:lpstr>Special Case 1: Pure Translation</vt:lpstr>
      <vt:lpstr>Special Case 2: Pure Rotation </vt:lpstr>
      <vt:lpstr>Special Case 3: Moving Plane</vt:lpstr>
      <vt:lpstr>Special Cases: A Summary</vt:lpstr>
      <vt:lpstr>Motion Parallax</vt:lpstr>
      <vt:lpstr>Motion Parallax</vt:lpstr>
      <vt:lpstr>Motion Parallax</vt:lpstr>
      <vt:lpstr>Summary</vt:lpstr>
      <vt:lpstr>Slide 20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Zhigang Zhu</cp:lastModifiedBy>
  <cp:revision>784</cp:revision>
  <cp:lastPrinted>1998-04-28T16:32:46Z</cp:lastPrinted>
  <dcterms:created xsi:type="dcterms:W3CDTF">2001-08-25T03:00:53Z</dcterms:created>
  <dcterms:modified xsi:type="dcterms:W3CDTF">2011-04-04T14:46:43Z</dcterms:modified>
</cp:coreProperties>
</file>