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41" r:id="rId2"/>
    <p:sldId id="342" r:id="rId3"/>
    <p:sldId id="491" r:id="rId4"/>
    <p:sldId id="487" r:id="rId5"/>
    <p:sldId id="486" r:id="rId6"/>
    <p:sldId id="495" r:id="rId7"/>
    <p:sldId id="496" r:id="rId8"/>
    <p:sldId id="498" r:id="rId9"/>
    <p:sldId id="505" r:id="rId10"/>
    <p:sldId id="497" r:id="rId11"/>
    <p:sldId id="494" r:id="rId12"/>
    <p:sldId id="533" r:id="rId13"/>
    <p:sldId id="499" r:id="rId14"/>
    <p:sldId id="501" r:id="rId15"/>
    <p:sldId id="502" r:id="rId16"/>
    <p:sldId id="514" r:id="rId17"/>
    <p:sldId id="504" r:id="rId18"/>
    <p:sldId id="515" r:id="rId19"/>
    <p:sldId id="516" r:id="rId20"/>
    <p:sldId id="500" r:id="rId21"/>
    <p:sldId id="534" r:id="rId22"/>
    <p:sldId id="517" r:id="rId23"/>
    <p:sldId id="518" r:id="rId24"/>
    <p:sldId id="519" r:id="rId25"/>
    <p:sldId id="520" r:id="rId26"/>
    <p:sldId id="521" r:id="rId27"/>
    <p:sldId id="522" r:id="rId28"/>
    <p:sldId id="531" r:id="rId29"/>
    <p:sldId id="532" r:id="rId30"/>
  </p:sldIdLst>
  <p:sldSz cx="9144000" cy="6858000" type="overhead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6666FF"/>
    <a:srgbClr val="B753B0"/>
    <a:srgbClr val="0066FF"/>
    <a:srgbClr val="424680"/>
    <a:srgbClr val="D82204"/>
    <a:srgbClr val="FFCC99"/>
    <a:srgbClr val="CC66FF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7354" autoAdjust="0"/>
    <p:restoredTop sz="90939" autoAdjust="0"/>
  </p:normalViewPr>
  <p:slideViewPr>
    <p:cSldViewPr>
      <p:cViewPr varScale="1">
        <p:scale>
          <a:sx n="71" d="100"/>
          <a:sy n="71" d="100"/>
        </p:scale>
        <p:origin x="-864" y="-102"/>
      </p:cViewPr>
      <p:guideLst>
        <p:guide orient="horz" pos="31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2526" y="-7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8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11876" y="9187816"/>
            <a:ext cx="428818" cy="3257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654" tIns="46988" rIns="95654" bIns="46988" anchor="ctr">
            <a:spAutoFit/>
          </a:bodyPr>
          <a:lstStyle/>
          <a:p>
            <a:pPr algn="r"/>
            <a:fld id="{555A7FCB-12C6-4C3E-9EE4-F8DB1CE303E1}" type="slidenum">
              <a:rPr lang="en-US" sz="1500">
                <a:latin typeface="Helvetica" pitchFamily="34" charset="0"/>
              </a:rPr>
              <a:pPr algn="r"/>
              <a:t>‹#›</a:t>
            </a:fld>
            <a:endParaRPr lang="en-US" sz="1500" dirty="0">
              <a:latin typeface="Helvetic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54" tIns="46988" rIns="95654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11876" y="9187816"/>
            <a:ext cx="428818" cy="3257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654" tIns="46988" rIns="95654" bIns="46988" anchor="ctr">
            <a:spAutoFit/>
          </a:bodyPr>
          <a:lstStyle/>
          <a:p>
            <a:pPr algn="r"/>
            <a:fld id="{DC48A5EE-5C39-4ADB-A17D-4133E941ECF7}" type="slidenum">
              <a:rPr lang="en-US" sz="1500">
                <a:latin typeface="Helvetica" pitchFamily="34" charset="0"/>
              </a:rPr>
              <a:pPr algn="r"/>
              <a:t>‹#›</a:t>
            </a:fld>
            <a:endParaRPr lang="en-US" sz="1500" dirty="0">
              <a:latin typeface="Helvetic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628775" y="560388"/>
            <a:ext cx="3724275" cy="2794000"/>
          </a:xfrm>
          <a:ln cap="flat"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7332" tIns="48666" rIns="97332" bIns="48666"/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17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11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14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/>
              <a:t>Draw FOE on blackboard</a:t>
            </a:r>
          </a:p>
          <a:p>
            <a:endParaRPr lang="en-US"/>
          </a:p>
          <a:p>
            <a:r>
              <a:rPr lang="en-US"/>
              <a:t>Derive the relation when Tz = 0 and Tz &lt;&gt;0</a:t>
            </a:r>
          </a:p>
          <a:p>
            <a:endParaRPr lang="en-US"/>
          </a:p>
          <a:p>
            <a:r>
              <a:rPr lang="en-US"/>
              <a:t>(1) Tz = 0</a:t>
            </a:r>
          </a:p>
          <a:p>
            <a:r>
              <a:rPr lang="en-US"/>
              <a:t>(v</a:t>
            </a:r>
            <a:r>
              <a:rPr lang="en-US" baseline="-25000"/>
              <a:t>x</a:t>
            </a:r>
            <a:r>
              <a:rPr lang="en-US"/>
              <a:t>, v</a:t>
            </a:r>
            <a:r>
              <a:rPr lang="en-US" baseline="-25000"/>
              <a:t>y</a:t>
            </a:r>
            <a:r>
              <a:rPr lang="en-US"/>
              <a:t>) =(-f Tx ,  -f Ty) /Z = -f/Z  (Tx,  Ty)</a:t>
            </a:r>
          </a:p>
          <a:p>
            <a:endParaRPr lang="en-US"/>
          </a:p>
          <a:p>
            <a:r>
              <a:rPr lang="en-US"/>
              <a:t>Note: parallel velocity field</a:t>
            </a:r>
          </a:p>
          <a:p>
            <a:endParaRPr lang="en-US"/>
          </a:p>
          <a:p>
            <a:r>
              <a:rPr lang="en-US"/>
              <a:t>(2) Tz &lt;&gt;0</a:t>
            </a:r>
          </a:p>
          <a:p>
            <a:endParaRPr lang="en-US"/>
          </a:p>
          <a:p>
            <a:r>
              <a:rPr lang="en-US"/>
              <a:t> (v</a:t>
            </a:r>
            <a:r>
              <a:rPr lang="en-US" baseline="-25000"/>
              <a:t>x</a:t>
            </a:r>
            <a:r>
              <a:rPr lang="en-US"/>
              <a:t>, v</a:t>
            </a:r>
            <a:r>
              <a:rPr lang="en-US" baseline="-25000"/>
              <a:t>y</a:t>
            </a:r>
            <a:r>
              <a:rPr lang="en-US"/>
              <a:t>) =(xTz - f Tx , yTz - f Ty) /Z = Tz / Z ( x – f Tx/Tz, y – f Ty/Tz)= Tz (x-x0, y-y0) /Z</a:t>
            </a:r>
          </a:p>
          <a:p>
            <a:endParaRPr lang="en-US"/>
          </a:p>
          <a:p>
            <a:r>
              <a:rPr lang="en-US"/>
              <a:t>Note: vx/ vy = (x-x0) / (y-y0)</a:t>
            </a:r>
          </a:p>
          <a:p>
            <a:r>
              <a:rPr lang="en-US"/>
              <a:t>Where FOE (x0, y0) = f/Tz (Tx, Ty)</a:t>
            </a:r>
          </a:p>
          <a:p>
            <a:endParaRPr lang="en-US"/>
          </a:p>
          <a:p>
            <a:r>
              <a:rPr lang="en-US"/>
              <a:t>v = |(vx,vy)|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55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75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/>
              <a:t>n</a:t>
            </a:r>
            <a:r>
              <a:rPr lang="en-US" baseline="30000"/>
              <a:t>T</a:t>
            </a:r>
            <a:r>
              <a:rPr lang="en-US"/>
              <a:t> = (nx, ny, nz)</a:t>
            </a:r>
          </a:p>
          <a:p>
            <a:r>
              <a:rPr lang="en-US"/>
              <a:t>P = (X, Y,Z)</a:t>
            </a:r>
            <a:r>
              <a:rPr lang="en-US" baseline="30000"/>
              <a:t>T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15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31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16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/>
              <a:t>Observatoion 1 was derived from image motion equation since (x,y) is the same for two instantaneously coincident points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25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72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34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92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/>
              <a:t>Partial derivatives in x, y, and t directions</a:t>
            </a:r>
          </a:p>
          <a:p>
            <a:endParaRPr lang="en-US"/>
          </a:p>
          <a:p>
            <a:r>
              <a:rPr lang="en-US"/>
              <a:t>Ex dx/dt + Ey dy/dt + Et = 0 </a:t>
            </a:r>
          </a:p>
          <a:p>
            <a:endParaRPr lang="en-US"/>
          </a:p>
          <a:p>
            <a:r>
              <a:rPr lang="en-US"/>
              <a:t>Check the text book !</a:t>
            </a:r>
          </a:p>
          <a:p>
            <a:endParaRPr lang="en-US"/>
          </a:p>
          <a:p>
            <a:r>
              <a:rPr lang="en-US"/>
              <a:t>Aperture problem : two variables, one equation for each point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628775" y="560388"/>
            <a:ext cx="3724275" cy="2794000"/>
          </a:xfrm>
          <a:ln/>
        </p:spPr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34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13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39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33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64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5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85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7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97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8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18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628775" y="560388"/>
            <a:ext cx="3724275" cy="2794000"/>
          </a:xfrm>
          <a:ln/>
        </p:spPr>
      </p:sp>
      <p:sp>
        <p:nvSpPr>
          <p:cNvPr id="102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99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32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2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52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93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/>
              <a:t>Illustrate the geometry on blackboard using figures</a:t>
            </a:r>
          </a:p>
          <a:p>
            <a:endParaRPr lang="en-US"/>
          </a:p>
          <a:p>
            <a:r>
              <a:rPr lang="en-US"/>
              <a:t>Motion of the camera</a:t>
            </a:r>
          </a:p>
          <a:p>
            <a:endParaRPr lang="en-US"/>
          </a:p>
          <a:p>
            <a:r>
              <a:rPr lang="en-US"/>
              <a:t>Angular velocity: rotation axis and angle, so w x P (cross product) is the move of P by rotation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/>
              <a:t>Illustrate the geometry on blackboard using figures</a:t>
            </a:r>
          </a:p>
          <a:p>
            <a:endParaRPr lang="en-US"/>
          </a:p>
          <a:p>
            <a:r>
              <a:rPr lang="en-US"/>
              <a:t>P’ after motion</a:t>
            </a:r>
          </a:p>
          <a:p>
            <a:r>
              <a:rPr lang="en-US"/>
              <a:t>P before motion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73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/>
              <a:t>V = dp / dt = d (f P/Z) /dt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650" y="285750"/>
            <a:ext cx="2109788" cy="3829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285750"/>
            <a:ext cx="6178550" cy="3829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752600"/>
            <a:ext cx="38481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481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304800" y="476250"/>
            <a:ext cx="3048000" cy="342900"/>
          </a:xfrm>
          <a:prstGeom prst="rect">
            <a:avLst/>
          </a:prstGeom>
          <a:gradFill rotWithShape="0">
            <a:gsLst>
              <a:gs pos="0">
                <a:srgbClr val="292929"/>
              </a:gs>
              <a:gs pos="100000">
                <a:srgbClr val="2242A8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533400" y="228600"/>
            <a:ext cx="228600" cy="228600"/>
          </a:xfrm>
          <a:prstGeom prst="rect">
            <a:avLst/>
          </a:prstGeom>
          <a:solidFill>
            <a:srgbClr val="424680"/>
          </a:solidFill>
          <a:ln w="12700">
            <a:solidFill>
              <a:srgbClr val="454A8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533400" y="533400"/>
            <a:ext cx="228600" cy="228600"/>
          </a:xfrm>
          <a:prstGeom prst="rect">
            <a:avLst/>
          </a:prstGeom>
          <a:solidFill>
            <a:srgbClr val="A5253D"/>
          </a:solidFill>
          <a:ln w="12700">
            <a:solidFill>
              <a:srgbClr val="A5253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228600" y="838200"/>
            <a:ext cx="228600" cy="228600"/>
          </a:xfrm>
          <a:prstGeom prst="rect">
            <a:avLst/>
          </a:prstGeom>
          <a:solidFill>
            <a:srgbClr val="800000"/>
          </a:solidFill>
          <a:ln w="127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228600" y="228600"/>
            <a:ext cx="228600" cy="228600"/>
          </a:xfrm>
          <a:prstGeom prst="rect">
            <a:avLst/>
          </a:prstGeom>
          <a:solidFill>
            <a:srgbClr val="D82204"/>
          </a:solidFill>
          <a:ln w="12700">
            <a:solidFill>
              <a:srgbClr val="D8220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228600" y="533400"/>
            <a:ext cx="2286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533400" y="838200"/>
            <a:ext cx="228600" cy="228600"/>
          </a:xfrm>
          <a:prstGeom prst="rect">
            <a:avLst/>
          </a:prstGeom>
          <a:solidFill>
            <a:srgbClr val="AA583E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3352800" y="476250"/>
            <a:ext cx="5656263" cy="342900"/>
          </a:xfrm>
          <a:prstGeom prst="rect">
            <a:avLst/>
          </a:prstGeom>
          <a:solidFill>
            <a:srgbClr val="2242A8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876675" y="285750"/>
            <a:ext cx="5211763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752600"/>
            <a:ext cx="7848600" cy="2362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69" name="Group 45"/>
          <p:cNvGrpSpPr>
            <a:grpSpLocks/>
          </p:cNvGrpSpPr>
          <p:nvPr userDrawn="1"/>
        </p:nvGrpSpPr>
        <p:grpSpPr bwMode="auto">
          <a:xfrm>
            <a:off x="762000" y="190500"/>
            <a:ext cx="2819400" cy="638175"/>
            <a:chOff x="480" y="120"/>
            <a:chExt cx="1776" cy="402"/>
          </a:xfrm>
        </p:grpSpPr>
        <p:sp>
          <p:nvSpPr>
            <p:cNvPr id="1070" name="Text Box 46"/>
            <p:cNvSpPr txBox="1">
              <a:spLocks noChangeArrowheads="1"/>
            </p:cNvSpPr>
            <p:nvPr userDrawn="1"/>
          </p:nvSpPr>
          <p:spPr bwMode="auto">
            <a:xfrm>
              <a:off x="480" y="120"/>
              <a:ext cx="133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66FF"/>
                  </a:solidFill>
                </a:rPr>
                <a:t>3D Computer Vision</a:t>
              </a:r>
            </a:p>
          </p:txBody>
        </p:sp>
        <p:sp>
          <p:nvSpPr>
            <p:cNvPr id="1071" name="Text Box 47"/>
            <p:cNvSpPr txBox="1">
              <a:spLocks noChangeArrowheads="1"/>
            </p:cNvSpPr>
            <p:nvPr userDrawn="1"/>
          </p:nvSpPr>
          <p:spPr bwMode="auto">
            <a:xfrm>
              <a:off x="624" y="291"/>
              <a:ext cx="163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66FF"/>
                  </a:solidFill>
                </a:rPr>
                <a:t>and Video Computing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FF"/>
        </a:buClr>
        <a:buSzPct val="75000"/>
        <a:buFont typeface="Zapf Dingbats" charset="2"/>
        <a:buChar char="n"/>
        <a:defRPr sz="2400">
          <a:solidFill>
            <a:srgbClr val="C0C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Zapf Dingbats" charset="2"/>
        <a:buChar char="l"/>
        <a:defRPr sz="2200">
          <a:solidFill>
            <a:srgbClr val="C0C0C0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0066FF"/>
        </a:buClr>
        <a:buSzPct val="55000"/>
        <a:buFont typeface="Zapf Dingbats" charset="2"/>
        <a:buChar char="n"/>
        <a:defRPr sz="2000">
          <a:solidFill>
            <a:srgbClr val="C0C0C0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Monotype Sorts" pitchFamily="2" charset="2"/>
        <a:buChar char="n"/>
        <a:defRPr>
          <a:solidFill>
            <a:srgbClr val="C0C0C0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Zapf Dingbats" charset="2"/>
        <a:buChar char="w"/>
        <a:defRPr sz="1600">
          <a:solidFill>
            <a:srgbClr val="C0C0C0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Zapf Dingbats" charset="2"/>
        <a:buChar char="w"/>
        <a:defRPr sz="1600">
          <a:solidFill>
            <a:srgbClr val="C0C0C0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Zapf Dingbats" charset="2"/>
        <a:buChar char="w"/>
        <a:defRPr sz="1600">
          <a:solidFill>
            <a:srgbClr val="C0C0C0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Zapf Dingbats" charset="2"/>
        <a:buChar char="w"/>
        <a:defRPr sz="1600">
          <a:solidFill>
            <a:srgbClr val="C0C0C0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Zapf Dingbats" charset="2"/>
        <a:buChar char="w"/>
        <a:defRPr sz="1600">
          <a:solidFill>
            <a:srgbClr val="C0C0C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zhigang\My%20Documents\zhigangzhu\Vision2005-8\vtswings.mpeg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Documents%20and%20Settings\zhigang\My%20Documents\zhigangzhu\Vision2005-8\mt_blur.avi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00" name="Rectangle 12"/>
          <p:cNvSpPr>
            <a:spLocks noGrp="1" noChangeArrowheads="1"/>
          </p:cNvSpPr>
          <p:nvPr>
            <p:ph type="title"/>
          </p:nvPr>
        </p:nvSpPr>
        <p:spPr>
          <a:xfrm>
            <a:off x="6294438" y="381000"/>
            <a:ext cx="2849562" cy="533400"/>
          </a:xfrm>
        </p:spPr>
        <p:txBody>
          <a:bodyPr/>
          <a:lstStyle/>
          <a:p>
            <a:r>
              <a:rPr lang="en-US" sz="3200">
                <a:solidFill>
                  <a:srgbClr val="969696"/>
                </a:solidFill>
              </a:rPr>
              <a:t>3D Vision</a:t>
            </a:r>
          </a:p>
        </p:txBody>
      </p:sp>
      <p:sp>
        <p:nvSpPr>
          <p:cNvPr id="191501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0" y="3429000"/>
            <a:ext cx="4572000" cy="1093788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D82204"/>
                </a:solidFill>
              </a:rPr>
              <a:t>Topic 4 of Part II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D82204"/>
                </a:solidFill>
              </a:rPr>
              <a:t>Visual Motion</a:t>
            </a:r>
          </a:p>
        </p:txBody>
      </p:sp>
      <p:sp>
        <p:nvSpPr>
          <p:cNvPr id="191502" name="Rectangle 14"/>
          <p:cNvSpPr>
            <a:spLocks noChangeArrowheads="1"/>
          </p:cNvSpPr>
          <p:nvPr/>
        </p:nvSpPr>
        <p:spPr bwMode="auto">
          <a:xfrm>
            <a:off x="3648075" y="1420813"/>
            <a:ext cx="1846263" cy="1373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i="1" dirty="0" err="1">
                <a:solidFill>
                  <a:srgbClr val="0066FF"/>
                </a:solidFill>
              </a:rPr>
              <a:t>CSc</a:t>
            </a:r>
            <a:r>
              <a:rPr lang="en-US" sz="2800" i="1" dirty="0">
                <a:solidFill>
                  <a:srgbClr val="0066FF"/>
                </a:solidFill>
              </a:rPr>
              <a:t> I6716</a:t>
            </a:r>
          </a:p>
          <a:p>
            <a:pPr algn="ctr"/>
            <a:r>
              <a:rPr lang="en-US" sz="2800" i="1" dirty="0">
                <a:solidFill>
                  <a:srgbClr val="0066FF"/>
                </a:solidFill>
              </a:rPr>
              <a:t>Fall </a:t>
            </a:r>
            <a:r>
              <a:rPr lang="en-US" sz="2800" i="1" dirty="0" smtClean="0">
                <a:solidFill>
                  <a:srgbClr val="0066FF"/>
                </a:solidFill>
              </a:rPr>
              <a:t>2010</a:t>
            </a:r>
            <a:endParaRPr lang="en-US" sz="2800" i="1" dirty="0">
              <a:solidFill>
                <a:srgbClr val="0066FF"/>
              </a:solidFill>
            </a:endParaRPr>
          </a:p>
          <a:p>
            <a:pPr algn="ctr"/>
            <a:endParaRPr lang="en-US" sz="2800" i="1" dirty="0">
              <a:solidFill>
                <a:srgbClr val="0066FF"/>
              </a:solidFill>
            </a:endParaRPr>
          </a:p>
        </p:txBody>
      </p:sp>
      <p:pic>
        <p:nvPicPr>
          <p:cNvPr id="191508" name="vtswings.mpe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38200" y="3048000"/>
            <a:ext cx="2667000" cy="1817688"/>
          </a:xfrm>
          <a:prstGeom prst="rect">
            <a:avLst/>
          </a:prstGeom>
          <a:noFill/>
        </p:spPr>
      </p:pic>
      <p:sp>
        <p:nvSpPr>
          <p:cNvPr id="191511" name="Text Box 23"/>
          <p:cNvSpPr txBox="1">
            <a:spLocks noChangeArrowheads="1"/>
          </p:cNvSpPr>
          <p:nvPr/>
        </p:nvSpPr>
        <p:spPr bwMode="auto">
          <a:xfrm>
            <a:off x="0" y="6400800"/>
            <a:ext cx="8610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Cover Image/video credits: Rick Szeliski, MSR</a:t>
            </a:r>
          </a:p>
        </p:txBody>
      </p:sp>
      <p:sp>
        <p:nvSpPr>
          <p:cNvPr id="191513" name="Rectangle 25"/>
          <p:cNvSpPr>
            <a:spLocks noChangeArrowheads="1"/>
          </p:cNvSpPr>
          <p:nvPr/>
        </p:nvSpPr>
        <p:spPr bwMode="auto">
          <a:xfrm>
            <a:off x="228600" y="5791200"/>
            <a:ext cx="8915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 i="1">
                <a:solidFill>
                  <a:schemeClr val="accent1"/>
                </a:solidFill>
              </a:rPr>
              <a:t>Zhigang Zhu, City College of New York  zhu@cs.ccny.cuny.edu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999" fill="hold"/>
                                        <p:tgtEl>
                                          <p:spTgt spid="1915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9150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15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915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508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85750"/>
            <a:ext cx="5981700" cy="609600"/>
          </a:xfrm>
        </p:spPr>
        <p:txBody>
          <a:bodyPr/>
          <a:lstStyle/>
          <a:p>
            <a:r>
              <a:rPr lang="en-US"/>
              <a:t>Basic Equations of Motion Field</a:t>
            </a:r>
          </a:p>
        </p:txBody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4724400" cy="3733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Notes: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Take the time derivative of both sides of the projection equation</a:t>
            </a:r>
          </a:p>
          <a:p>
            <a:pPr lvl="1">
              <a:lnSpc>
                <a:spcPct val="90000"/>
              </a:lnSpc>
            </a:pPr>
            <a:endParaRPr lang="en-US" sz="20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The motion field is the sum of two components</a:t>
            </a:r>
          </a:p>
          <a:p>
            <a:pPr lvl="2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Translational part </a:t>
            </a:r>
          </a:p>
          <a:p>
            <a:pPr lvl="2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Rotational part</a:t>
            </a:r>
          </a:p>
          <a:p>
            <a:pPr lvl="2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Assume known intrinsic  parameters</a:t>
            </a:r>
          </a:p>
        </p:txBody>
      </p:sp>
      <p:graphicFrame>
        <p:nvGraphicFramePr>
          <p:cNvPr id="1036292" name="Object 4"/>
          <p:cNvGraphicFramePr>
            <a:graphicFrameLocks noChangeAspect="1"/>
          </p:cNvGraphicFramePr>
          <p:nvPr/>
        </p:nvGraphicFramePr>
        <p:xfrm>
          <a:off x="5575300" y="1398588"/>
          <a:ext cx="2503488" cy="842962"/>
        </p:xfrm>
        <a:graphic>
          <a:graphicData uri="http://schemas.openxmlformats.org/presentationml/2006/ole">
            <p:oleObj spid="_x0000_s1036292" name="Equation" r:id="rId4" imgW="1168200" imgH="393480" progId="Equation.3">
              <p:embed/>
            </p:oleObj>
          </a:graphicData>
        </a:graphic>
      </p:graphicFrame>
      <p:graphicFrame>
        <p:nvGraphicFramePr>
          <p:cNvPr id="1036300" name="Object 12"/>
          <p:cNvGraphicFramePr>
            <a:graphicFrameLocks noChangeAspect="1"/>
          </p:cNvGraphicFramePr>
          <p:nvPr/>
        </p:nvGraphicFramePr>
        <p:xfrm>
          <a:off x="7391400" y="2667000"/>
          <a:ext cx="1143000" cy="842963"/>
        </p:xfrm>
        <a:graphic>
          <a:graphicData uri="http://schemas.openxmlformats.org/presentationml/2006/ole">
            <p:oleObj spid="_x0000_s1036300" name="Equation" r:id="rId5" imgW="533160" imgH="393480" progId="Equation.3">
              <p:embed/>
            </p:oleObj>
          </a:graphicData>
        </a:graphic>
      </p:graphicFrame>
      <p:graphicFrame>
        <p:nvGraphicFramePr>
          <p:cNvPr id="1036301" name="Object 13"/>
          <p:cNvGraphicFramePr>
            <a:graphicFrameLocks noChangeAspect="1"/>
          </p:cNvGraphicFramePr>
          <p:nvPr/>
        </p:nvGraphicFramePr>
        <p:xfrm>
          <a:off x="4572000" y="2971800"/>
          <a:ext cx="2274888" cy="419100"/>
        </p:xfrm>
        <a:graphic>
          <a:graphicData uri="http://schemas.openxmlformats.org/presentationml/2006/ole">
            <p:oleObj spid="_x0000_s1036301" name="Equation" r:id="rId6" imgW="965160" imgH="177480" progId="Equation.3">
              <p:embed/>
            </p:oleObj>
          </a:graphicData>
        </a:graphic>
      </p:graphicFrame>
      <p:sp>
        <p:nvSpPr>
          <p:cNvPr id="1036302" name="AutoShape 14"/>
          <p:cNvSpPr>
            <a:spLocks noChangeArrowheads="1"/>
          </p:cNvSpPr>
          <p:nvPr/>
        </p:nvSpPr>
        <p:spPr bwMode="auto">
          <a:xfrm>
            <a:off x="6934200" y="2362200"/>
            <a:ext cx="381000" cy="2133600"/>
          </a:xfrm>
          <a:prstGeom prst="downArrow">
            <a:avLst>
              <a:gd name="adj1" fmla="val 50000"/>
              <a:gd name="adj2" fmla="val 14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6304" name="Rectangle 16"/>
          <p:cNvSpPr>
            <a:spLocks noChangeArrowheads="1"/>
          </p:cNvSpPr>
          <p:nvPr/>
        </p:nvSpPr>
        <p:spPr bwMode="auto">
          <a:xfrm>
            <a:off x="2200275" y="29908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036309" name="Group 21"/>
          <p:cNvGrpSpPr>
            <a:grpSpLocks/>
          </p:cNvGrpSpPr>
          <p:nvPr/>
        </p:nvGrpSpPr>
        <p:grpSpPr bwMode="auto">
          <a:xfrm>
            <a:off x="1981200" y="4589463"/>
            <a:ext cx="6589713" cy="2268537"/>
            <a:chOff x="985" y="2671"/>
            <a:chExt cx="4151" cy="1429"/>
          </a:xfrm>
        </p:grpSpPr>
        <p:graphicFrame>
          <p:nvGraphicFramePr>
            <p:cNvPr id="1036303" name="Object 15"/>
            <p:cNvGraphicFramePr>
              <a:graphicFrameLocks noChangeAspect="1"/>
            </p:cNvGraphicFramePr>
            <p:nvPr/>
          </p:nvGraphicFramePr>
          <p:xfrm>
            <a:off x="985" y="2671"/>
            <a:ext cx="3918" cy="681"/>
          </p:xfrm>
          <a:graphic>
            <a:graphicData uri="http://schemas.openxmlformats.org/presentationml/2006/ole">
              <p:oleObj spid="_x0000_s1036303" name="Equation" r:id="rId7" imgW="4394160" imgH="761760" progId="Equation.3">
                <p:embed/>
              </p:oleObj>
            </a:graphicData>
          </a:graphic>
        </p:graphicFrame>
        <p:sp>
          <p:nvSpPr>
            <p:cNvPr id="1036305" name="AutoShape 17"/>
            <p:cNvSpPr>
              <a:spLocks/>
            </p:cNvSpPr>
            <p:nvPr/>
          </p:nvSpPr>
          <p:spPr bwMode="auto">
            <a:xfrm rot="16225715" flipV="1">
              <a:off x="2280" y="2760"/>
              <a:ext cx="240" cy="1632"/>
            </a:xfrm>
            <a:prstGeom prst="leftBrace">
              <a:avLst>
                <a:gd name="adj1" fmla="val 56667"/>
                <a:gd name="adj2" fmla="val 50000"/>
              </a:avLst>
            </a:prstGeom>
            <a:noFill/>
            <a:ln w="25400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306" name="AutoShape 18"/>
            <p:cNvSpPr>
              <a:spLocks/>
            </p:cNvSpPr>
            <p:nvPr/>
          </p:nvSpPr>
          <p:spPr bwMode="auto">
            <a:xfrm rot="16225715" flipV="1">
              <a:off x="4008" y="2998"/>
              <a:ext cx="240" cy="1152"/>
            </a:xfrm>
            <a:prstGeom prst="leftBrace">
              <a:avLst>
                <a:gd name="adj1" fmla="val 40000"/>
                <a:gd name="adj2" fmla="val 50000"/>
              </a:avLst>
            </a:prstGeom>
            <a:noFill/>
            <a:ln w="25400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307" name="Text Box 19"/>
            <p:cNvSpPr txBox="1">
              <a:spLocks noChangeArrowheads="1"/>
            </p:cNvSpPr>
            <p:nvPr/>
          </p:nvSpPr>
          <p:spPr bwMode="auto">
            <a:xfrm>
              <a:off x="1440" y="3696"/>
              <a:ext cx="1776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Rotation part: no depth information</a:t>
              </a:r>
            </a:p>
          </p:txBody>
        </p:sp>
        <p:sp>
          <p:nvSpPr>
            <p:cNvPr id="1036308" name="Text Box 20"/>
            <p:cNvSpPr txBox="1">
              <a:spLocks noChangeArrowheads="1"/>
            </p:cNvSpPr>
            <p:nvPr/>
          </p:nvSpPr>
          <p:spPr bwMode="auto">
            <a:xfrm>
              <a:off x="3360" y="3744"/>
              <a:ext cx="17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Translation part: depth Z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285750"/>
            <a:ext cx="4914900" cy="609600"/>
          </a:xfrm>
        </p:spPr>
        <p:txBody>
          <a:bodyPr/>
          <a:lstStyle/>
          <a:p>
            <a:r>
              <a:rPr lang="en-US"/>
              <a:t>Motion Field vs. Disparity</a:t>
            </a:r>
          </a:p>
        </p:txBody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33400"/>
          </a:xfrm>
          <a:noFill/>
          <a:ln/>
        </p:spPr>
        <p:txBody>
          <a:bodyPr/>
          <a:lstStyle/>
          <a:p>
            <a:r>
              <a:rPr lang="en-US">
                <a:cs typeface="Times New Roman" pitchFamily="18" charset="0"/>
              </a:rPr>
              <a:t>Correspondence and Point Displacements</a:t>
            </a:r>
          </a:p>
        </p:txBody>
      </p:sp>
      <p:graphicFrame>
        <p:nvGraphicFramePr>
          <p:cNvPr id="1030176" name="Group 32"/>
          <p:cNvGraphicFramePr>
            <a:graphicFrameLocks noGrp="1"/>
          </p:cNvGraphicFramePr>
          <p:nvPr/>
        </p:nvGraphicFramePr>
        <p:xfrm>
          <a:off x="1447800" y="2057400"/>
          <a:ext cx="6096000" cy="30226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Stereo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Motion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Disparity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Motion 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Displacement – (dx, dy)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Differential concept – velocity (v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, v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), i.e. time derivative (dx/dt, dy/dt)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No such constraint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Consecutive frame close to guarantee good discrete approximation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0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Next lecture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285750"/>
            <a:ext cx="5753100" cy="609600"/>
          </a:xfrm>
        </p:spPr>
        <p:txBody>
          <a:bodyPr/>
          <a:lstStyle/>
          <a:p>
            <a:r>
              <a:rPr lang="en-US"/>
              <a:t>Special Case 1: Pure Translation</a:t>
            </a:r>
          </a:p>
        </p:txBody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4495800" cy="5410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Pure Translation (</a:t>
            </a:r>
            <a:r>
              <a:rPr lang="en-US" sz="180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1800">
                <a:cs typeface="Times New Roman" pitchFamily="18" charset="0"/>
              </a:rPr>
              <a:t> =0)</a:t>
            </a:r>
          </a:p>
          <a:p>
            <a:pPr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Radial Motion Field (Tz &lt;&gt; 0)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 Vanishing point p0 =(x</a:t>
            </a:r>
            <a:r>
              <a:rPr lang="en-US" sz="1800" baseline="-25000">
                <a:cs typeface="Times New Roman" pitchFamily="18" charset="0"/>
              </a:rPr>
              <a:t>0</a:t>
            </a:r>
            <a:r>
              <a:rPr lang="en-US" sz="1800">
                <a:cs typeface="Times New Roman" pitchFamily="18" charset="0"/>
              </a:rPr>
              <a:t>, y</a:t>
            </a:r>
            <a:r>
              <a:rPr lang="en-US" sz="1800" baseline="-25000">
                <a:cs typeface="Times New Roman" pitchFamily="18" charset="0"/>
              </a:rPr>
              <a:t>0</a:t>
            </a:r>
            <a:r>
              <a:rPr lang="en-US" sz="1800">
                <a:cs typeface="Times New Roman" pitchFamily="18" charset="0"/>
              </a:rPr>
              <a:t>)</a:t>
            </a:r>
            <a:r>
              <a:rPr lang="en-US" sz="1800" baseline="30000">
                <a:cs typeface="Times New Roman" pitchFamily="18" charset="0"/>
              </a:rPr>
              <a:t>T</a:t>
            </a:r>
            <a:r>
              <a:rPr lang="en-US" sz="1800">
                <a:cs typeface="Times New Roman" pitchFamily="18" charset="0"/>
              </a:rPr>
              <a:t> :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motion direction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FOE (focus of expansion) 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Vectors away from p0 if Tz &lt; 0 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FOC (focus of contraction) 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Vectors towards p0 if Tz &gt; 0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Depth estimation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depth inversely proportional to magnitude of motion vector v, and also proportional to distance from p to p</a:t>
            </a:r>
            <a:r>
              <a:rPr lang="en-US" sz="1600" baseline="-25000">
                <a:cs typeface="Times New Roman" pitchFamily="18" charset="0"/>
              </a:rPr>
              <a:t>0</a:t>
            </a:r>
          </a:p>
          <a:p>
            <a:pPr lvl="2">
              <a:lnSpc>
                <a:spcPct val="90000"/>
              </a:lnSpc>
            </a:pPr>
            <a:endParaRPr lang="en-US" sz="16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Parallel Motion Field (Tz= 0)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Depth estimation: 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depth inversely proportional to magnitude of motion vector v</a:t>
            </a:r>
          </a:p>
        </p:txBody>
      </p:sp>
      <p:graphicFrame>
        <p:nvGraphicFramePr>
          <p:cNvPr id="1040388" name="Object 4"/>
          <p:cNvGraphicFramePr>
            <a:graphicFrameLocks noChangeAspect="1"/>
          </p:cNvGraphicFramePr>
          <p:nvPr/>
        </p:nvGraphicFramePr>
        <p:xfrm>
          <a:off x="5410200" y="990600"/>
          <a:ext cx="2678113" cy="1081088"/>
        </p:xfrm>
        <a:graphic>
          <a:graphicData uri="http://schemas.openxmlformats.org/presentationml/2006/ole">
            <p:oleObj spid="_x0000_s1040388" name="Equation" r:id="rId4" imgW="1892160" imgH="761760" progId="Equation.3">
              <p:embed/>
            </p:oleObj>
          </a:graphicData>
        </a:graphic>
      </p:graphicFrame>
      <p:grpSp>
        <p:nvGrpSpPr>
          <p:cNvPr id="1040399" name="Group 15"/>
          <p:cNvGrpSpPr>
            <a:grpSpLocks/>
          </p:cNvGrpSpPr>
          <p:nvPr/>
        </p:nvGrpSpPr>
        <p:grpSpPr bwMode="auto">
          <a:xfrm>
            <a:off x="4876800" y="2057400"/>
            <a:ext cx="2698750" cy="2687638"/>
            <a:chOff x="3072" y="1296"/>
            <a:chExt cx="1700" cy="1693"/>
          </a:xfrm>
        </p:grpSpPr>
        <p:graphicFrame>
          <p:nvGraphicFramePr>
            <p:cNvPr id="1040389" name="Object 5"/>
            <p:cNvGraphicFramePr>
              <a:graphicFrameLocks noChangeAspect="1"/>
            </p:cNvGraphicFramePr>
            <p:nvPr/>
          </p:nvGraphicFramePr>
          <p:xfrm>
            <a:off x="3696" y="1968"/>
            <a:ext cx="1076" cy="454"/>
          </p:xfrm>
          <a:graphic>
            <a:graphicData uri="http://schemas.openxmlformats.org/presentationml/2006/ole">
              <p:oleObj spid="_x0000_s1040389" name="Equation" r:id="rId5" imgW="1206360" imgH="507960" progId="Equation.3">
                <p:embed/>
              </p:oleObj>
            </a:graphicData>
          </a:graphic>
        </p:graphicFrame>
        <p:graphicFrame>
          <p:nvGraphicFramePr>
            <p:cNvPr id="1040390" name="Object 6"/>
            <p:cNvGraphicFramePr>
              <a:graphicFrameLocks noChangeAspect="1"/>
            </p:cNvGraphicFramePr>
            <p:nvPr/>
          </p:nvGraphicFramePr>
          <p:xfrm>
            <a:off x="3456" y="1392"/>
            <a:ext cx="883" cy="454"/>
          </p:xfrm>
          <a:graphic>
            <a:graphicData uri="http://schemas.openxmlformats.org/presentationml/2006/ole">
              <p:oleObj spid="_x0000_s1040390" name="Equation" r:id="rId6" imgW="990360" imgH="507960" progId="Equation.3">
                <p:embed/>
              </p:oleObj>
            </a:graphicData>
          </a:graphic>
        </p:graphicFrame>
        <p:sp>
          <p:nvSpPr>
            <p:cNvPr id="1040391" name="AutoShape 7"/>
            <p:cNvSpPr>
              <a:spLocks noChangeArrowheads="1"/>
            </p:cNvSpPr>
            <p:nvPr/>
          </p:nvSpPr>
          <p:spPr bwMode="auto">
            <a:xfrm>
              <a:off x="4368" y="1296"/>
              <a:ext cx="192" cy="624"/>
            </a:xfrm>
            <a:prstGeom prst="downArrow">
              <a:avLst>
                <a:gd name="adj1" fmla="val 50000"/>
                <a:gd name="adj2" fmla="val 8125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40392" name="Object 8"/>
            <p:cNvGraphicFramePr>
              <a:graphicFrameLocks noChangeAspect="1"/>
            </p:cNvGraphicFramePr>
            <p:nvPr/>
          </p:nvGraphicFramePr>
          <p:xfrm>
            <a:off x="3072" y="2592"/>
            <a:ext cx="1665" cy="397"/>
          </p:xfrm>
          <a:graphic>
            <a:graphicData uri="http://schemas.openxmlformats.org/presentationml/2006/ole">
              <p:oleObj spid="_x0000_s1040392" name="Equation" r:id="rId7" imgW="1866600" imgH="444240" progId="Equation.3">
                <p:embed/>
              </p:oleObj>
            </a:graphicData>
          </a:graphic>
        </p:graphicFrame>
      </p:grpSp>
      <p:grpSp>
        <p:nvGrpSpPr>
          <p:cNvPr id="1040400" name="Group 16"/>
          <p:cNvGrpSpPr>
            <a:grpSpLocks/>
          </p:cNvGrpSpPr>
          <p:nvPr/>
        </p:nvGrpSpPr>
        <p:grpSpPr bwMode="auto">
          <a:xfrm>
            <a:off x="5791200" y="2133600"/>
            <a:ext cx="3048000" cy="4211638"/>
            <a:chOff x="3648" y="1344"/>
            <a:chExt cx="1920" cy="2653"/>
          </a:xfrm>
        </p:grpSpPr>
        <p:graphicFrame>
          <p:nvGraphicFramePr>
            <p:cNvPr id="1040393" name="Object 9"/>
            <p:cNvGraphicFramePr>
              <a:graphicFrameLocks noChangeAspect="1"/>
            </p:cNvGraphicFramePr>
            <p:nvPr/>
          </p:nvGraphicFramePr>
          <p:xfrm>
            <a:off x="4224" y="3072"/>
            <a:ext cx="940" cy="454"/>
          </p:xfrm>
          <a:graphic>
            <a:graphicData uri="http://schemas.openxmlformats.org/presentationml/2006/ole">
              <p:oleObj spid="_x0000_s1040393" name="Equation" r:id="rId8" imgW="1054080" imgH="507960" progId="Equation.3">
                <p:embed/>
              </p:oleObj>
            </a:graphicData>
          </a:graphic>
        </p:graphicFrame>
        <p:sp>
          <p:nvSpPr>
            <p:cNvPr id="1040394" name="AutoShape 10"/>
            <p:cNvSpPr>
              <a:spLocks noChangeArrowheads="1"/>
            </p:cNvSpPr>
            <p:nvPr/>
          </p:nvSpPr>
          <p:spPr bwMode="auto">
            <a:xfrm>
              <a:off x="4848" y="1344"/>
              <a:ext cx="192" cy="1632"/>
            </a:xfrm>
            <a:prstGeom prst="downArrow">
              <a:avLst>
                <a:gd name="adj1" fmla="val 50000"/>
                <a:gd name="adj2" fmla="val 2125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395" name="Text Box 11"/>
            <p:cNvSpPr txBox="1">
              <a:spLocks noChangeArrowheads="1"/>
            </p:cNvSpPr>
            <p:nvPr/>
          </p:nvSpPr>
          <p:spPr bwMode="auto">
            <a:xfrm>
              <a:off x="5088" y="2352"/>
              <a:ext cx="4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Tz =0</a:t>
              </a:r>
            </a:p>
          </p:txBody>
        </p:sp>
        <p:graphicFrame>
          <p:nvGraphicFramePr>
            <p:cNvPr id="1040396" name="Object 12"/>
            <p:cNvGraphicFramePr>
              <a:graphicFrameLocks noChangeAspect="1"/>
            </p:cNvGraphicFramePr>
            <p:nvPr/>
          </p:nvGraphicFramePr>
          <p:xfrm>
            <a:off x="3648" y="3600"/>
            <a:ext cx="1053" cy="397"/>
          </p:xfrm>
          <a:graphic>
            <a:graphicData uri="http://schemas.openxmlformats.org/presentationml/2006/ole">
              <p:oleObj spid="_x0000_s1040396" name="Equation" r:id="rId9" imgW="1180800" imgH="4442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0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733800" y="285750"/>
            <a:ext cx="5372100" cy="609600"/>
          </a:xfrm>
        </p:spPr>
        <p:txBody>
          <a:bodyPr/>
          <a:lstStyle/>
          <a:p>
            <a:r>
              <a:rPr lang="en-US"/>
              <a:t>Special Case 2: Pure Rotation </a:t>
            </a:r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52578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Pure Rotation (T =0)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Does not carry 3D information</a:t>
            </a:r>
          </a:p>
          <a:p>
            <a:pPr lvl="1">
              <a:lnSpc>
                <a:spcPct val="90000"/>
              </a:lnSpc>
            </a:pPr>
            <a:endParaRPr lang="en-US" sz="20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Motion Field (approximation)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Small motion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A quadratic polynomial in image coordinates (x,y,f)</a:t>
            </a:r>
            <a:r>
              <a:rPr lang="en-US" sz="2000" baseline="30000">
                <a:cs typeface="Times New Roman" pitchFamily="18" charset="0"/>
              </a:rPr>
              <a:t>T</a:t>
            </a:r>
          </a:p>
          <a:p>
            <a:pPr lvl="1">
              <a:lnSpc>
                <a:spcPct val="90000"/>
              </a:lnSpc>
            </a:pPr>
            <a:endParaRPr lang="en-US" sz="20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Image Transformation between two frames (accurate)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Motion can be large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Homography (3x3 matrix) for all points</a:t>
            </a:r>
          </a:p>
          <a:p>
            <a:pPr lvl="1">
              <a:lnSpc>
                <a:spcPct val="90000"/>
              </a:lnSpc>
            </a:pPr>
            <a:endParaRPr lang="en-US" sz="20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Image mosaicing from a rotating camera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360 degree panorama</a:t>
            </a:r>
          </a:p>
        </p:txBody>
      </p:sp>
      <p:graphicFrame>
        <p:nvGraphicFramePr>
          <p:cNvPr id="1044485" name="Object 5"/>
          <p:cNvGraphicFramePr>
            <a:graphicFrameLocks noChangeAspect="1"/>
          </p:cNvGraphicFramePr>
          <p:nvPr/>
        </p:nvGraphicFramePr>
        <p:xfrm>
          <a:off x="5029200" y="1600200"/>
          <a:ext cx="3892550" cy="1039813"/>
        </p:xfrm>
        <a:graphic>
          <a:graphicData uri="http://schemas.openxmlformats.org/presentationml/2006/ole">
            <p:oleObj spid="_x0000_s1044485" name="Equation" r:id="rId4" imgW="2857320" imgH="761760" progId="Equation.3">
              <p:embed/>
            </p:oleObj>
          </a:graphicData>
        </a:graphic>
      </p:graphicFrame>
      <p:graphicFrame>
        <p:nvGraphicFramePr>
          <p:cNvPr id="1044486" name="Object 6"/>
          <p:cNvGraphicFramePr>
            <a:graphicFrameLocks noChangeAspect="1"/>
          </p:cNvGraphicFramePr>
          <p:nvPr/>
        </p:nvGraphicFramePr>
        <p:xfrm>
          <a:off x="6553200" y="3657600"/>
          <a:ext cx="1600200" cy="520700"/>
        </p:xfrm>
        <a:graphic>
          <a:graphicData uri="http://schemas.openxmlformats.org/presentationml/2006/ole">
            <p:oleObj spid="_x0000_s1044486" name="Equation" r:id="rId5" imgW="507960" imgH="164880" progId="Equation.3">
              <p:embed/>
            </p:oleObj>
          </a:graphicData>
        </a:graphic>
      </p:graphicFrame>
      <p:graphicFrame>
        <p:nvGraphicFramePr>
          <p:cNvPr id="1044487" name="Object 7"/>
          <p:cNvGraphicFramePr>
            <a:graphicFrameLocks noChangeAspect="1"/>
          </p:cNvGraphicFramePr>
          <p:nvPr/>
        </p:nvGraphicFramePr>
        <p:xfrm>
          <a:off x="7543800" y="4495800"/>
          <a:ext cx="914400" cy="674688"/>
        </p:xfrm>
        <a:graphic>
          <a:graphicData uri="http://schemas.openxmlformats.org/presentationml/2006/ole">
            <p:oleObj spid="_x0000_s1044487" name="Equation" r:id="rId6" imgW="533160" imgH="393480" progId="Equation.3">
              <p:embed/>
            </p:oleObj>
          </a:graphicData>
        </a:graphic>
      </p:graphicFrame>
      <p:sp>
        <p:nvSpPr>
          <p:cNvPr id="1044488" name="AutoShape 8"/>
          <p:cNvSpPr>
            <a:spLocks noChangeArrowheads="1"/>
          </p:cNvSpPr>
          <p:nvPr/>
        </p:nvSpPr>
        <p:spPr bwMode="auto">
          <a:xfrm>
            <a:off x="7086600" y="4267200"/>
            <a:ext cx="304800" cy="1066800"/>
          </a:xfrm>
          <a:prstGeom prst="down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44489" name="Object 9"/>
          <p:cNvGraphicFramePr>
            <a:graphicFrameLocks noChangeAspect="1"/>
          </p:cNvGraphicFramePr>
          <p:nvPr/>
        </p:nvGraphicFramePr>
        <p:xfrm>
          <a:off x="6572250" y="5427663"/>
          <a:ext cx="1560513" cy="639762"/>
        </p:xfrm>
        <a:graphic>
          <a:graphicData uri="http://schemas.openxmlformats.org/presentationml/2006/ole">
            <p:oleObj spid="_x0000_s1044489" name="Equation" r:id="rId7" imgW="495000" imgH="203040" progId="Equation.3">
              <p:embed/>
            </p:oleObj>
          </a:graphicData>
        </a:graphic>
      </p:graphicFrame>
      <p:graphicFrame>
        <p:nvGraphicFramePr>
          <p:cNvPr id="1044490" name="Object 10"/>
          <p:cNvGraphicFramePr>
            <a:graphicFrameLocks noChangeAspect="1"/>
          </p:cNvGraphicFramePr>
          <p:nvPr/>
        </p:nvGraphicFramePr>
        <p:xfrm>
          <a:off x="6053138" y="4495800"/>
          <a:ext cx="1001712" cy="674688"/>
        </p:xfrm>
        <a:graphic>
          <a:graphicData uri="http://schemas.openxmlformats.org/presentationml/2006/ole">
            <p:oleObj spid="_x0000_s1044490" name="Equation" r:id="rId8" imgW="5839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285750"/>
            <a:ext cx="5524500" cy="609600"/>
          </a:xfrm>
        </p:spPr>
        <p:txBody>
          <a:bodyPr/>
          <a:lstStyle/>
          <a:p>
            <a:r>
              <a:rPr lang="en-US"/>
              <a:t>Special Case 3: Moving Plane</a:t>
            </a:r>
          </a:p>
        </p:txBody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60198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Planes are common in the man-made world</a:t>
            </a:r>
          </a:p>
          <a:p>
            <a:pPr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Motion Field (approximation)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Given small motion</a:t>
            </a: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a quadratic polynomial in image</a:t>
            </a: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Image Transformation between two frames (accurate)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Any amount of motion (arbitrary)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Homography (3x3 matrix) for all points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See Topic 5 Camera Models</a:t>
            </a: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Image Mosaicing for a planar scene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Aerial image sequence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Video of blackboard</a:t>
            </a:r>
          </a:p>
        </p:txBody>
      </p:sp>
      <p:graphicFrame>
        <p:nvGraphicFramePr>
          <p:cNvPr id="1110016" name="Object 0"/>
          <p:cNvGraphicFramePr>
            <a:graphicFrameLocks noChangeAspect="1"/>
          </p:cNvGraphicFramePr>
          <p:nvPr/>
        </p:nvGraphicFramePr>
        <p:xfrm>
          <a:off x="5715000" y="1066800"/>
          <a:ext cx="2165350" cy="625475"/>
        </p:xfrm>
        <a:graphic>
          <a:graphicData uri="http://schemas.openxmlformats.org/presentationml/2006/ole">
            <p:oleObj spid="_x0000_s1110016" name="Equation" r:id="rId4" imgW="1536480" imgH="444240" progId="Equation.3">
              <p:embed/>
            </p:oleObj>
          </a:graphicData>
        </a:graphic>
      </p:graphicFrame>
      <p:graphicFrame>
        <p:nvGraphicFramePr>
          <p:cNvPr id="1110017" name="Object 1"/>
          <p:cNvGraphicFramePr>
            <a:graphicFrameLocks noChangeAspect="1"/>
          </p:cNvGraphicFramePr>
          <p:nvPr/>
        </p:nvGraphicFramePr>
        <p:xfrm>
          <a:off x="3733800" y="1219200"/>
          <a:ext cx="806450" cy="339725"/>
        </p:xfrm>
        <a:graphic>
          <a:graphicData uri="http://schemas.openxmlformats.org/presentationml/2006/ole">
            <p:oleObj spid="_x0000_s1110017" name="Equation" r:id="rId5" imgW="571320" imgH="241200" progId="Equation.3">
              <p:embed/>
            </p:oleObj>
          </a:graphicData>
        </a:graphic>
      </p:graphicFrame>
      <p:sp>
        <p:nvSpPr>
          <p:cNvPr id="1046534" name="AutoShape 6"/>
          <p:cNvSpPr>
            <a:spLocks noChangeArrowheads="1"/>
          </p:cNvSpPr>
          <p:nvPr/>
        </p:nvSpPr>
        <p:spPr bwMode="auto">
          <a:xfrm>
            <a:off x="4800600" y="12954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10018" name="Object 2"/>
          <p:cNvGraphicFramePr>
            <a:graphicFrameLocks noChangeAspect="1"/>
          </p:cNvGraphicFramePr>
          <p:nvPr/>
        </p:nvGraphicFramePr>
        <p:xfrm>
          <a:off x="3381375" y="1981200"/>
          <a:ext cx="5762625" cy="1001713"/>
        </p:xfrm>
        <a:graphic>
          <a:graphicData uri="http://schemas.openxmlformats.org/presentationml/2006/ole">
            <p:oleObj spid="_x0000_s1110018" name="Equation" r:id="rId6" imgW="4394160" imgH="761760" progId="Equation.3">
              <p:embed/>
            </p:oleObj>
          </a:graphicData>
        </a:graphic>
      </p:graphicFrame>
      <p:sp>
        <p:nvSpPr>
          <p:cNvPr id="1046536" name="AutoShape 8"/>
          <p:cNvSpPr>
            <a:spLocks noChangeArrowheads="1"/>
          </p:cNvSpPr>
          <p:nvPr/>
        </p:nvSpPr>
        <p:spPr bwMode="auto">
          <a:xfrm>
            <a:off x="6248400" y="30480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10019" name="Object 3"/>
          <p:cNvGraphicFramePr>
            <a:graphicFrameLocks noChangeAspect="1"/>
          </p:cNvGraphicFramePr>
          <p:nvPr/>
        </p:nvGraphicFramePr>
        <p:xfrm>
          <a:off x="5638800" y="4724400"/>
          <a:ext cx="1600200" cy="657225"/>
        </p:xfrm>
        <a:graphic>
          <a:graphicData uri="http://schemas.openxmlformats.org/presentationml/2006/ole">
            <p:oleObj spid="_x0000_s1110019" name="Equation" r:id="rId7" imgW="495000" imgH="203040" progId="Equation.3">
              <p:embed/>
            </p:oleObj>
          </a:graphicData>
        </a:graphic>
      </p:graphicFrame>
      <p:sp>
        <p:nvSpPr>
          <p:cNvPr id="1046538" name="Rectangle 10"/>
          <p:cNvSpPr>
            <a:spLocks noChangeArrowheads="1"/>
          </p:cNvSpPr>
          <p:nvPr/>
        </p:nvSpPr>
        <p:spPr bwMode="auto">
          <a:xfrm>
            <a:off x="3505200" y="3505200"/>
            <a:ext cx="54102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6539" name="Text Box 11"/>
          <p:cNvSpPr txBox="1">
            <a:spLocks noChangeArrowheads="1"/>
          </p:cNvSpPr>
          <p:nvPr/>
        </p:nvSpPr>
        <p:spPr bwMode="auto">
          <a:xfrm>
            <a:off x="3581400" y="3657600"/>
            <a:ext cx="5334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Only has 8 independent parameters (write it out!)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/>
              <a:t>Special Cases: A Summary</a:t>
            </a:r>
          </a:p>
        </p:txBody>
      </p:sp>
      <p:sp>
        <p:nvSpPr>
          <p:cNvPr id="107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r>
              <a:rPr lang="en-US">
                <a:cs typeface="Times New Roman" pitchFamily="18" charset="0"/>
              </a:rPr>
              <a:t>Pure Translation</a:t>
            </a:r>
          </a:p>
          <a:p>
            <a:pPr lvl="1"/>
            <a:r>
              <a:rPr lang="en-US">
                <a:cs typeface="Times New Roman" pitchFamily="18" charset="0"/>
              </a:rPr>
              <a:t>Vanishing point and FOE (focus of expansion)</a:t>
            </a:r>
          </a:p>
          <a:p>
            <a:pPr lvl="1"/>
            <a:r>
              <a:rPr lang="en-US">
                <a:cs typeface="Times New Roman" pitchFamily="18" charset="0"/>
              </a:rPr>
              <a:t>Only translation contributes to depth estimation</a:t>
            </a:r>
          </a:p>
          <a:p>
            <a:r>
              <a:rPr lang="en-US">
                <a:cs typeface="Times New Roman" pitchFamily="18" charset="0"/>
              </a:rPr>
              <a:t>Pure Rotation</a:t>
            </a:r>
          </a:p>
          <a:p>
            <a:pPr lvl="1"/>
            <a:r>
              <a:rPr lang="en-US">
                <a:cs typeface="Times New Roman" pitchFamily="18" charset="0"/>
              </a:rPr>
              <a:t>Does not carry 3D information</a:t>
            </a:r>
          </a:p>
          <a:p>
            <a:pPr lvl="1"/>
            <a:r>
              <a:rPr lang="en-US">
                <a:cs typeface="Times New Roman" pitchFamily="18" charset="0"/>
              </a:rPr>
              <a:t>Motion field: a quadratic polynomial in image, or </a:t>
            </a:r>
          </a:p>
          <a:p>
            <a:pPr lvl="1"/>
            <a:r>
              <a:rPr lang="en-US">
                <a:cs typeface="Times New Roman" pitchFamily="18" charset="0"/>
              </a:rPr>
              <a:t>Transform: Homography (3x3 matrix R) for all points</a:t>
            </a:r>
          </a:p>
          <a:p>
            <a:pPr lvl="1"/>
            <a:r>
              <a:rPr lang="en-US">
                <a:cs typeface="Times New Roman" pitchFamily="18" charset="0"/>
              </a:rPr>
              <a:t>Image mosaicing from a rotating camera</a:t>
            </a:r>
          </a:p>
          <a:p>
            <a:r>
              <a:rPr lang="en-US">
                <a:cs typeface="Times New Roman" pitchFamily="18" charset="0"/>
              </a:rPr>
              <a:t>Moving Plane</a:t>
            </a:r>
          </a:p>
          <a:p>
            <a:pPr lvl="1"/>
            <a:r>
              <a:rPr lang="en-US">
                <a:cs typeface="Times New Roman" pitchFamily="18" charset="0"/>
              </a:rPr>
              <a:t>Motion field is a quadratic polynomial in image, or</a:t>
            </a:r>
          </a:p>
          <a:p>
            <a:pPr lvl="1"/>
            <a:r>
              <a:rPr lang="en-US">
                <a:cs typeface="Times New Roman" pitchFamily="18" charset="0"/>
              </a:rPr>
              <a:t>Transform: Homography (3x3 matrix A) for all points</a:t>
            </a:r>
          </a:p>
          <a:p>
            <a:pPr lvl="1"/>
            <a:r>
              <a:rPr lang="en-US">
                <a:cs typeface="Times New Roman" pitchFamily="18" charset="0"/>
              </a:rPr>
              <a:t>Image mosaicing for a planar scene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/>
              <a:t>Motion Parallax</a:t>
            </a:r>
          </a:p>
        </p:txBody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[Observation 1]  The relative motion field of two instantaneously coincident points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Does not depend on the rotational component of motion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Points towards (away from) the vanishing point of the translation direction</a:t>
            </a:r>
          </a:p>
          <a:p>
            <a:pPr lvl="1">
              <a:lnSpc>
                <a:spcPct val="90000"/>
              </a:lnSpc>
            </a:pPr>
            <a:endParaRPr lang="en-US" sz="20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[Observation 2] The motion field of two frames after rotation compensation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only includes the translation component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points towards (away from) the vanishing point p0 ( the </a:t>
            </a:r>
            <a:r>
              <a:rPr lang="en-US" sz="2000">
                <a:solidFill>
                  <a:srgbClr val="D82204"/>
                </a:solidFill>
                <a:cs typeface="Times New Roman" pitchFamily="18" charset="0"/>
              </a:rPr>
              <a:t>instantaneous epipole</a:t>
            </a:r>
            <a:r>
              <a:rPr lang="en-US" sz="2000">
                <a:cs typeface="Times New Roman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the length of each motion vector is inversely proportional to the depth, and also proportional to the distance from point p to the vanishing point p0 of the translation direction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D82204"/>
                </a:solidFill>
                <a:cs typeface="Times New Roman" pitchFamily="18" charset="0"/>
              </a:rPr>
              <a:t>Question: how to remove rotation?</a:t>
            </a:r>
            <a:r>
              <a:rPr lang="en-US" sz="2000">
                <a:cs typeface="Times New Roman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Active vision : rotation known approximately?</a:t>
            </a:r>
          </a:p>
          <a:p>
            <a:pPr lvl="1">
              <a:lnSpc>
                <a:spcPct val="90000"/>
              </a:lnSpc>
            </a:pPr>
            <a:endParaRPr lang="en-US" sz="20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20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/>
              <a:t>Motion Parallax</a:t>
            </a:r>
          </a:p>
        </p:txBody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848600" cy="1981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endParaRPr lang="en-US" sz="20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[Observation 1]  The relative motion field of two instantaneously coincident points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Does not depend on the rotational component of motion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Points towards (away from) the vanishing point of the translation direction (the instantaneous epipole)</a:t>
            </a:r>
          </a:p>
          <a:p>
            <a:pPr lvl="1">
              <a:lnSpc>
                <a:spcPct val="90000"/>
              </a:lnSpc>
            </a:pPr>
            <a:endParaRPr lang="en-US" sz="2000">
              <a:cs typeface="Times New Roman" pitchFamily="18" charset="0"/>
            </a:endParaRPr>
          </a:p>
        </p:txBody>
      </p:sp>
      <p:sp>
        <p:nvSpPr>
          <p:cNvPr id="1074180" name="Rectangle 4"/>
          <p:cNvSpPr>
            <a:spLocks noChangeArrowheads="1"/>
          </p:cNvSpPr>
          <p:nvPr/>
        </p:nvSpPr>
        <p:spPr bwMode="auto">
          <a:xfrm>
            <a:off x="4191000" y="3505200"/>
            <a:ext cx="4114800" cy="3124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74181" name="Group 5"/>
          <p:cNvGrpSpPr>
            <a:grpSpLocks/>
          </p:cNvGrpSpPr>
          <p:nvPr/>
        </p:nvGrpSpPr>
        <p:grpSpPr bwMode="auto">
          <a:xfrm>
            <a:off x="5276850" y="4495800"/>
            <a:ext cx="2754313" cy="1600200"/>
            <a:chOff x="3305" y="2640"/>
            <a:chExt cx="1735" cy="1008"/>
          </a:xfrm>
        </p:grpSpPr>
        <p:sp>
          <p:nvSpPr>
            <p:cNvPr id="1074182" name="Rectangle 6"/>
            <p:cNvSpPr>
              <a:spLocks noChangeArrowheads="1"/>
            </p:cNvSpPr>
            <p:nvPr/>
          </p:nvSpPr>
          <p:spPr bwMode="auto">
            <a:xfrm>
              <a:off x="3914" y="3317"/>
              <a:ext cx="96" cy="9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74183" name="Group 7"/>
            <p:cNvGrpSpPr>
              <a:grpSpLocks/>
            </p:cNvGrpSpPr>
            <p:nvPr/>
          </p:nvGrpSpPr>
          <p:grpSpPr bwMode="auto">
            <a:xfrm>
              <a:off x="3305" y="2640"/>
              <a:ext cx="1735" cy="1008"/>
              <a:chOff x="3305" y="2640"/>
              <a:chExt cx="1735" cy="1008"/>
            </a:xfrm>
          </p:grpSpPr>
          <p:sp>
            <p:nvSpPr>
              <p:cNvPr id="1074184" name="Line 8"/>
              <p:cNvSpPr>
                <a:spLocks noChangeShapeType="1"/>
              </p:cNvSpPr>
              <p:nvPr/>
            </p:nvSpPr>
            <p:spPr bwMode="auto">
              <a:xfrm>
                <a:off x="3530" y="2640"/>
                <a:ext cx="425" cy="71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 type="none" w="sm" len="sm"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185" name="Text Box 9"/>
              <p:cNvSpPr txBox="1">
                <a:spLocks noChangeArrowheads="1"/>
              </p:cNvSpPr>
              <p:nvPr/>
            </p:nvSpPr>
            <p:spPr bwMode="auto">
              <a:xfrm>
                <a:off x="4032" y="3072"/>
                <a:ext cx="100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rgbClr val="D82204"/>
                    </a:solidFill>
                  </a:rPr>
                  <a:t>Epipole (x</a:t>
                </a:r>
                <a:r>
                  <a:rPr lang="en-US" sz="1600" baseline="-25000">
                    <a:solidFill>
                      <a:srgbClr val="D82204"/>
                    </a:solidFill>
                  </a:rPr>
                  <a:t>0</a:t>
                </a:r>
                <a:r>
                  <a:rPr lang="en-US" sz="1600">
                    <a:solidFill>
                      <a:srgbClr val="D82204"/>
                    </a:solidFill>
                  </a:rPr>
                  <a:t>, y</a:t>
                </a:r>
                <a:r>
                  <a:rPr lang="en-US" sz="1600" baseline="-25000">
                    <a:solidFill>
                      <a:srgbClr val="D82204"/>
                    </a:solidFill>
                  </a:rPr>
                  <a:t>0</a:t>
                </a:r>
                <a:r>
                  <a:rPr lang="en-US" sz="1600">
                    <a:solidFill>
                      <a:srgbClr val="D82204"/>
                    </a:solidFill>
                  </a:rPr>
                  <a:t>)</a:t>
                </a:r>
              </a:p>
            </p:txBody>
          </p:sp>
          <p:sp>
            <p:nvSpPr>
              <p:cNvPr id="1074186" name="Line 10"/>
              <p:cNvSpPr>
                <a:spLocks noChangeShapeType="1"/>
              </p:cNvSpPr>
              <p:nvPr/>
            </p:nvSpPr>
            <p:spPr bwMode="auto">
              <a:xfrm flipV="1">
                <a:off x="3305" y="3377"/>
                <a:ext cx="623" cy="26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 type="none" w="sm" len="sm"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187" name="Line 11"/>
              <p:cNvSpPr>
                <a:spLocks noChangeShapeType="1"/>
              </p:cNvSpPr>
              <p:nvPr/>
            </p:nvSpPr>
            <p:spPr bwMode="auto">
              <a:xfrm flipH="1" flipV="1">
                <a:off x="3962" y="3355"/>
                <a:ext cx="790" cy="293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 type="none" w="sm" len="sm"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74188" name="Text Box 12"/>
          <p:cNvSpPr txBox="1">
            <a:spLocks noChangeArrowheads="1"/>
          </p:cNvSpPr>
          <p:nvPr/>
        </p:nvSpPr>
        <p:spPr bwMode="auto">
          <a:xfrm>
            <a:off x="457200" y="3657600"/>
            <a:ext cx="3352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At instant t, three pairs of points happen to be coincident</a:t>
            </a:r>
          </a:p>
        </p:txBody>
      </p:sp>
      <p:sp>
        <p:nvSpPr>
          <p:cNvPr id="1074189" name="Text Box 13"/>
          <p:cNvSpPr txBox="1">
            <a:spLocks noChangeArrowheads="1"/>
          </p:cNvSpPr>
          <p:nvPr/>
        </p:nvSpPr>
        <p:spPr bwMode="auto">
          <a:xfrm>
            <a:off x="381000" y="4495800"/>
            <a:ext cx="350520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difference of the motion vectors of each pair cancels the rotational components</a:t>
            </a:r>
          </a:p>
        </p:txBody>
      </p:sp>
      <p:sp>
        <p:nvSpPr>
          <p:cNvPr id="1074190" name="Text Box 14"/>
          <p:cNvSpPr txBox="1">
            <a:spLocks noChangeArrowheads="1"/>
          </p:cNvSpPr>
          <p:nvPr/>
        </p:nvSpPr>
        <p:spPr bwMode="auto">
          <a:xfrm>
            <a:off x="304800" y="5638800"/>
            <a:ext cx="365760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. … and the </a:t>
            </a:r>
            <a:r>
              <a:rPr lang="en-US">
                <a:solidFill>
                  <a:srgbClr val="D82204"/>
                </a:solidFill>
              </a:rPr>
              <a:t>relative motion field</a:t>
            </a:r>
            <a:r>
              <a:rPr lang="en-US"/>
              <a:t> point in ( towards or away from) the VP of the translational direction (</a:t>
            </a:r>
            <a:r>
              <a:rPr lang="en-US">
                <a:solidFill>
                  <a:srgbClr val="D82204"/>
                </a:solidFill>
              </a:rPr>
              <a:t>Fig 8.5 ???</a:t>
            </a:r>
            <a:r>
              <a:rPr lang="en-US"/>
              <a:t>)</a:t>
            </a:r>
          </a:p>
        </p:txBody>
      </p:sp>
      <p:grpSp>
        <p:nvGrpSpPr>
          <p:cNvPr id="1074192" name="Group 16"/>
          <p:cNvGrpSpPr>
            <a:grpSpLocks/>
          </p:cNvGrpSpPr>
          <p:nvPr/>
        </p:nvGrpSpPr>
        <p:grpSpPr bwMode="auto">
          <a:xfrm>
            <a:off x="5257800" y="4495800"/>
            <a:ext cx="2209800" cy="1600200"/>
            <a:chOff x="3312" y="2640"/>
            <a:chExt cx="1392" cy="1008"/>
          </a:xfrm>
        </p:grpSpPr>
        <p:sp>
          <p:nvSpPr>
            <p:cNvPr id="1074193" name="Line 17"/>
            <p:cNvSpPr>
              <a:spLocks noChangeShapeType="1"/>
            </p:cNvSpPr>
            <p:nvPr/>
          </p:nvSpPr>
          <p:spPr bwMode="auto">
            <a:xfrm>
              <a:off x="3552" y="2640"/>
              <a:ext cx="162" cy="285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4194" name="Line 18"/>
            <p:cNvSpPr>
              <a:spLocks noChangeShapeType="1"/>
            </p:cNvSpPr>
            <p:nvPr/>
          </p:nvSpPr>
          <p:spPr bwMode="auto">
            <a:xfrm flipH="1" flipV="1">
              <a:off x="4416" y="3504"/>
              <a:ext cx="288" cy="144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4195" name="Line 19"/>
            <p:cNvSpPr>
              <a:spLocks noChangeShapeType="1"/>
            </p:cNvSpPr>
            <p:nvPr/>
          </p:nvSpPr>
          <p:spPr bwMode="auto">
            <a:xfrm flipV="1">
              <a:off x="3312" y="3552"/>
              <a:ext cx="240" cy="96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74196" name="Group 20"/>
          <p:cNvGrpSpPr>
            <a:grpSpLocks/>
          </p:cNvGrpSpPr>
          <p:nvPr/>
        </p:nvGrpSpPr>
        <p:grpSpPr bwMode="auto">
          <a:xfrm>
            <a:off x="5194300" y="3533775"/>
            <a:ext cx="3148013" cy="2628900"/>
            <a:chOff x="3272" y="2226"/>
            <a:chExt cx="1983" cy="1656"/>
          </a:xfrm>
        </p:grpSpPr>
        <p:grpSp>
          <p:nvGrpSpPr>
            <p:cNvPr id="1074197" name="Group 21"/>
            <p:cNvGrpSpPr>
              <a:grpSpLocks/>
            </p:cNvGrpSpPr>
            <p:nvPr/>
          </p:nvGrpSpPr>
          <p:grpSpPr bwMode="auto">
            <a:xfrm>
              <a:off x="3272" y="3502"/>
              <a:ext cx="280" cy="380"/>
              <a:chOff x="3272" y="3502"/>
              <a:chExt cx="280" cy="380"/>
            </a:xfrm>
          </p:grpSpPr>
          <p:sp>
            <p:nvSpPr>
              <p:cNvPr id="1074198" name="Line 22"/>
              <p:cNvSpPr>
                <a:spLocks noChangeShapeType="1"/>
              </p:cNvSpPr>
              <p:nvPr/>
            </p:nvSpPr>
            <p:spPr bwMode="auto">
              <a:xfrm flipV="1">
                <a:off x="3295" y="3502"/>
                <a:ext cx="257" cy="349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199" name="Line 23"/>
              <p:cNvSpPr>
                <a:spLocks noChangeShapeType="1"/>
              </p:cNvSpPr>
              <p:nvPr/>
            </p:nvSpPr>
            <p:spPr bwMode="auto">
              <a:xfrm flipV="1">
                <a:off x="3299" y="3569"/>
                <a:ext cx="1" cy="275"/>
              </a:xfrm>
              <a:prstGeom prst="line">
                <a:avLst/>
              </a:prstGeom>
              <a:noFill/>
              <a:ln w="25400">
                <a:solidFill>
                  <a:srgbClr val="D82204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200" name="Oval 24"/>
              <p:cNvSpPr>
                <a:spLocks noChangeArrowheads="1"/>
              </p:cNvSpPr>
              <p:nvPr/>
            </p:nvSpPr>
            <p:spPr bwMode="auto">
              <a:xfrm>
                <a:off x="3272" y="3780"/>
                <a:ext cx="79" cy="85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201" name="Oval 25"/>
              <p:cNvSpPr>
                <a:spLocks noChangeArrowheads="1"/>
              </p:cNvSpPr>
              <p:nvPr/>
            </p:nvSpPr>
            <p:spPr bwMode="auto">
              <a:xfrm>
                <a:off x="3281" y="3797"/>
                <a:ext cx="79" cy="85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74202" name="Group 26"/>
            <p:cNvGrpSpPr>
              <a:grpSpLocks/>
            </p:cNvGrpSpPr>
            <p:nvPr/>
          </p:nvGrpSpPr>
          <p:grpSpPr bwMode="auto">
            <a:xfrm>
              <a:off x="3526" y="2226"/>
              <a:ext cx="628" cy="655"/>
              <a:chOff x="3526" y="2226"/>
              <a:chExt cx="628" cy="655"/>
            </a:xfrm>
          </p:grpSpPr>
          <p:sp>
            <p:nvSpPr>
              <p:cNvPr id="1074203" name="Line 27"/>
              <p:cNvSpPr>
                <a:spLocks noChangeShapeType="1"/>
              </p:cNvSpPr>
              <p:nvPr/>
            </p:nvSpPr>
            <p:spPr bwMode="auto">
              <a:xfrm flipV="1">
                <a:off x="3578" y="2538"/>
                <a:ext cx="576" cy="288"/>
              </a:xfrm>
              <a:prstGeom prst="line">
                <a:avLst/>
              </a:prstGeom>
              <a:noFill/>
              <a:ln w="25400">
                <a:solidFill>
                  <a:srgbClr val="D82204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204" name="Line 28"/>
              <p:cNvSpPr>
                <a:spLocks noChangeShapeType="1"/>
              </p:cNvSpPr>
              <p:nvPr/>
            </p:nvSpPr>
            <p:spPr bwMode="auto">
              <a:xfrm flipV="1">
                <a:off x="3573" y="2226"/>
                <a:ext cx="430" cy="590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205" name="Oval 29"/>
              <p:cNvSpPr>
                <a:spLocks noChangeArrowheads="1"/>
              </p:cNvSpPr>
              <p:nvPr/>
            </p:nvSpPr>
            <p:spPr bwMode="auto">
              <a:xfrm>
                <a:off x="3530" y="2778"/>
                <a:ext cx="79" cy="85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206" name="Oval 30"/>
              <p:cNvSpPr>
                <a:spLocks noChangeArrowheads="1"/>
              </p:cNvSpPr>
              <p:nvPr/>
            </p:nvSpPr>
            <p:spPr bwMode="auto">
              <a:xfrm>
                <a:off x="3526" y="2796"/>
                <a:ext cx="79" cy="85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74207" name="Group 31"/>
            <p:cNvGrpSpPr>
              <a:grpSpLocks/>
            </p:cNvGrpSpPr>
            <p:nvPr/>
          </p:nvGrpSpPr>
          <p:grpSpPr bwMode="auto">
            <a:xfrm>
              <a:off x="4653" y="3550"/>
              <a:ext cx="602" cy="325"/>
              <a:chOff x="4653" y="3550"/>
              <a:chExt cx="602" cy="325"/>
            </a:xfrm>
          </p:grpSpPr>
          <p:sp>
            <p:nvSpPr>
              <p:cNvPr id="1074208" name="Line 32"/>
              <p:cNvSpPr>
                <a:spLocks noChangeShapeType="1"/>
              </p:cNvSpPr>
              <p:nvPr/>
            </p:nvSpPr>
            <p:spPr bwMode="auto">
              <a:xfrm flipV="1">
                <a:off x="4679" y="3694"/>
                <a:ext cx="576" cy="144"/>
              </a:xfrm>
              <a:prstGeom prst="line">
                <a:avLst/>
              </a:prstGeom>
              <a:noFill/>
              <a:ln w="25400">
                <a:solidFill>
                  <a:srgbClr val="FFFF00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209" name="Line 33"/>
              <p:cNvSpPr>
                <a:spLocks noChangeShapeType="1"/>
              </p:cNvSpPr>
              <p:nvPr/>
            </p:nvSpPr>
            <p:spPr bwMode="auto">
              <a:xfrm flipV="1">
                <a:off x="4679" y="3550"/>
                <a:ext cx="240" cy="288"/>
              </a:xfrm>
              <a:prstGeom prst="line">
                <a:avLst/>
              </a:prstGeom>
              <a:noFill/>
              <a:ln w="25400">
                <a:solidFill>
                  <a:srgbClr val="D82204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210" name="Oval 34"/>
              <p:cNvSpPr>
                <a:spLocks noChangeArrowheads="1"/>
              </p:cNvSpPr>
              <p:nvPr/>
            </p:nvSpPr>
            <p:spPr bwMode="auto">
              <a:xfrm>
                <a:off x="4653" y="3790"/>
                <a:ext cx="79" cy="85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211" name="Oval 35"/>
              <p:cNvSpPr>
                <a:spLocks noChangeArrowheads="1"/>
              </p:cNvSpPr>
              <p:nvPr/>
            </p:nvSpPr>
            <p:spPr bwMode="auto">
              <a:xfrm>
                <a:off x="4679" y="3790"/>
                <a:ext cx="79" cy="85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74212" name="Group 36"/>
          <p:cNvGrpSpPr>
            <a:grpSpLocks/>
          </p:cNvGrpSpPr>
          <p:nvPr/>
        </p:nvGrpSpPr>
        <p:grpSpPr bwMode="auto">
          <a:xfrm>
            <a:off x="5257800" y="3581400"/>
            <a:ext cx="3000375" cy="2292350"/>
            <a:chOff x="3312" y="2256"/>
            <a:chExt cx="1890" cy="1444"/>
          </a:xfrm>
        </p:grpSpPr>
        <p:sp>
          <p:nvSpPr>
            <p:cNvPr id="1074213" name="Line 37"/>
            <p:cNvSpPr>
              <a:spLocks noChangeShapeType="1"/>
            </p:cNvSpPr>
            <p:nvPr/>
          </p:nvSpPr>
          <p:spPr bwMode="auto">
            <a:xfrm>
              <a:off x="4005" y="2256"/>
              <a:ext cx="162" cy="285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prstDash val="sysDot"/>
              <a:round/>
              <a:headEnd type="none" w="sm" len="sm"/>
              <a:tailEnd type="triangl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4214" name="Line 38"/>
            <p:cNvSpPr>
              <a:spLocks noChangeShapeType="1"/>
            </p:cNvSpPr>
            <p:nvPr/>
          </p:nvSpPr>
          <p:spPr bwMode="auto">
            <a:xfrm flipH="1" flipV="1">
              <a:off x="4914" y="3556"/>
              <a:ext cx="288" cy="144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prstDash val="sysDot"/>
              <a:round/>
              <a:headEnd type="none" w="sm" len="sm"/>
              <a:tailEnd type="triangl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4215" name="Line 39"/>
            <p:cNvSpPr>
              <a:spLocks noChangeShapeType="1"/>
            </p:cNvSpPr>
            <p:nvPr/>
          </p:nvSpPr>
          <p:spPr bwMode="auto">
            <a:xfrm flipV="1">
              <a:off x="3312" y="3504"/>
              <a:ext cx="240" cy="96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prstDash val="sysDot"/>
              <a:round/>
              <a:headEnd type="none" w="sm" len="sm"/>
              <a:tailEnd type="triangl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74216" name="Object 40"/>
          <p:cNvGraphicFramePr>
            <a:graphicFrameLocks noChangeAspect="1"/>
          </p:cNvGraphicFramePr>
          <p:nvPr/>
        </p:nvGraphicFramePr>
        <p:xfrm>
          <a:off x="7086600" y="3657600"/>
          <a:ext cx="1258888" cy="649288"/>
        </p:xfrm>
        <a:graphic>
          <a:graphicData uri="http://schemas.openxmlformats.org/presentationml/2006/ole">
            <p:oleObj spid="_x0000_s1074216" name="Equation" r:id="rId4" imgW="88884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42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4188" grpId="0" autoUpdateAnimBg="0"/>
      <p:bldP spid="1074189" grpId="0" autoUpdateAnimBg="0"/>
      <p:bldP spid="107419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/>
              <a:t>Motion Parallax</a:t>
            </a:r>
          </a:p>
        </p:txBody>
      </p:sp>
      <p:sp>
        <p:nvSpPr>
          <p:cNvPr id="107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57912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[Observation 2] The motion field of two frames after rotation compensation </a:t>
            </a: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only includes the translation component </a:t>
            </a: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points towards (away from) the vanishing point p0 ( the </a:t>
            </a:r>
            <a:r>
              <a:rPr lang="en-US" sz="1800">
                <a:solidFill>
                  <a:srgbClr val="D82204"/>
                </a:solidFill>
                <a:cs typeface="Times New Roman" pitchFamily="18" charset="0"/>
              </a:rPr>
              <a:t>instantaneous epipole</a:t>
            </a:r>
            <a:r>
              <a:rPr lang="en-US" sz="1800">
                <a:cs typeface="Times New Roman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the length of each motion vector is inversely proportional to the depth, </a:t>
            </a: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and also proportional to the distance from point p to the vanishing point p0 of the translation direction (if Tz &lt;&gt; 0) </a:t>
            </a:r>
          </a:p>
          <a:p>
            <a:pPr lvl="1">
              <a:lnSpc>
                <a:spcPct val="90000"/>
              </a:lnSpc>
            </a:pPr>
            <a:endParaRPr lang="en-US" sz="1800">
              <a:solidFill>
                <a:srgbClr val="D82204"/>
              </a:solidFill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sz="1800">
                <a:solidFill>
                  <a:srgbClr val="D82204"/>
                </a:solidFill>
                <a:cs typeface="Times New Roman" pitchFamily="18" charset="0"/>
              </a:rPr>
              <a:t>Question: how to remove rotation?</a:t>
            </a:r>
            <a:r>
              <a:rPr lang="en-US" sz="1800">
                <a:cs typeface="Times New Roman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Active vision : rotation known approximately?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Rotation compensation can be done by image warping after finding </a:t>
            </a:r>
            <a:r>
              <a:rPr lang="en-US" sz="1800">
                <a:solidFill>
                  <a:schemeClr val="tx1"/>
                </a:solidFill>
              </a:rPr>
              <a:t>three (3) pairs of coincident points</a:t>
            </a:r>
            <a:endParaRPr lang="en-US" sz="16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</p:txBody>
      </p:sp>
      <p:graphicFrame>
        <p:nvGraphicFramePr>
          <p:cNvPr id="1076228" name="Object 4"/>
          <p:cNvGraphicFramePr>
            <a:graphicFrameLocks noChangeAspect="1"/>
          </p:cNvGraphicFramePr>
          <p:nvPr/>
        </p:nvGraphicFramePr>
        <p:xfrm>
          <a:off x="6781800" y="1676400"/>
          <a:ext cx="1133475" cy="757238"/>
        </p:xfrm>
        <a:graphic>
          <a:graphicData uri="http://schemas.openxmlformats.org/presentationml/2006/ole">
            <p:oleObj spid="_x0000_s1076228" name="Equation" r:id="rId4" imgW="799920" imgH="533160" progId="Equation.3">
              <p:embed/>
            </p:oleObj>
          </a:graphicData>
        </a:graphic>
      </p:graphicFrame>
      <p:grpSp>
        <p:nvGrpSpPr>
          <p:cNvPr id="1076229" name="Group 5"/>
          <p:cNvGrpSpPr>
            <a:grpSpLocks/>
          </p:cNvGrpSpPr>
          <p:nvPr/>
        </p:nvGrpSpPr>
        <p:grpSpPr bwMode="auto">
          <a:xfrm>
            <a:off x="6400800" y="2895600"/>
            <a:ext cx="2514600" cy="2362200"/>
            <a:chOff x="4032" y="1824"/>
            <a:chExt cx="1584" cy="1488"/>
          </a:xfrm>
        </p:grpSpPr>
        <p:sp>
          <p:nvSpPr>
            <p:cNvPr id="1076230" name="Rectangle 6"/>
            <p:cNvSpPr>
              <a:spLocks noChangeArrowheads="1"/>
            </p:cNvSpPr>
            <p:nvPr/>
          </p:nvSpPr>
          <p:spPr bwMode="auto">
            <a:xfrm>
              <a:off x="4032" y="1824"/>
              <a:ext cx="1584" cy="148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76231" name="Group 7"/>
            <p:cNvGrpSpPr>
              <a:grpSpLocks/>
            </p:cNvGrpSpPr>
            <p:nvPr/>
          </p:nvGrpSpPr>
          <p:grpSpPr bwMode="auto">
            <a:xfrm>
              <a:off x="4300" y="1968"/>
              <a:ext cx="1076" cy="1056"/>
              <a:chOff x="4300" y="1968"/>
              <a:chExt cx="1076" cy="1056"/>
            </a:xfrm>
          </p:grpSpPr>
          <p:sp>
            <p:nvSpPr>
              <p:cNvPr id="1076232" name="Line 8"/>
              <p:cNvSpPr>
                <a:spLocks noChangeShapeType="1"/>
              </p:cNvSpPr>
              <p:nvPr/>
            </p:nvSpPr>
            <p:spPr bwMode="auto">
              <a:xfrm flipV="1">
                <a:off x="4300" y="2556"/>
                <a:ext cx="627" cy="374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233" name="Line 9"/>
              <p:cNvSpPr>
                <a:spLocks noChangeShapeType="1"/>
              </p:cNvSpPr>
              <p:nvPr/>
            </p:nvSpPr>
            <p:spPr bwMode="auto">
              <a:xfrm flipH="1" flipV="1">
                <a:off x="4950" y="2579"/>
                <a:ext cx="426" cy="445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234" name="Line 10"/>
              <p:cNvSpPr>
                <a:spLocks noChangeShapeType="1"/>
              </p:cNvSpPr>
              <p:nvPr/>
            </p:nvSpPr>
            <p:spPr bwMode="auto">
              <a:xfrm flipV="1">
                <a:off x="4944" y="1968"/>
                <a:ext cx="288" cy="566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76235" name="Line 11"/>
            <p:cNvSpPr>
              <a:spLocks noChangeShapeType="1"/>
            </p:cNvSpPr>
            <p:nvPr/>
          </p:nvSpPr>
          <p:spPr bwMode="auto">
            <a:xfrm flipH="1">
              <a:off x="5094" y="1968"/>
              <a:ext cx="138" cy="270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 type="triangle" w="med" len="med"/>
              <a:tailEnd type="non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6236" name="Line 12"/>
            <p:cNvSpPr>
              <a:spLocks noChangeShapeType="1"/>
            </p:cNvSpPr>
            <p:nvPr/>
          </p:nvSpPr>
          <p:spPr bwMode="auto">
            <a:xfrm flipH="1" flipV="1">
              <a:off x="5145" y="2798"/>
              <a:ext cx="249" cy="255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 type="triangle" w="med" len="med"/>
              <a:tailEnd type="non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6237" name="Line 13"/>
            <p:cNvSpPr>
              <a:spLocks noChangeShapeType="1"/>
            </p:cNvSpPr>
            <p:nvPr/>
          </p:nvSpPr>
          <p:spPr bwMode="auto">
            <a:xfrm flipV="1">
              <a:off x="4300" y="2769"/>
              <a:ext cx="262" cy="175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 type="triangle" w="med" len="med"/>
              <a:tailEnd type="non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6238" name="Rectangle 14"/>
            <p:cNvSpPr>
              <a:spLocks noChangeArrowheads="1"/>
            </p:cNvSpPr>
            <p:nvPr/>
          </p:nvSpPr>
          <p:spPr bwMode="auto">
            <a:xfrm>
              <a:off x="4896" y="2513"/>
              <a:ext cx="73" cy="7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239" name="Text Box 15"/>
            <p:cNvSpPr txBox="1">
              <a:spLocks noChangeArrowheads="1"/>
            </p:cNvSpPr>
            <p:nvPr/>
          </p:nvSpPr>
          <p:spPr bwMode="auto">
            <a:xfrm>
              <a:off x="5040" y="2400"/>
              <a:ext cx="43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D82204"/>
                  </a:solidFill>
                </a:rPr>
                <a:t>FOE</a:t>
              </a:r>
            </a:p>
          </p:txBody>
        </p:sp>
        <p:sp>
          <p:nvSpPr>
            <p:cNvPr id="1076240" name="Text Box 16"/>
            <p:cNvSpPr txBox="1">
              <a:spLocks noChangeArrowheads="1"/>
            </p:cNvSpPr>
            <p:nvPr/>
          </p:nvSpPr>
          <p:spPr bwMode="auto">
            <a:xfrm>
              <a:off x="4656" y="2352"/>
              <a:ext cx="43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D82204"/>
                  </a:solidFill>
                </a:rPr>
                <a:t>p</a:t>
              </a:r>
              <a:r>
                <a:rPr lang="en-US" b="1" baseline="-25000">
                  <a:solidFill>
                    <a:srgbClr val="D82204"/>
                  </a:solidFill>
                </a:rPr>
                <a:t>0</a:t>
              </a:r>
            </a:p>
          </p:txBody>
        </p:sp>
        <p:sp>
          <p:nvSpPr>
            <p:cNvPr id="1076241" name="Text Box 17"/>
            <p:cNvSpPr txBox="1">
              <a:spLocks noChangeArrowheads="1"/>
            </p:cNvSpPr>
            <p:nvPr/>
          </p:nvSpPr>
          <p:spPr bwMode="auto">
            <a:xfrm>
              <a:off x="4560" y="2736"/>
              <a:ext cx="24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D82204"/>
                  </a:solidFill>
                </a:rPr>
                <a:t>p</a:t>
              </a:r>
              <a:endParaRPr lang="en-US" b="1" baseline="-25000">
                <a:solidFill>
                  <a:srgbClr val="D82204"/>
                </a:solidFill>
              </a:endParaRPr>
            </a:p>
          </p:txBody>
        </p:sp>
        <p:sp>
          <p:nvSpPr>
            <p:cNvPr id="1076242" name="Oval 18"/>
            <p:cNvSpPr>
              <a:spLocks noChangeArrowheads="1"/>
            </p:cNvSpPr>
            <p:nvPr/>
          </p:nvSpPr>
          <p:spPr bwMode="auto">
            <a:xfrm>
              <a:off x="4518" y="2747"/>
              <a:ext cx="68" cy="6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243" name="Text Box 19"/>
            <p:cNvSpPr txBox="1">
              <a:spLocks noChangeArrowheads="1"/>
            </p:cNvSpPr>
            <p:nvPr/>
          </p:nvSpPr>
          <p:spPr bwMode="auto">
            <a:xfrm>
              <a:off x="4272" y="2880"/>
              <a:ext cx="24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D82204"/>
                  </a:solidFill>
                </a:rPr>
                <a:t>v</a:t>
              </a:r>
              <a:endParaRPr lang="en-US" b="1" baseline="-25000">
                <a:solidFill>
                  <a:srgbClr val="D82204"/>
                </a:solidFill>
              </a:endParaRPr>
            </a:p>
          </p:txBody>
        </p:sp>
      </p:grpSp>
      <p:graphicFrame>
        <p:nvGraphicFramePr>
          <p:cNvPr id="1076244" name="Object 20"/>
          <p:cNvGraphicFramePr>
            <a:graphicFrameLocks noChangeAspect="1"/>
          </p:cNvGraphicFramePr>
          <p:nvPr/>
        </p:nvGraphicFramePr>
        <p:xfrm>
          <a:off x="6207125" y="5673725"/>
          <a:ext cx="2571750" cy="558800"/>
        </p:xfrm>
        <a:graphic>
          <a:graphicData uri="http://schemas.openxmlformats.org/presentationml/2006/ole">
            <p:oleObj spid="_x0000_s1076244" name="Equation" r:id="rId5" imgW="18158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638800" y="285750"/>
            <a:ext cx="3467100" cy="609600"/>
          </a:xfrm>
        </p:spPr>
        <p:txBody>
          <a:bodyPr/>
          <a:lstStyle/>
          <a:p>
            <a:r>
              <a:rPr lang="en-US"/>
              <a:t>Outline of Motion </a:t>
            </a:r>
          </a:p>
        </p:txBody>
      </p:sp>
      <p:sp>
        <p:nvSpPr>
          <p:cNvPr id="668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791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Problems and Applications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The importance of visual motion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Problem Statement</a:t>
            </a:r>
            <a:endParaRPr lang="en-US" sz="3400"/>
          </a:p>
          <a:p>
            <a:pPr>
              <a:lnSpc>
                <a:spcPct val="90000"/>
              </a:lnSpc>
            </a:pPr>
            <a:r>
              <a:rPr lang="en-US" sz="2000"/>
              <a:t>The Motion Field of Rigid Motion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Basics – Notations and Equations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Three Important Special Cases: Translation, Rotation and Moving Plane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Motion Parallax</a:t>
            </a:r>
          </a:p>
          <a:p>
            <a:pPr>
              <a:lnSpc>
                <a:spcPct val="90000"/>
              </a:lnSpc>
            </a:pPr>
            <a:r>
              <a:rPr lang="en-US" sz="2000"/>
              <a:t>Optical Flow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Optical flow equation and the aperture problem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Estimating optical flow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3D motion &amp; structure from optical flow</a:t>
            </a:r>
          </a:p>
          <a:p>
            <a:pPr>
              <a:lnSpc>
                <a:spcPct val="90000"/>
              </a:lnSpc>
            </a:pPr>
            <a:r>
              <a:rPr lang="en-US" sz="2000"/>
              <a:t>Feature-based Approach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Two-frame algorithm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Multi-frame  algorithm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Structure from motion – Factorization method</a:t>
            </a:r>
          </a:p>
          <a:p>
            <a:pPr>
              <a:lnSpc>
                <a:spcPct val="90000"/>
              </a:lnSpc>
            </a:pPr>
            <a:r>
              <a:rPr lang="en-US" sz="2000"/>
              <a:t>Advanced Topics 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Spatio-Temporal Image and Epipolar Plane Image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Video Mosaicing and Panorama Generation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Motion-based Segmentation and Layered Representation</a:t>
            </a:r>
          </a:p>
          <a:p>
            <a:pPr lvl="1">
              <a:lnSpc>
                <a:spcPct val="90000"/>
              </a:lnSpc>
            </a:pP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19800" y="285750"/>
            <a:ext cx="3086100" cy="609600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Importance of visual motion (apparent motion)</a:t>
            </a:r>
          </a:p>
          <a:p>
            <a:pPr lvl="1"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Many applications…</a:t>
            </a:r>
          </a:p>
          <a:p>
            <a:pPr lvl="1"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Problems:</a:t>
            </a:r>
          </a:p>
          <a:p>
            <a:pPr lvl="2"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correspondence, reconstruction, segmentation, understanding in x-y-t space</a:t>
            </a:r>
          </a:p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Image motion field of rigid objects</a:t>
            </a:r>
          </a:p>
          <a:p>
            <a:pPr lvl="1"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Time derivative of both sides of the projection equation</a:t>
            </a:r>
          </a:p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Three important special cases</a:t>
            </a:r>
          </a:p>
          <a:p>
            <a:pPr lvl="1"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Pure translation – FOE </a:t>
            </a:r>
          </a:p>
          <a:p>
            <a:pPr lvl="1"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Pure rotation – no 3D information, but lead to mosaicing</a:t>
            </a:r>
          </a:p>
          <a:p>
            <a:pPr lvl="1"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Moving plane – homography with arbitrary motion</a:t>
            </a:r>
          </a:p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Motion parallax </a:t>
            </a:r>
          </a:p>
          <a:p>
            <a:pPr lvl="1"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Only depends on translational component of motion</a:t>
            </a:r>
          </a:p>
          <a:p>
            <a:pPr lvl="1">
              <a:lnSpc>
                <a:spcPct val="90000"/>
              </a:lnSpc>
            </a:pPr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0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Next lecture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304800"/>
            <a:ext cx="4724400" cy="609600"/>
          </a:xfrm>
        </p:spPr>
        <p:txBody>
          <a:bodyPr/>
          <a:lstStyle/>
          <a:p>
            <a:r>
              <a:rPr lang="en-US"/>
              <a:t>Notion of Optical Flow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48006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The Notion of Optical Flow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Brightness constancy equation </a:t>
            </a:r>
          </a:p>
          <a:p>
            <a:pPr lvl="2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Under most circumstance, the apparent brightness of moving objects remain constant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Optical Flow Equation</a:t>
            </a:r>
          </a:p>
          <a:p>
            <a:pPr lvl="2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Relation of the apparent motion with the spatial and temporal derivatives of the image brightness</a:t>
            </a:r>
          </a:p>
          <a:p>
            <a:pPr>
              <a:lnSpc>
                <a:spcPct val="90000"/>
              </a:lnSpc>
            </a:pPr>
            <a:r>
              <a:rPr lang="en-US" sz="2200">
                <a:cs typeface="Times New Roman" pitchFamily="18" charset="0"/>
              </a:rPr>
              <a:t>Aperture problem</a:t>
            </a:r>
            <a:endParaRPr lang="en-US" sz="20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Only the component of the motion field in the direction of the spatial image gradient can be determined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The component in the direction perpendicular to the spatial gradient is not constrained by the optical flow equation</a:t>
            </a:r>
          </a:p>
          <a:p>
            <a:pPr lvl="1">
              <a:lnSpc>
                <a:spcPct val="90000"/>
              </a:lnSpc>
            </a:pPr>
            <a:endParaRPr lang="en-US" sz="2000">
              <a:cs typeface="Times New Roman" pitchFamily="18" charset="0"/>
            </a:endParaRPr>
          </a:p>
        </p:txBody>
      </p:sp>
      <p:graphicFrame>
        <p:nvGraphicFramePr>
          <p:cNvPr id="1078276" name="Object 4"/>
          <p:cNvGraphicFramePr>
            <a:graphicFrameLocks noChangeAspect="1"/>
          </p:cNvGraphicFramePr>
          <p:nvPr/>
        </p:nvGraphicFramePr>
        <p:xfrm>
          <a:off x="5867400" y="1524000"/>
          <a:ext cx="1958975" cy="842963"/>
        </p:xfrm>
        <a:graphic>
          <a:graphicData uri="http://schemas.openxmlformats.org/presentationml/2006/ole">
            <p:oleObj spid="_x0000_s1078276" name="Equation" r:id="rId4" imgW="914400" imgH="393480" progId="Equation.3">
              <p:embed/>
            </p:oleObj>
          </a:graphicData>
        </a:graphic>
      </p:graphicFrame>
      <p:graphicFrame>
        <p:nvGraphicFramePr>
          <p:cNvPr id="1078277" name="Object 5"/>
          <p:cNvGraphicFramePr>
            <a:graphicFrameLocks noChangeAspect="1"/>
          </p:cNvGraphicFramePr>
          <p:nvPr/>
        </p:nvGraphicFramePr>
        <p:xfrm>
          <a:off x="5715000" y="2971800"/>
          <a:ext cx="2557463" cy="542925"/>
        </p:xfrm>
        <a:graphic>
          <a:graphicData uri="http://schemas.openxmlformats.org/presentationml/2006/ole">
            <p:oleObj spid="_x0000_s1078277" name="Equation" r:id="rId5" imgW="1193760" imgH="253800" progId="Equation.3">
              <p:embed/>
            </p:oleObj>
          </a:graphicData>
        </a:graphic>
      </p:graphicFrame>
      <p:sp>
        <p:nvSpPr>
          <p:cNvPr id="1078278" name="Rectangle 6"/>
          <p:cNvSpPr>
            <a:spLocks noChangeArrowheads="1"/>
          </p:cNvSpPr>
          <p:nvPr/>
        </p:nvSpPr>
        <p:spPr bwMode="auto">
          <a:xfrm>
            <a:off x="5715000" y="4191000"/>
            <a:ext cx="2743200" cy="2209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8279" name="Oval 7"/>
          <p:cNvSpPr>
            <a:spLocks noChangeArrowheads="1"/>
          </p:cNvSpPr>
          <p:nvPr/>
        </p:nvSpPr>
        <p:spPr bwMode="auto">
          <a:xfrm>
            <a:off x="6781800" y="4876800"/>
            <a:ext cx="762000" cy="762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8280" name="Line 8"/>
          <p:cNvSpPr>
            <a:spLocks noChangeShapeType="1"/>
          </p:cNvSpPr>
          <p:nvPr/>
        </p:nvSpPr>
        <p:spPr bwMode="auto">
          <a:xfrm>
            <a:off x="6248400" y="4572000"/>
            <a:ext cx="1143000" cy="1219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8281" name="Line 9"/>
          <p:cNvSpPr>
            <a:spLocks noChangeShapeType="1"/>
          </p:cNvSpPr>
          <p:nvPr/>
        </p:nvSpPr>
        <p:spPr bwMode="auto">
          <a:xfrm>
            <a:off x="6781800" y="4648200"/>
            <a:ext cx="1143000" cy="1219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8282" name="Line 10"/>
          <p:cNvSpPr>
            <a:spLocks noChangeShapeType="1"/>
          </p:cNvSpPr>
          <p:nvPr/>
        </p:nvSpPr>
        <p:spPr bwMode="auto">
          <a:xfrm>
            <a:off x="6800850" y="5141913"/>
            <a:ext cx="442913" cy="4778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8283" name="Line 11"/>
          <p:cNvSpPr>
            <a:spLocks noChangeShapeType="1"/>
          </p:cNvSpPr>
          <p:nvPr/>
        </p:nvSpPr>
        <p:spPr bwMode="auto">
          <a:xfrm>
            <a:off x="7024688" y="4911725"/>
            <a:ext cx="496887" cy="5302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8284" name="Line 12"/>
          <p:cNvSpPr>
            <a:spLocks noChangeShapeType="1"/>
          </p:cNvSpPr>
          <p:nvPr/>
        </p:nvSpPr>
        <p:spPr bwMode="auto">
          <a:xfrm flipV="1">
            <a:off x="6994525" y="5122863"/>
            <a:ext cx="214313" cy="1952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8285" name="Line 13"/>
          <p:cNvSpPr>
            <a:spLocks noChangeShapeType="1"/>
          </p:cNvSpPr>
          <p:nvPr/>
        </p:nvSpPr>
        <p:spPr bwMode="auto">
          <a:xfrm>
            <a:off x="6983413" y="5324475"/>
            <a:ext cx="439737" cy="20638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8286" name="Line 14"/>
          <p:cNvSpPr>
            <a:spLocks noChangeShapeType="1"/>
          </p:cNvSpPr>
          <p:nvPr/>
        </p:nvSpPr>
        <p:spPr bwMode="auto">
          <a:xfrm>
            <a:off x="7216775" y="5076825"/>
            <a:ext cx="217488" cy="242888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8287" name="Text Box 15"/>
          <p:cNvSpPr txBox="1">
            <a:spLocks noChangeArrowheads="1"/>
          </p:cNvSpPr>
          <p:nvPr/>
        </p:nvSpPr>
        <p:spPr bwMode="auto">
          <a:xfrm>
            <a:off x="7239000" y="4876800"/>
            <a:ext cx="457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FF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82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828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8280" grpId="0" animBg="1"/>
      <p:bldP spid="1078281" grpId="0" animBg="1"/>
      <p:bldP spid="1078282" grpId="0" animBg="1"/>
      <p:bldP spid="1078283" grpId="0" animBg="1"/>
      <p:bldP spid="1078284" grpId="0" animBg="1"/>
      <p:bldP spid="1078285" grpId="0" animBg="1"/>
      <p:bldP spid="1078286" grpId="0" animBg="1"/>
      <p:bldP spid="107828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304800"/>
            <a:ext cx="4724400" cy="609600"/>
          </a:xfrm>
        </p:spPr>
        <p:txBody>
          <a:bodyPr/>
          <a:lstStyle/>
          <a:p>
            <a:r>
              <a:rPr lang="en-US"/>
              <a:t>Estimating Optical Flow</a:t>
            </a:r>
          </a:p>
        </p:txBody>
      </p:sp>
      <p:sp>
        <p:nvSpPr>
          <p:cNvPr id="108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62484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>
                <a:cs typeface="Times New Roman" pitchFamily="18" charset="0"/>
              </a:rPr>
              <a:t>Constant Flow Method</a:t>
            </a:r>
            <a:endParaRPr lang="en-US" sz="20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Assumption: the motion field is well approximated by a constant vector within any small region of the image plane</a:t>
            </a:r>
          </a:p>
          <a:p>
            <a:pPr lvl="1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Solution: Least square of two variables (u,v) from NxN Equations – NxN (=5x5) planar patch</a:t>
            </a:r>
          </a:p>
          <a:p>
            <a:pPr lvl="1">
              <a:lnSpc>
                <a:spcPct val="90000"/>
              </a:lnSpc>
            </a:pPr>
            <a:r>
              <a:rPr lang="en-US" sz="1600">
                <a:solidFill>
                  <a:srgbClr val="D82204"/>
                </a:solidFill>
                <a:cs typeface="Times New Roman" pitchFamily="18" charset="0"/>
              </a:rPr>
              <a:t>Condition: A</a:t>
            </a:r>
            <a:r>
              <a:rPr lang="en-US" sz="1600" baseline="30000">
                <a:solidFill>
                  <a:srgbClr val="D82204"/>
                </a:solidFill>
                <a:cs typeface="Times New Roman" pitchFamily="18" charset="0"/>
              </a:rPr>
              <a:t>T</a:t>
            </a:r>
            <a:r>
              <a:rPr lang="en-US" sz="1600">
                <a:solidFill>
                  <a:srgbClr val="D82204"/>
                </a:solidFill>
                <a:cs typeface="Times New Roman" pitchFamily="18" charset="0"/>
              </a:rPr>
              <a:t>A is NOT singular (null or parallel gradients)</a:t>
            </a:r>
            <a:endParaRPr lang="en-US" sz="2900">
              <a:solidFill>
                <a:srgbClr val="D82204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Weighted Least Square Method</a:t>
            </a:r>
          </a:p>
          <a:p>
            <a:pPr lvl="1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Assumption: the motion field is approximated by a constant vector within any small region, and the error made by the approximation increases with the distance from the center where optical flow is to be computed</a:t>
            </a:r>
          </a:p>
          <a:p>
            <a:pPr lvl="1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Solution: Weighted least square of two variables (u,v) from NxN Equations – NxN patch</a:t>
            </a:r>
            <a:r>
              <a:rPr lang="en-US" sz="2900"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Affine Flow Method</a:t>
            </a:r>
          </a:p>
          <a:p>
            <a:pPr lvl="1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Assumption: the motion field is well approximated by a affine parametric model  u</a:t>
            </a:r>
            <a:r>
              <a:rPr lang="en-US" sz="1600" baseline="30000">
                <a:cs typeface="Times New Roman" pitchFamily="18" charset="0"/>
              </a:rPr>
              <a:t>T</a:t>
            </a:r>
            <a:r>
              <a:rPr lang="en-US" sz="1600">
                <a:cs typeface="Times New Roman" pitchFamily="18" charset="0"/>
              </a:rPr>
              <a:t> = Ap</a:t>
            </a:r>
            <a:r>
              <a:rPr lang="en-US" sz="1600" baseline="30000">
                <a:cs typeface="Times New Roman" pitchFamily="18" charset="0"/>
              </a:rPr>
              <a:t>T</a:t>
            </a:r>
            <a:r>
              <a:rPr lang="en-US" sz="1600">
                <a:cs typeface="Times New Roman" pitchFamily="18" charset="0"/>
              </a:rPr>
              <a:t>+b (a plane patch with arbitrary orientation)</a:t>
            </a:r>
          </a:p>
          <a:p>
            <a:pPr lvl="1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Solution: Least square of 6 variables (A,b) from NxN Equations – NxN planar patch</a:t>
            </a:r>
            <a:r>
              <a:rPr lang="en-US" sz="2900">
                <a:cs typeface="Times New Roman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</p:txBody>
      </p:sp>
      <p:grpSp>
        <p:nvGrpSpPr>
          <p:cNvPr id="1080324" name="Group 4"/>
          <p:cNvGrpSpPr>
            <a:grpSpLocks/>
          </p:cNvGrpSpPr>
          <p:nvPr/>
        </p:nvGrpSpPr>
        <p:grpSpPr bwMode="auto">
          <a:xfrm>
            <a:off x="7467600" y="1295400"/>
            <a:ext cx="762000" cy="762000"/>
            <a:chOff x="4704" y="960"/>
            <a:chExt cx="480" cy="480"/>
          </a:xfrm>
        </p:grpSpPr>
        <p:sp>
          <p:nvSpPr>
            <p:cNvPr id="1080325" name="Rectangle 5"/>
            <p:cNvSpPr>
              <a:spLocks noChangeArrowheads="1"/>
            </p:cNvSpPr>
            <p:nvPr/>
          </p:nvSpPr>
          <p:spPr bwMode="auto">
            <a:xfrm>
              <a:off x="4704" y="1008"/>
              <a:ext cx="480" cy="43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326" name="Line 6"/>
            <p:cNvSpPr>
              <a:spLocks noChangeShapeType="1"/>
            </p:cNvSpPr>
            <p:nvPr/>
          </p:nvSpPr>
          <p:spPr bwMode="auto">
            <a:xfrm flipV="1">
              <a:off x="4944" y="1104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27" name="Line 7"/>
            <p:cNvSpPr>
              <a:spLocks noChangeShapeType="1"/>
            </p:cNvSpPr>
            <p:nvPr/>
          </p:nvSpPr>
          <p:spPr bwMode="auto">
            <a:xfrm flipV="1">
              <a:off x="4800" y="960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28" name="Line 8"/>
            <p:cNvSpPr>
              <a:spLocks noChangeShapeType="1"/>
            </p:cNvSpPr>
            <p:nvPr/>
          </p:nvSpPr>
          <p:spPr bwMode="auto">
            <a:xfrm flipV="1">
              <a:off x="5040" y="960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29" name="Line 9"/>
            <p:cNvSpPr>
              <a:spLocks noChangeShapeType="1"/>
            </p:cNvSpPr>
            <p:nvPr/>
          </p:nvSpPr>
          <p:spPr bwMode="auto">
            <a:xfrm flipV="1">
              <a:off x="4800" y="1200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30" name="Line 10"/>
            <p:cNvSpPr>
              <a:spLocks noChangeShapeType="1"/>
            </p:cNvSpPr>
            <p:nvPr/>
          </p:nvSpPr>
          <p:spPr bwMode="auto">
            <a:xfrm flipV="1">
              <a:off x="5040" y="1248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0331" name="Group 11"/>
          <p:cNvGrpSpPr>
            <a:grpSpLocks/>
          </p:cNvGrpSpPr>
          <p:nvPr/>
        </p:nvGrpSpPr>
        <p:grpSpPr bwMode="auto">
          <a:xfrm>
            <a:off x="7467600" y="3048000"/>
            <a:ext cx="762000" cy="762000"/>
            <a:chOff x="4704" y="1872"/>
            <a:chExt cx="480" cy="480"/>
          </a:xfrm>
        </p:grpSpPr>
        <p:sp>
          <p:nvSpPr>
            <p:cNvPr id="1080332" name="Rectangle 12"/>
            <p:cNvSpPr>
              <a:spLocks noChangeArrowheads="1"/>
            </p:cNvSpPr>
            <p:nvPr/>
          </p:nvSpPr>
          <p:spPr bwMode="auto">
            <a:xfrm>
              <a:off x="4704" y="1920"/>
              <a:ext cx="480" cy="432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333" name="Line 13"/>
            <p:cNvSpPr>
              <a:spLocks noChangeShapeType="1"/>
            </p:cNvSpPr>
            <p:nvPr/>
          </p:nvSpPr>
          <p:spPr bwMode="auto">
            <a:xfrm flipV="1">
              <a:off x="4944" y="2016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34" name="Line 14"/>
            <p:cNvSpPr>
              <a:spLocks noChangeShapeType="1"/>
            </p:cNvSpPr>
            <p:nvPr/>
          </p:nvSpPr>
          <p:spPr bwMode="auto">
            <a:xfrm flipV="1">
              <a:off x="4800" y="1872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35" name="Line 15"/>
            <p:cNvSpPr>
              <a:spLocks noChangeShapeType="1"/>
            </p:cNvSpPr>
            <p:nvPr/>
          </p:nvSpPr>
          <p:spPr bwMode="auto">
            <a:xfrm flipV="1">
              <a:off x="5040" y="1872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36" name="Line 16"/>
            <p:cNvSpPr>
              <a:spLocks noChangeShapeType="1"/>
            </p:cNvSpPr>
            <p:nvPr/>
          </p:nvSpPr>
          <p:spPr bwMode="auto">
            <a:xfrm flipV="1">
              <a:off x="4800" y="2112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37" name="Line 17"/>
            <p:cNvSpPr>
              <a:spLocks noChangeShapeType="1"/>
            </p:cNvSpPr>
            <p:nvPr/>
          </p:nvSpPr>
          <p:spPr bwMode="auto">
            <a:xfrm flipV="1">
              <a:off x="5040" y="2160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0338" name="Group 18"/>
          <p:cNvGrpSpPr>
            <a:grpSpLocks/>
          </p:cNvGrpSpPr>
          <p:nvPr/>
        </p:nvGrpSpPr>
        <p:grpSpPr bwMode="auto">
          <a:xfrm>
            <a:off x="7391400" y="4876800"/>
            <a:ext cx="762000" cy="717550"/>
            <a:chOff x="4656" y="3052"/>
            <a:chExt cx="480" cy="452"/>
          </a:xfrm>
        </p:grpSpPr>
        <p:sp>
          <p:nvSpPr>
            <p:cNvPr id="1080339" name="Rectangle 19"/>
            <p:cNvSpPr>
              <a:spLocks noChangeArrowheads="1"/>
            </p:cNvSpPr>
            <p:nvPr/>
          </p:nvSpPr>
          <p:spPr bwMode="auto">
            <a:xfrm>
              <a:off x="4656" y="3072"/>
              <a:ext cx="480" cy="432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340" name="Line 20"/>
            <p:cNvSpPr>
              <a:spLocks noChangeShapeType="1"/>
            </p:cNvSpPr>
            <p:nvPr/>
          </p:nvSpPr>
          <p:spPr bwMode="auto">
            <a:xfrm flipV="1">
              <a:off x="4885" y="3207"/>
              <a:ext cx="101" cy="10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41" name="Line 21"/>
            <p:cNvSpPr>
              <a:spLocks noChangeShapeType="1"/>
            </p:cNvSpPr>
            <p:nvPr/>
          </p:nvSpPr>
          <p:spPr bwMode="auto">
            <a:xfrm flipV="1">
              <a:off x="4709" y="3052"/>
              <a:ext cx="156" cy="15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42" name="Line 22"/>
            <p:cNvSpPr>
              <a:spLocks noChangeShapeType="1"/>
            </p:cNvSpPr>
            <p:nvPr/>
          </p:nvSpPr>
          <p:spPr bwMode="auto">
            <a:xfrm flipV="1">
              <a:off x="4992" y="3069"/>
              <a:ext cx="102" cy="7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43" name="Line 23"/>
            <p:cNvSpPr>
              <a:spLocks noChangeShapeType="1"/>
            </p:cNvSpPr>
            <p:nvPr/>
          </p:nvSpPr>
          <p:spPr bwMode="auto">
            <a:xfrm flipV="1">
              <a:off x="4752" y="3276"/>
              <a:ext cx="101" cy="11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44" name="Line 24"/>
            <p:cNvSpPr>
              <a:spLocks noChangeShapeType="1"/>
            </p:cNvSpPr>
            <p:nvPr/>
          </p:nvSpPr>
          <p:spPr bwMode="auto">
            <a:xfrm flipV="1">
              <a:off x="4992" y="3360"/>
              <a:ext cx="96" cy="7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304800"/>
            <a:ext cx="4724400" cy="609600"/>
          </a:xfrm>
        </p:spPr>
        <p:txBody>
          <a:bodyPr/>
          <a:lstStyle/>
          <a:p>
            <a:r>
              <a:rPr lang="en-US"/>
              <a:t>Using Optical Flow</a:t>
            </a:r>
          </a:p>
        </p:txBody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077200" cy="5791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3D motion and structure from optical flow (p 208- 212)</a:t>
            </a:r>
          </a:p>
          <a:p>
            <a:pPr lvl="1">
              <a:lnSpc>
                <a:spcPct val="90000"/>
              </a:lnSpc>
            </a:pPr>
            <a:r>
              <a:rPr lang="en-US" sz="2900">
                <a:cs typeface="Times New Roman" pitchFamily="18" charset="0"/>
              </a:rPr>
              <a:t>Input: </a:t>
            </a:r>
          </a:p>
          <a:p>
            <a:pPr lvl="2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Intrinsic camera parameters</a:t>
            </a:r>
          </a:p>
          <a:p>
            <a:pPr lvl="2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dense motion field (optical flow) of single rigid motion</a:t>
            </a:r>
          </a:p>
          <a:p>
            <a:pPr lvl="1">
              <a:lnSpc>
                <a:spcPct val="90000"/>
              </a:lnSpc>
            </a:pPr>
            <a:r>
              <a:rPr lang="en-US" sz="2900">
                <a:cs typeface="Times New Roman" pitchFamily="18" charset="0"/>
              </a:rPr>
              <a:t>Algorithm </a:t>
            </a:r>
          </a:p>
          <a:p>
            <a:pPr lvl="2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( </a:t>
            </a:r>
            <a:r>
              <a:rPr lang="en-US" sz="1500">
                <a:cs typeface="Times New Roman" pitchFamily="18" charset="0"/>
              </a:rPr>
              <a:t>good comprise between ease of implementation and quality of results</a:t>
            </a:r>
            <a:r>
              <a:rPr lang="en-US" sz="1800">
                <a:cs typeface="Times New Roman" pitchFamily="18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Stage 1: Translation direction </a:t>
            </a:r>
          </a:p>
          <a:p>
            <a:pPr lvl="3">
              <a:lnSpc>
                <a:spcPct val="90000"/>
              </a:lnSpc>
            </a:pPr>
            <a:r>
              <a:rPr lang="en-US" sz="1400">
                <a:cs typeface="Times New Roman" pitchFamily="18" charset="0"/>
              </a:rPr>
              <a:t>Epipole (x0, y0) through approximate motion parallax</a:t>
            </a:r>
          </a:p>
          <a:p>
            <a:pPr lvl="3">
              <a:lnSpc>
                <a:spcPct val="90000"/>
              </a:lnSpc>
            </a:pPr>
            <a:r>
              <a:rPr lang="en-US" sz="1400">
                <a:cs typeface="Times New Roman" pitchFamily="18" charset="0"/>
              </a:rPr>
              <a:t>Key: Instantaneously coincident image points</a:t>
            </a:r>
          </a:p>
          <a:p>
            <a:pPr lvl="3">
              <a:lnSpc>
                <a:spcPct val="90000"/>
              </a:lnSpc>
            </a:pPr>
            <a:r>
              <a:rPr lang="en-US" sz="1400">
                <a:cs typeface="Times New Roman" pitchFamily="18" charset="0"/>
              </a:rPr>
              <a:t>Approximation: estimating differences for ALMOST coincident image points</a:t>
            </a:r>
          </a:p>
          <a:p>
            <a:pPr lvl="3">
              <a:lnSpc>
                <a:spcPct val="90000"/>
              </a:lnSpc>
            </a:pPr>
            <a:endParaRPr lang="en-US" sz="1400">
              <a:cs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Stage 2: Rotation flow and Depth</a:t>
            </a:r>
          </a:p>
          <a:p>
            <a:pPr lvl="3">
              <a:lnSpc>
                <a:spcPct val="90000"/>
              </a:lnSpc>
            </a:pPr>
            <a:r>
              <a:rPr lang="en-US" sz="1400">
                <a:cs typeface="Times New Roman" pitchFamily="18" charset="0"/>
              </a:rPr>
              <a:t>Knowns: flow vector, and direction of translational component</a:t>
            </a:r>
          </a:p>
          <a:p>
            <a:pPr lvl="3">
              <a:lnSpc>
                <a:spcPct val="90000"/>
              </a:lnSpc>
            </a:pPr>
            <a:r>
              <a:rPr lang="en-US" sz="1400">
                <a:cs typeface="Times New Roman" pitchFamily="18" charset="0"/>
              </a:rPr>
              <a:t>One point, one equation (without depth)– </a:t>
            </a:r>
          </a:p>
          <a:p>
            <a:pPr lvl="4">
              <a:lnSpc>
                <a:spcPct val="90000"/>
              </a:lnSpc>
            </a:pPr>
            <a:r>
              <a:rPr lang="en-US" sz="1200">
                <a:cs typeface="Times New Roman" pitchFamily="18" charset="0"/>
              </a:rPr>
              <a:t>Least square approximation of the rotational component of flow</a:t>
            </a:r>
          </a:p>
          <a:p>
            <a:pPr lvl="3">
              <a:lnSpc>
                <a:spcPct val="90000"/>
              </a:lnSpc>
            </a:pPr>
            <a:r>
              <a:rPr lang="en-US" sz="1400">
                <a:cs typeface="Times New Roman" pitchFamily="18" charset="0"/>
              </a:rPr>
              <a:t>From motion field to depth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Output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Direction of translation (f Tx/Tz, f Ty/Tz, f) = (x0, y0, f)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Angular velocity 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3-D coordinates of scene points (up to a common unknown scale)</a:t>
            </a:r>
          </a:p>
          <a:p>
            <a:pPr lvl="2">
              <a:lnSpc>
                <a:spcPct val="90000"/>
              </a:lnSpc>
            </a:pPr>
            <a:endParaRPr lang="en-US" sz="1600">
              <a:cs typeface="Times New Roman" pitchFamily="18" charset="0"/>
            </a:endParaRPr>
          </a:p>
        </p:txBody>
      </p:sp>
      <p:graphicFrame>
        <p:nvGraphicFramePr>
          <p:cNvPr id="1082372" name="Object 4"/>
          <p:cNvGraphicFramePr>
            <a:graphicFrameLocks noChangeAspect="1"/>
          </p:cNvGraphicFramePr>
          <p:nvPr/>
        </p:nvGraphicFramePr>
        <p:xfrm>
          <a:off x="7162800" y="3124200"/>
          <a:ext cx="1219200" cy="627063"/>
        </p:xfrm>
        <a:graphic>
          <a:graphicData uri="http://schemas.openxmlformats.org/presentationml/2006/ole">
            <p:oleObj spid="_x0000_s1082372" name="Equation" r:id="rId4" imgW="990360" imgH="507960" progId="Equation.3">
              <p:embed/>
            </p:oleObj>
          </a:graphicData>
        </a:graphic>
      </p:graphicFrame>
      <p:graphicFrame>
        <p:nvGraphicFramePr>
          <p:cNvPr id="1082373" name="Object 5"/>
          <p:cNvGraphicFramePr>
            <a:graphicFrameLocks noChangeAspect="1"/>
          </p:cNvGraphicFramePr>
          <p:nvPr/>
        </p:nvGraphicFramePr>
        <p:xfrm>
          <a:off x="7010400" y="4191000"/>
          <a:ext cx="1133475" cy="757238"/>
        </p:xfrm>
        <a:graphic>
          <a:graphicData uri="http://schemas.openxmlformats.org/presentationml/2006/ole">
            <p:oleObj spid="_x0000_s1082373" name="Equation" r:id="rId5" imgW="79992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Details </a:t>
            </a:r>
          </a:p>
        </p:txBody>
      </p:sp>
      <p:sp>
        <p:nvSpPr>
          <p:cNvPr id="108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1. Get (Tx, Ty, Tz) = s (x0,y0,f)</a:t>
            </a:r>
          </a:p>
          <a:p>
            <a:r>
              <a:rPr lang="en-US"/>
              <a:t>Step 2. For every point (x,y,f) with known v, get one equation about </a:t>
            </a:r>
            <a:r>
              <a:rPr lang="en-US">
                <a:latin typeface="Symbol" pitchFamily="18" charset="2"/>
              </a:rPr>
              <a:t>w</a:t>
            </a:r>
            <a:r>
              <a:rPr lang="en-US"/>
              <a:t> from the motion equation  (by eliminate Z since it’s different from point to point)</a:t>
            </a:r>
          </a:p>
          <a:p>
            <a:r>
              <a:rPr lang="en-US"/>
              <a:t>Step 3. Get Z (up to a scale s) given T/s and </a:t>
            </a:r>
            <a:r>
              <a:rPr lang="en-US">
                <a:latin typeface="Symbol" pitchFamily="18" charset="2"/>
              </a:rPr>
              <a:t>w</a:t>
            </a:r>
            <a:r>
              <a:rPr lang="en-US"/>
              <a:t> </a:t>
            </a:r>
          </a:p>
        </p:txBody>
      </p:sp>
      <p:grpSp>
        <p:nvGrpSpPr>
          <p:cNvPr id="1084420" name="Group 4"/>
          <p:cNvGrpSpPr>
            <a:grpSpLocks/>
          </p:cNvGrpSpPr>
          <p:nvPr/>
        </p:nvGrpSpPr>
        <p:grpSpPr bwMode="auto">
          <a:xfrm>
            <a:off x="1371600" y="4267200"/>
            <a:ext cx="6589713" cy="2268538"/>
            <a:chOff x="985" y="2671"/>
            <a:chExt cx="4151" cy="1429"/>
          </a:xfrm>
        </p:grpSpPr>
        <p:graphicFrame>
          <p:nvGraphicFramePr>
            <p:cNvPr id="1084421" name="Object 5"/>
            <p:cNvGraphicFramePr>
              <a:graphicFrameLocks noChangeAspect="1"/>
            </p:cNvGraphicFramePr>
            <p:nvPr/>
          </p:nvGraphicFramePr>
          <p:xfrm>
            <a:off x="985" y="2671"/>
            <a:ext cx="3918" cy="681"/>
          </p:xfrm>
          <a:graphic>
            <a:graphicData uri="http://schemas.openxmlformats.org/presentationml/2006/ole">
              <p:oleObj spid="_x0000_s1084421" name="Equation" r:id="rId3" imgW="4394160" imgH="761760" progId="Equation.3">
                <p:embed/>
              </p:oleObj>
            </a:graphicData>
          </a:graphic>
        </p:graphicFrame>
        <p:sp>
          <p:nvSpPr>
            <p:cNvPr id="1084422" name="AutoShape 6"/>
            <p:cNvSpPr>
              <a:spLocks/>
            </p:cNvSpPr>
            <p:nvPr/>
          </p:nvSpPr>
          <p:spPr bwMode="auto">
            <a:xfrm rot="16225715" flipV="1">
              <a:off x="2280" y="2760"/>
              <a:ext cx="240" cy="1632"/>
            </a:xfrm>
            <a:prstGeom prst="leftBrace">
              <a:avLst>
                <a:gd name="adj1" fmla="val 56667"/>
                <a:gd name="adj2" fmla="val 50000"/>
              </a:avLst>
            </a:prstGeom>
            <a:noFill/>
            <a:ln w="25400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4423" name="AutoShape 7"/>
            <p:cNvSpPr>
              <a:spLocks/>
            </p:cNvSpPr>
            <p:nvPr/>
          </p:nvSpPr>
          <p:spPr bwMode="auto">
            <a:xfrm rot="16225715" flipV="1">
              <a:off x="4008" y="2998"/>
              <a:ext cx="240" cy="1152"/>
            </a:xfrm>
            <a:prstGeom prst="leftBrace">
              <a:avLst>
                <a:gd name="adj1" fmla="val 40000"/>
                <a:gd name="adj2" fmla="val 50000"/>
              </a:avLst>
            </a:prstGeom>
            <a:noFill/>
            <a:ln w="25400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4424" name="Text Box 8"/>
            <p:cNvSpPr txBox="1">
              <a:spLocks noChangeArrowheads="1"/>
            </p:cNvSpPr>
            <p:nvPr/>
          </p:nvSpPr>
          <p:spPr bwMode="auto">
            <a:xfrm>
              <a:off x="1440" y="3696"/>
              <a:ext cx="1776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Rotation part: no depth information</a:t>
              </a:r>
            </a:p>
          </p:txBody>
        </p:sp>
        <p:sp>
          <p:nvSpPr>
            <p:cNvPr id="1084425" name="Text Box 9"/>
            <p:cNvSpPr txBox="1">
              <a:spLocks noChangeArrowheads="1"/>
            </p:cNvSpPr>
            <p:nvPr/>
          </p:nvSpPr>
          <p:spPr bwMode="auto">
            <a:xfrm>
              <a:off x="3360" y="3744"/>
              <a:ext cx="17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Translation part: depth Z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/>
              <a:t>Feature-Based Approach</a:t>
            </a:r>
          </a:p>
        </p:txBody>
      </p:sp>
      <p:sp>
        <p:nvSpPr>
          <p:cNvPr id="108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Two frame method - </a:t>
            </a:r>
            <a:r>
              <a:rPr lang="en-US" sz="2000">
                <a:cs typeface="Times New Roman" pitchFamily="18" charset="0"/>
              </a:rPr>
              <a:t>Feature matching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An Algorithm Based on the Constant Flow Method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Features – corners detection by observing the coefficient matrix of the spatial gradient evaluation  (2x2 matrix A</a:t>
            </a:r>
            <a:r>
              <a:rPr lang="en-US" sz="1600" baseline="30000">
                <a:cs typeface="Times New Roman" pitchFamily="18" charset="0"/>
              </a:rPr>
              <a:t>T</a:t>
            </a:r>
            <a:r>
              <a:rPr lang="en-US" sz="1600">
                <a:cs typeface="Times New Roman" pitchFamily="18" charset="0"/>
              </a:rPr>
              <a:t>A)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Iteration approach: estimation – warping – comparison</a:t>
            </a:r>
          </a:p>
          <a:p>
            <a:pPr lvl="2">
              <a:lnSpc>
                <a:spcPct val="90000"/>
              </a:lnSpc>
            </a:pPr>
            <a:endParaRPr lang="en-US" sz="16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Multiple frame method - </a:t>
            </a:r>
            <a:r>
              <a:rPr lang="en-US" sz="2000">
                <a:cs typeface="Times New Roman" pitchFamily="18" charset="0"/>
              </a:rPr>
              <a:t>Feature tracking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Kalman Filter Algorithm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Estimating the position and uncertainty of a moving feature in the next frame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Two parts: prediction (from previous trajectory) and measurement from feature matching</a:t>
            </a:r>
          </a:p>
          <a:p>
            <a:pPr lvl="2">
              <a:lnSpc>
                <a:spcPct val="90000"/>
              </a:lnSpc>
            </a:pPr>
            <a:endParaRPr lang="en-US" sz="1600">
              <a:cs typeface="Times New Roman" pitchFamily="18" charset="0"/>
            </a:endParaRPr>
          </a:p>
          <a:p>
            <a:pPr lvl="2">
              <a:lnSpc>
                <a:spcPct val="90000"/>
              </a:lnSpc>
            </a:pPr>
            <a:endParaRPr lang="en-US" sz="16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Using a sparse motion field 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3D motion and structure by feature tracking over frames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Factorization method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Orthographic projection model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Feature tracking over multiple frames</a:t>
            </a:r>
          </a:p>
          <a:p>
            <a:pPr lvl="2">
              <a:lnSpc>
                <a:spcPct val="90000"/>
              </a:lnSpc>
            </a:pPr>
            <a:r>
              <a:rPr lang="en-US" sz="1600">
                <a:cs typeface="Times New Roman" pitchFamily="18" charset="0"/>
              </a:rPr>
              <a:t>SVD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/>
              <a:t>Motion-Based Segmentation</a:t>
            </a:r>
          </a:p>
        </p:txBody>
      </p:sp>
      <p:sp>
        <p:nvSpPr>
          <p:cNvPr id="108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72400" cy="5257800"/>
          </a:xfrm>
          <a:noFill/>
          <a:ln/>
        </p:spPr>
        <p:txBody>
          <a:bodyPr/>
          <a:lstStyle/>
          <a:p>
            <a:r>
              <a:rPr lang="en-US" sz="2000">
                <a:cs typeface="Times New Roman" pitchFamily="18" charset="0"/>
              </a:rPr>
              <a:t>Change Detection</a:t>
            </a:r>
          </a:p>
          <a:p>
            <a:pPr lvl="1"/>
            <a:r>
              <a:rPr lang="en-US" sz="2000">
                <a:cs typeface="Times New Roman" pitchFamily="18" charset="0"/>
              </a:rPr>
              <a:t>Stationary camera(s), multiple moving subjects</a:t>
            </a:r>
          </a:p>
          <a:p>
            <a:pPr lvl="1"/>
            <a:r>
              <a:rPr lang="en-US" sz="2000">
                <a:cs typeface="Times New Roman" pitchFamily="18" charset="0"/>
              </a:rPr>
              <a:t>Background modeling and updating</a:t>
            </a:r>
          </a:p>
          <a:p>
            <a:pPr lvl="1"/>
            <a:r>
              <a:rPr lang="en-US" sz="2000">
                <a:cs typeface="Times New Roman" pitchFamily="18" charset="0"/>
              </a:rPr>
              <a:t>Background subtraction</a:t>
            </a:r>
          </a:p>
          <a:p>
            <a:pPr lvl="1"/>
            <a:r>
              <a:rPr lang="en-US" sz="2000">
                <a:cs typeface="Times New Roman" pitchFamily="18" charset="0"/>
              </a:rPr>
              <a:t>Occlusion handling</a:t>
            </a:r>
          </a:p>
          <a:p>
            <a:pPr lvl="1"/>
            <a:endParaRPr lang="en-US" sz="2000">
              <a:cs typeface="Times New Roman" pitchFamily="18" charset="0"/>
            </a:endParaRPr>
          </a:p>
          <a:p>
            <a:r>
              <a:rPr lang="en-US" sz="2000">
                <a:cs typeface="Times New Roman" pitchFamily="18" charset="0"/>
              </a:rPr>
              <a:t>Layered representation (I)– rotating camera</a:t>
            </a:r>
          </a:p>
          <a:p>
            <a:pPr lvl="1"/>
            <a:r>
              <a:rPr lang="en-US" sz="2000">
                <a:cs typeface="Times New Roman" pitchFamily="18" charset="0"/>
              </a:rPr>
              <a:t>Rotating camera + Independent moving objects</a:t>
            </a:r>
          </a:p>
          <a:p>
            <a:pPr lvl="1"/>
            <a:r>
              <a:rPr lang="en-US" sz="2000">
                <a:cs typeface="Times New Roman" pitchFamily="18" charset="0"/>
              </a:rPr>
              <a:t>Sprite - background mosaicing</a:t>
            </a:r>
          </a:p>
          <a:p>
            <a:pPr lvl="1"/>
            <a:r>
              <a:rPr lang="en-US" sz="2000">
                <a:cs typeface="Times New Roman" pitchFamily="18" charset="0"/>
              </a:rPr>
              <a:t>Synopsis – foreground object sequences</a:t>
            </a:r>
          </a:p>
          <a:p>
            <a:pPr lvl="2"/>
            <a:endParaRPr lang="en-US" sz="1800">
              <a:cs typeface="Times New Roman" pitchFamily="18" charset="0"/>
            </a:endParaRPr>
          </a:p>
          <a:p>
            <a:r>
              <a:rPr lang="en-US" sz="2000">
                <a:cs typeface="Times New Roman" pitchFamily="18" charset="0"/>
              </a:rPr>
              <a:t>Layered representation (II)– translating (and rotating) camera</a:t>
            </a:r>
          </a:p>
          <a:p>
            <a:pPr lvl="1"/>
            <a:r>
              <a:rPr lang="en-US" sz="2000">
                <a:cs typeface="Times New Roman" pitchFamily="18" charset="0"/>
              </a:rPr>
              <a:t>Arbitrary camera motion </a:t>
            </a:r>
          </a:p>
          <a:p>
            <a:pPr lvl="1"/>
            <a:r>
              <a:rPr lang="en-US" sz="2000">
                <a:cs typeface="Times New Roman" pitchFamily="18" charset="0"/>
              </a:rPr>
              <a:t>Scene segmentation into layers </a:t>
            </a:r>
          </a:p>
          <a:p>
            <a:pPr lvl="1"/>
            <a:endParaRPr lang="en-US" sz="20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19800" y="285750"/>
            <a:ext cx="3086100" cy="609600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r>
              <a:rPr lang="en-US">
                <a:cs typeface="Times New Roman" pitchFamily="18" charset="0"/>
              </a:rPr>
              <a:t>After learning motion, you should be able to</a:t>
            </a:r>
          </a:p>
          <a:p>
            <a:pPr lvl="1"/>
            <a:r>
              <a:rPr lang="en-US">
                <a:cs typeface="Times New Roman" pitchFamily="18" charset="0"/>
              </a:rPr>
              <a:t>Explain the fundamental problems of motion analysis</a:t>
            </a:r>
          </a:p>
          <a:p>
            <a:pPr lvl="1"/>
            <a:r>
              <a:rPr lang="en-US">
                <a:cs typeface="Times New Roman" pitchFamily="18" charset="0"/>
              </a:rPr>
              <a:t>Understand the relation of motion and stereo</a:t>
            </a:r>
          </a:p>
          <a:p>
            <a:pPr lvl="1"/>
            <a:r>
              <a:rPr lang="en-US">
                <a:cs typeface="Times New Roman" pitchFamily="18" charset="0"/>
              </a:rPr>
              <a:t>Estimate optical flow from a image sequence</a:t>
            </a:r>
          </a:p>
          <a:p>
            <a:pPr lvl="1"/>
            <a:r>
              <a:rPr lang="en-US">
                <a:cs typeface="Times New Roman" pitchFamily="18" charset="0"/>
              </a:rPr>
              <a:t>Extract and track image features over time </a:t>
            </a:r>
          </a:p>
          <a:p>
            <a:pPr lvl="1"/>
            <a:r>
              <a:rPr lang="en-US">
                <a:cs typeface="Times New Roman" pitchFamily="18" charset="0"/>
              </a:rPr>
              <a:t>Estimate 3D motion and structure from sparse motion field</a:t>
            </a:r>
          </a:p>
          <a:p>
            <a:pPr lvl="1"/>
            <a:r>
              <a:rPr lang="en-US">
                <a:cs typeface="Times New Roman" pitchFamily="18" charset="0"/>
              </a:rPr>
              <a:t>Extract Depth from 3D ST image formation under translational motion</a:t>
            </a:r>
          </a:p>
          <a:p>
            <a:pPr lvl="1"/>
            <a:r>
              <a:rPr lang="en-US">
                <a:cs typeface="Times New Roman" pitchFamily="18" charset="0"/>
              </a:rPr>
              <a:t>Know some important application of motion, such as change detection, image mosaicing and motion-based segmentation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802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0" y="285750"/>
            <a:ext cx="1087438" cy="609600"/>
          </a:xfrm>
        </p:spPr>
        <p:txBody>
          <a:bodyPr/>
          <a:lstStyle/>
          <a:p>
            <a:r>
              <a:rPr lang="en-US"/>
              <a:t>Next</a:t>
            </a:r>
          </a:p>
        </p:txBody>
      </p:sp>
      <p:sp>
        <p:nvSpPr>
          <p:cNvPr id="110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7924800" cy="1066800"/>
          </a:xfrm>
        </p:spPr>
        <p:txBody>
          <a:bodyPr/>
          <a:lstStyle/>
          <a:p>
            <a:r>
              <a:rPr lang="en-US" sz="2000"/>
              <a:t>Reviews, Exam and Projects</a:t>
            </a:r>
          </a:p>
        </p:txBody>
      </p:sp>
      <p:sp>
        <p:nvSpPr>
          <p:cNvPr id="1100804" name="Text Box 4"/>
          <p:cNvSpPr txBox="1">
            <a:spLocks noChangeArrowheads="1"/>
          </p:cNvSpPr>
          <p:nvPr/>
        </p:nvSpPr>
        <p:spPr bwMode="auto">
          <a:xfrm>
            <a:off x="1968500" y="3352800"/>
            <a:ext cx="4883150" cy="1739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</a:rPr>
              <a:t>Exam</a:t>
            </a:r>
          </a:p>
          <a:p>
            <a:pPr algn="ctr"/>
            <a:r>
              <a:rPr lang="en-US" sz="3600" b="1">
                <a:solidFill>
                  <a:schemeClr val="accent1"/>
                </a:solidFill>
              </a:rPr>
              <a:t>&amp;</a:t>
            </a:r>
          </a:p>
          <a:p>
            <a:pPr algn="ctr"/>
            <a:r>
              <a:rPr lang="en-US" sz="3600" b="1">
                <a:solidFill>
                  <a:schemeClr val="accent1"/>
                </a:solidFill>
              </a:rPr>
              <a:t>Project Presentations</a:t>
            </a:r>
          </a:p>
        </p:txBody>
      </p:sp>
      <p:sp>
        <p:nvSpPr>
          <p:cNvPr id="1100805" name="Rectangle 5"/>
          <p:cNvSpPr>
            <a:spLocks noChangeArrowheads="1"/>
          </p:cNvSpPr>
          <p:nvPr/>
        </p:nvSpPr>
        <p:spPr bwMode="auto">
          <a:xfrm>
            <a:off x="914400" y="5867400"/>
            <a:ext cx="427552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0066FF"/>
              </a:buClr>
              <a:buSzPct val="75000"/>
              <a:buFont typeface="Zapf Dingbats" charset="2"/>
              <a:buChar char="n"/>
            </a:pPr>
            <a:r>
              <a:rPr lang="en-US" sz="2000" dirty="0">
                <a:solidFill>
                  <a:srgbClr val="C0C0C0"/>
                </a:solidFill>
              </a:rPr>
              <a:t>Homework #4 due in </a:t>
            </a:r>
            <a:r>
              <a:rPr lang="en-US" sz="2000" dirty="0" smtClean="0">
                <a:solidFill>
                  <a:srgbClr val="C0C0C0"/>
                </a:solidFill>
              </a:rPr>
              <a:t>Nov 29, 2010</a:t>
            </a:r>
            <a:endParaRPr lang="en-US" sz="2000" dirty="0">
              <a:solidFill>
                <a:srgbClr val="C0C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04800"/>
            <a:ext cx="6172200" cy="609600"/>
          </a:xfrm>
        </p:spPr>
        <p:txBody>
          <a:bodyPr/>
          <a:lstStyle/>
          <a:p>
            <a:r>
              <a:rPr lang="en-US"/>
              <a:t>The Importance of Visual Motion</a:t>
            </a:r>
          </a:p>
        </p:txBody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305800" cy="5791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Structure from Motion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Apparent motion is a strong visual clue for 3D reconstruction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More than a multi-camera stereo system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Recognition by motion (only)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Biological visual systems use visual motion to infer properties of 3D world with little a priori knowledge of it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rgbClr val="D82204"/>
                </a:solidFill>
              </a:rPr>
              <a:t>Blurred image sequence</a:t>
            </a:r>
            <a:r>
              <a:rPr lang="en-US" sz="1800" dirty="0"/>
              <a:t> 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Visual Motion = Video !    </a:t>
            </a:r>
            <a:r>
              <a:rPr lang="en-US" sz="2000" b="1" dirty="0">
                <a:solidFill>
                  <a:schemeClr val="hlink"/>
                </a:solidFill>
              </a:rPr>
              <a:t>[Go to CVPR </a:t>
            </a:r>
            <a:r>
              <a:rPr lang="en-US" sz="2000" b="1" dirty="0" smtClean="0">
                <a:solidFill>
                  <a:schemeClr val="hlink"/>
                </a:solidFill>
              </a:rPr>
              <a:t>2004-2010 </a:t>
            </a:r>
            <a:r>
              <a:rPr lang="en-US" sz="2000" b="1" dirty="0">
                <a:solidFill>
                  <a:schemeClr val="hlink"/>
                </a:solidFill>
              </a:rPr>
              <a:t>Sites for Workshops]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Video Coding and Compression: MPEG 1, 2, 4, 7…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D82204"/>
                </a:solidFill>
              </a:rPr>
              <a:t>Video Mosaicing</a:t>
            </a:r>
            <a:r>
              <a:rPr lang="en-US" sz="2000" dirty="0"/>
              <a:t> and Layered Representation for IBR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Surveillance (</a:t>
            </a:r>
            <a:r>
              <a:rPr lang="en-US" sz="2000" dirty="0">
                <a:solidFill>
                  <a:srgbClr val="D82204"/>
                </a:solidFill>
              </a:rPr>
              <a:t>Human Tracking</a:t>
            </a:r>
            <a:r>
              <a:rPr lang="en-US" sz="2000" dirty="0"/>
              <a:t> and Traffic Monitoring)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D82204"/>
                </a:solidFill>
              </a:rPr>
              <a:t>HCI using Human Gesture </a:t>
            </a:r>
            <a:r>
              <a:rPr lang="en-US" sz="2000" dirty="0">
                <a:solidFill>
                  <a:schemeClr val="tx1"/>
                </a:solidFill>
              </a:rPr>
              <a:t>(video camera)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Image-based Rendering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Blurred Sequence</a:t>
            </a:r>
          </a:p>
        </p:txBody>
      </p:sp>
      <p:sp>
        <p:nvSpPr>
          <p:cNvPr id="1020931" name="Text Box 3"/>
          <p:cNvSpPr txBox="1">
            <a:spLocks noChangeArrowheads="1"/>
          </p:cNvSpPr>
          <p:nvPr/>
        </p:nvSpPr>
        <p:spPr bwMode="auto">
          <a:xfrm>
            <a:off x="1143000" y="5116513"/>
            <a:ext cx="6934200" cy="7794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" pitchFamily="18" charset="0"/>
              </a:rPr>
              <a:t>An up-sampling from images of resolution 15x20 pixels </a:t>
            </a:r>
          </a:p>
          <a:p>
            <a:pPr>
              <a:spcBef>
                <a:spcPct val="50000"/>
              </a:spcBef>
            </a:pPr>
            <a:r>
              <a:rPr lang="en-US" b="1"/>
              <a:t>From:  </a:t>
            </a:r>
            <a:r>
              <a:rPr lang="en-US" b="1">
                <a:latin typeface="Times" pitchFamily="18" charset="0"/>
              </a:rPr>
              <a:t>James W. Davis. MIT Media Lab</a:t>
            </a:r>
            <a:endParaRPr lang="en-US" b="1"/>
          </a:p>
        </p:txBody>
      </p:sp>
      <p:sp>
        <p:nvSpPr>
          <p:cNvPr id="1020933" name="Text Box 5"/>
          <p:cNvSpPr txBox="1">
            <a:spLocks noChangeArrowheads="1"/>
          </p:cNvSpPr>
          <p:nvPr/>
        </p:nvSpPr>
        <p:spPr bwMode="auto">
          <a:xfrm>
            <a:off x="609600" y="990600"/>
            <a:ext cx="7924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" pitchFamily="18" charset="0"/>
              </a:rPr>
              <a:t>Recognition by Actions:  </a:t>
            </a:r>
            <a:r>
              <a:rPr lang="en-US" b="1"/>
              <a:t>Recognize object from motion even if we cannot distinguish it in any images …</a:t>
            </a:r>
          </a:p>
        </p:txBody>
      </p:sp>
      <p:pic>
        <p:nvPicPr>
          <p:cNvPr id="1020934" name="mt_blur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429000" y="1905000"/>
            <a:ext cx="2286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09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209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093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2093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285750"/>
            <a:ext cx="4381500" cy="609600"/>
          </a:xfrm>
        </p:spPr>
        <p:txBody>
          <a:bodyPr/>
          <a:lstStyle/>
          <a:p>
            <a:r>
              <a:rPr lang="en-US"/>
              <a:t>Problem Statement</a:t>
            </a:r>
          </a:p>
        </p:txBody>
      </p:sp>
      <p:sp>
        <p:nvSpPr>
          <p:cNvPr id="101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r>
              <a:rPr lang="en-US" sz="1800">
                <a:cs typeface="Times New Roman" pitchFamily="18" charset="0"/>
              </a:rPr>
              <a:t>Two Subproblems</a:t>
            </a:r>
          </a:p>
          <a:p>
            <a:pPr lvl="1"/>
            <a:r>
              <a:rPr lang="en-US" sz="1800">
                <a:solidFill>
                  <a:srgbClr val="D82204"/>
                </a:solidFill>
                <a:cs typeface="Times New Roman" pitchFamily="18" charset="0"/>
              </a:rPr>
              <a:t>Correspondence:</a:t>
            </a:r>
            <a:r>
              <a:rPr lang="en-US" sz="1800">
                <a:cs typeface="Times New Roman" pitchFamily="18" charset="0"/>
              </a:rPr>
              <a:t> Which elements of a frame correspond to which elements in the next frame?</a:t>
            </a:r>
          </a:p>
          <a:p>
            <a:pPr lvl="1"/>
            <a:r>
              <a:rPr lang="en-US" sz="1800">
                <a:solidFill>
                  <a:srgbClr val="D82204"/>
                </a:solidFill>
                <a:cs typeface="Times New Roman" pitchFamily="18" charset="0"/>
              </a:rPr>
              <a:t>Reconstruction</a:t>
            </a:r>
            <a:r>
              <a:rPr lang="en-US" sz="1800">
                <a:cs typeface="Times New Roman" pitchFamily="18" charset="0"/>
              </a:rPr>
              <a:t> :Given a number of correspondences, and possibly the knowledge of the camera’s intrinsic parameters, how to recovery the 3-D motion and structure of the observed world</a:t>
            </a:r>
          </a:p>
          <a:p>
            <a:r>
              <a:rPr lang="en-US" sz="1800">
                <a:cs typeface="Times New Roman" pitchFamily="18" charset="0"/>
              </a:rPr>
              <a:t>Main Difference between Motion and Stereo</a:t>
            </a:r>
          </a:p>
          <a:p>
            <a:pPr lvl="1"/>
            <a:r>
              <a:rPr lang="en-US" sz="1800">
                <a:solidFill>
                  <a:srgbClr val="D82204"/>
                </a:solidFill>
                <a:cs typeface="Times New Roman" pitchFamily="18" charset="0"/>
              </a:rPr>
              <a:t>Correspondence</a:t>
            </a:r>
            <a:r>
              <a:rPr lang="en-US" sz="1800">
                <a:cs typeface="Times New Roman" pitchFamily="18" charset="0"/>
              </a:rPr>
              <a:t>: the disparities between consecutive frames are much smaller due to dense temporal sampling</a:t>
            </a:r>
          </a:p>
          <a:p>
            <a:pPr lvl="1"/>
            <a:r>
              <a:rPr lang="en-US" sz="1800">
                <a:solidFill>
                  <a:srgbClr val="D82204"/>
                </a:solidFill>
                <a:cs typeface="Times New Roman" pitchFamily="18" charset="0"/>
              </a:rPr>
              <a:t>Reconstruction</a:t>
            </a:r>
            <a:r>
              <a:rPr lang="en-US" sz="1800">
                <a:cs typeface="Times New Roman" pitchFamily="18" charset="0"/>
              </a:rPr>
              <a:t>: the visual motion could be caused by multiple motions ( instead of a single 3D rigid transformation)</a:t>
            </a:r>
          </a:p>
          <a:p>
            <a:r>
              <a:rPr lang="en-US" sz="1800">
                <a:cs typeface="Times New Roman" pitchFamily="18" charset="0"/>
              </a:rPr>
              <a:t>The Third  Subproblem, and Fourth….</a:t>
            </a:r>
          </a:p>
          <a:p>
            <a:pPr lvl="1"/>
            <a:r>
              <a:rPr lang="en-US" sz="1800">
                <a:solidFill>
                  <a:srgbClr val="D82204"/>
                </a:solidFill>
                <a:cs typeface="Times New Roman" pitchFamily="18" charset="0"/>
              </a:rPr>
              <a:t>Motion Segmentation</a:t>
            </a:r>
            <a:r>
              <a:rPr lang="en-US" sz="1800">
                <a:cs typeface="Times New Roman" pitchFamily="18" charset="0"/>
              </a:rPr>
              <a:t>: what are the regions the the image plane corresponding to different moving objects?</a:t>
            </a:r>
          </a:p>
          <a:p>
            <a:pPr lvl="1"/>
            <a:r>
              <a:rPr lang="en-US" sz="1800">
                <a:solidFill>
                  <a:srgbClr val="D82204"/>
                </a:solidFill>
                <a:cs typeface="Times New Roman" pitchFamily="18" charset="0"/>
              </a:rPr>
              <a:t>Motion Understanding</a:t>
            </a:r>
            <a:r>
              <a:rPr lang="en-US" sz="1800">
                <a:cs typeface="Times New Roman" pitchFamily="18" charset="0"/>
              </a:rPr>
              <a:t>: lip reading, gesture, expression, event…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285750"/>
            <a:ext cx="4381500" cy="609600"/>
          </a:xfrm>
        </p:spPr>
        <p:txBody>
          <a:bodyPr/>
          <a:lstStyle/>
          <a:p>
            <a:r>
              <a:rPr lang="en-US"/>
              <a:t>Approaches</a:t>
            </a:r>
          </a:p>
        </p:txBody>
      </p:sp>
      <p:sp>
        <p:nvSpPr>
          <p:cNvPr id="103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r>
              <a:rPr lang="en-US">
                <a:cs typeface="Times New Roman" pitchFamily="18" charset="0"/>
              </a:rPr>
              <a:t>Two Subproblems</a:t>
            </a:r>
          </a:p>
          <a:p>
            <a:pPr lvl="1"/>
            <a:r>
              <a:rPr lang="en-US">
                <a:solidFill>
                  <a:srgbClr val="D82204"/>
                </a:solidFill>
                <a:cs typeface="Times New Roman" pitchFamily="18" charset="0"/>
              </a:rPr>
              <a:t>Correspondence:</a:t>
            </a:r>
            <a:r>
              <a:rPr lang="en-US">
                <a:cs typeface="Times New Roman" pitchFamily="18" charset="0"/>
              </a:rPr>
              <a:t> </a:t>
            </a:r>
          </a:p>
          <a:p>
            <a:pPr lvl="2"/>
            <a:r>
              <a:rPr lang="en-US">
                <a:cs typeface="Times New Roman" pitchFamily="18" charset="0"/>
              </a:rPr>
              <a:t>Differential Methods - &gt;dense measure (optical flow)</a:t>
            </a:r>
          </a:p>
          <a:p>
            <a:pPr lvl="2"/>
            <a:r>
              <a:rPr lang="en-US">
                <a:cs typeface="Times New Roman" pitchFamily="18" charset="0"/>
              </a:rPr>
              <a:t>Matching Methods -&gt; sparse measure</a:t>
            </a:r>
          </a:p>
          <a:p>
            <a:pPr lvl="1"/>
            <a:r>
              <a:rPr lang="en-US">
                <a:solidFill>
                  <a:srgbClr val="D82204"/>
                </a:solidFill>
                <a:cs typeface="Times New Roman" pitchFamily="18" charset="0"/>
              </a:rPr>
              <a:t>Reconstruction</a:t>
            </a:r>
            <a:r>
              <a:rPr lang="en-US">
                <a:cs typeface="Times New Roman" pitchFamily="18" charset="0"/>
              </a:rPr>
              <a:t> : More difficult than stereo since </a:t>
            </a:r>
          </a:p>
          <a:p>
            <a:pPr lvl="2"/>
            <a:r>
              <a:rPr lang="en-US">
                <a:cs typeface="Times New Roman" pitchFamily="18" charset="0"/>
              </a:rPr>
              <a:t>Motion (3D transformation betw. Frames) as well as structure needs to be recovered</a:t>
            </a:r>
          </a:p>
          <a:p>
            <a:pPr lvl="2"/>
            <a:r>
              <a:rPr lang="en-US">
                <a:cs typeface="Times New Roman" pitchFamily="18" charset="0"/>
              </a:rPr>
              <a:t>Small baseline causes large errors</a:t>
            </a:r>
          </a:p>
          <a:p>
            <a:r>
              <a:rPr lang="en-US">
                <a:cs typeface="Times New Roman" pitchFamily="18" charset="0"/>
              </a:rPr>
              <a:t>The Third  Subproblem</a:t>
            </a:r>
          </a:p>
          <a:p>
            <a:pPr lvl="1"/>
            <a:r>
              <a:rPr lang="en-US">
                <a:solidFill>
                  <a:srgbClr val="D82204"/>
                </a:solidFill>
                <a:cs typeface="Times New Roman" pitchFamily="18" charset="0"/>
              </a:rPr>
              <a:t>Motion Segmentation</a:t>
            </a:r>
            <a:r>
              <a:rPr lang="en-US">
                <a:cs typeface="Times New Roman" pitchFamily="18" charset="0"/>
              </a:rPr>
              <a:t>: Chicken and Egg problem</a:t>
            </a:r>
          </a:p>
          <a:p>
            <a:pPr lvl="2"/>
            <a:r>
              <a:rPr lang="en-US">
                <a:cs typeface="Times New Roman" pitchFamily="18" charset="0"/>
              </a:rPr>
              <a:t>Which should be solved first?  Matching or Segmentation</a:t>
            </a:r>
          </a:p>
          <a:p>
            <a:pPr lvl="3"/>
            <a:r>
              <a:rPr lang="en-US">
                <a:cs typeface="Times New Roman" pitchFamily="18" charset="0"/>
              </a:rPr>
              <a:t>Segmentation for matching elements</a:t>
            </a:r>
          </a:p>
          <a:p>
            <a:pPr lvl="3"/>
            <a:r>
              <a:rPr lang="en-US">
                <a:cs typeface="Times New Roman" pitchFamily="18" charset="0"/>
              </a:rPr>
              <a:t>Matching for Segmentation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85750"/>
            <a:ext cx="5981700" cy="609600"/>
          </a:xfrm>
        </p:spPr>
        <p:txBody>
          <a:bodyPr/>
          <a:lstStyle/>
          <a:p>
            <a:r>
              <a:rPr lang="en-US"/>
              <a:t>The Motion Field of Rigid Objects</a:t>
            </a:r>
          </a:p>
        </p:txBody>
      </p:sp>
      <p:sp>
        <p:nvSpPr>
          <p:cNvPr id="103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562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Motion: </a:t>
            </a:r>
          </a:p>
          <a:p>
            <a:pPr lvl="1">
              <a:lnSpc>
                <a:spcPct val="90000"/>
              </a:lnSpc>
            </a:pPr>
            <a:r>
              <a:rPr lang="en-US" b="1">
                <a:cs typeface="Times New Roman" pitchFamily="18" charset="0"/>
              </a:rPr>
              <a:t>3D Motion ( R, T):</a:t>
            </a:r>
            <a:r>
              <a:rPr lang="en-US">
                <a:cs typeface="Times New Roman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camera motion (static scene) </a:t>
            </a:r>
          </a:p>
          <a:p>
            <a:pPr lvl="2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or single object motion </a:t>
            </a:r>
          </a:p>
          <a:p>
            <a:pPr lvl="2">
              <a:lnSpc>
                <a:spcPct val="90000"/>
              </a:lnSpc>
            </a:pPr>
            <a:r>
              <a:rPr lang="en-US" sz="1800">
                <a:solidFill>
                  <a:srgbClr val="D82204"/>
                </a:solidFill>
                <a:cs typeface="Times New Roman" pitchFamily="18" charset="0"/>
              </a:rPr>
              <a:t>Only one rigid, relative motion between the  camera and the scene (object)</a:t>
            </a:r>
          </a:p>
          <a:p>
            <a:pPr lvl="1">
              <a:lnSpc>
                <a:spcPct val="90000"/>
              </a:lnSpc>
            </a:pPr>
            <a:r>
              <a:rPr lang="en-US" b="1">
                <a:cs typeface="Times New Roman" pitchFamily="18" charset="0"/>
              </a:rPr>
              <a:t>Image motion field:</a:t>
            </a:r>
            <a:r>
              <a:rPr lang="en-US" sz="2700">
                <a:cs typeface="Times New Roman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2D vector field of velocities of the image points induced by the relative motion.</a:t>
            </a:r>
          </a:p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Data: Image sequence</a:t>
            </a:r>
          </a:p>
          <a:p>
            <a:pPr lvl="1">
              <a:lnSpc>
                <a:spcPct val="90000"/>
              </a:lnSpc>
            </a:pPr>
            <a:r>
              <a:rPr lang="en-US" b="1">
                <a:cs typeface="Times New Roman" pitchFamily="18" charset="0"/>
              </a:rPr>
              <a:t>Many frames</a:t>
            </a:r>
          </a:p>
          <a:p>
            <a:pPr lvl="2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captured at time t=0, 1, 2, …</a:t>
            </a:r>
          </a:p>
          <a:p>
            <a:pPr lvl="1">
              <a:lnSpc>
                <a:spcPct val="90000"/>
              </a:lnSpc>
            </a:pPr>
            <a:r>
              <a:rPr lang="en-US" b="1">
                <a:cs typeface="Times New Roman" pitchFamily="18" charset="0"/>
              </a:rPr>
              <a:t>Basics: only consider two consecutive frames</a:t>
            </a:r>
          </a:p>
          <a:p>
            <a:pPr lvl="2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We consider a reference frame and its consecutive frame</a:t>
            </a:r>
          </a:p>
          <a:p>
            <a:pPr lvl="1">
              <a:lnSpc>
                <a:spcPct val="90000"/>
              </a:lnSpc>
            </a:pPr>
            <a:r>
              <a:rPr lang="en-US" b="1">
                <a:cs typeface="Times New Roman" pitchFamily="18" charset="0"/>
              </a:rPr>
              <a:t>Image motion field</a:t>
            </a:r>
            <a:r>
              <a:rPr lang="en-US" sz="2500" b="1">
                <a:cs typeface="Times New Roman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can be viewed disparity map of the two frames captured at two consecutive camera locations ( assuming we have a moving camera)</a:t>
            </a:r>
          </a:p>
          <a:p>
            <a:pPr>
              <a:lnSpc>
                <a:spcPct val="90000"/>
              </a:lnSpc>
            </a:pPr>
            <a:endParaRPr lang="en-US" sz="20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69" name="Line 33"/>
          <p:cNvSpPr>
            <a:spLocks noChangeShapeType="1"/>
          </p:cNvSpPr>
          <p:nvPr/>
        </p:nvSpPr>
        <p:spPr bwMode="auto">
          <a:xfrm flipV="1">
            <a:off x="5489575" y="3376613"/>
            <a:ext cx="2233613" cy="2700337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85750"/>
            <a:ext cx="5981700" cy="609600"/>
          </a:xfrm>
        </p:spPr>
        <p:txBody>
          <a:bodyPr/>
          <a:lstStyle/>
          <a:p>
            <a:r>
              <a:rPr lang="en-US"/>
              <a:t>The Motion Field of Rigid Objects</a:t>
            </a:r>
          </a:p>
        </p:txBody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5181600" cy="4724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Notations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P = (X,Y,Z)</a:t>
            </a:r>
            <a:r>
              <a:rPr lang="en-US" sz="1800" baseline="30000">
                <a:cs typeface="Times New Roman" pitchFamily="18" charset="0"/>
              </a:rPr>
              <a:t>T</a:t>
            </a:r>
            <a:r>
              <a:rPr lang="en-US" sz="1800">
                <a:cs typeface="Times New Roman" pitchFamily="18" charset="0"/>
              </a:rPr>
              <a:t>: 3-D point in the camera reference frame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p = (x,y,f)</a:t>
            </a:r>
            <a:r>
              <a:rPr lang="en-US" sz="1800" baseline="30000">
                <a:cs typeface="Times New Roman" pitchFamily="18" charset="0"/>
              </a:rPr>
              <a:t>T</a:t>
            </a:r>
            <a:r>
              <a:rPr lang="en-US" sz="1800">
                <a:cs typeface="Times New Roman" pitchFamily="18" charset="0"/>
              </a:rPr>
              <a:t> : the projection of the scene point in the pinhole camera</a:t>
            </a: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Relative motion between P and the camera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T= (T</a:t>
            </a:r>
            <a:r>
              <a:rPr lang="en-US" sz="1800" baseline="-25000">
                <a:cs typeface="Times New Roman" pitchFamily="18" charset="0"/>
              </a:rPr>
              <a:t>x</a:t>
            </a:r>
            <a:r>
              <a:rPr lang="en-US" sz="1800">
                <a:cs typeface="Times New Roman" pitchFamily="18" charset="0"/>
              </a:rPr>
              <a:t>,T</a:t>
            </a:r>
            <a:r>
              <a:rPr lang="en-US" sz="1800" baseline="-25000">
                <a:cs typeface="Times New Roman" pitchFamily="18" charset="0"/>
              </a:rPr>
              <a:t>y</a:t>
            </a:r>
            <a:r>
              <a:rPr lang="en-US" sz="1800">
                <a:cs typeface="Times New Roman" pitchFamily="18" charset="0"/>
              </a:rPr>
              <a:t>,T</a:t>
            </a:r>
            <a:r>
              <a:rPr lang="en-US" sz="1800" baseline="-25000">
                <a:cs typeface="Times New Roman" pitchFamily="18" charset="0"/>
              </a:rPr>
              <a:t>z</a:t>
            </a:r>
            <a:r>
              <a:rPr lang="en-US" sz="1800">
                <a:cs typeface="Times New Roman" pitchFamily="18" charset="0"/>
              </a:rPr>
              <a:t>)</a:t>
            </a:r>
            <a:r>
              <a:rPr lang="en-US" sz="1800" baseline="30000">
                <a:cs typeface="Times New Roman" pitchFamily="18" charset="0"/>
              </a:rPr>
              <a:t>T</a:t>
            </a:r>
            <a:r>
              <a:rPr lang="en-US" sz="1800">
                <a:cs typeface="Times New Roman" pitchFamily="18" charset="0"/>
              </a:rPr>
              <a:t>: translation component of the motion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Symbol" pitchFamily="18" charset="2"/>
                <a:cs typeface="Times New Roman" pitchFamily="18" charset="0"/>
              </a:rPr>
              <a:t>w=(w</a:t>
            </a:r>
            <a:r>
              <a:rPr lang="en-US" sz="1800" baseline="-25000">
                <a:cs typeface="Times New Roman" pitchFamily="18" charset="0"/>
              </a:rPr>
              <a:t>x</a:t>
            </a:r>
            <a:r>
              <a:rPr lang="en-US" sz="1800">
                <a:latin typeface="Symbol" pitchFamily="18" charset="2"/>
                <a:cs typeface="Times New Roman" pitchFamily="18" charset="0"/>
              </a:rPr>
              <a:t>, w</a:t>
            </a:r>
            <a:r>
              <a:rPr lang="en-US" sz="1800" baseline="-25000">
                <a:cs typeface="Times New Roman" pitchFamily="18" charset="0"/>
              </a:rPr>
              <a:t>y</a:t>
            </a:r>
            <a:r>
              <a:rPr lang="en-US" sz="1800">
                <a:latin typeface="Symbol" pitchFamily="18" charset="2"/>
                <a:cs typeface="Times New Roman" pitchFamily="18" charset="0"/>
              </a:rPr>
              <a:t>,w</a:t>
            </a:r>
            <a:r>
              <a:rPr lang="en-US" sz="1800" baseline="-25000">
                <a:cs typeface="Times New Roman" pitchFamily="18" charset="0"/>
              </a:rPr>
              <a:t>z</a:t>
            </a:r>
            <a:r>
              <a:rPr lang="en-US" sz="1800">
                <a:latin typeface="Symbol" pitchFamily="18" charset="2"/>
                <a:cs typeface="Times New Roman" pitchFamily="18" charset="0"/>
              </a:rPr>
              <a:t>)</a:t>
            </a:r>
            <a:r>
              <a:rPr lang="en-US" sz="1800" baseline="30000">
                <a:latin typeface="Symbol" pitchFamily="18" charset="2"/>
                <a:cs typeface="Times New Roman" pitchFamily="18" charset="0"/>
              </a:rPr>
              <a:t>T</a:t>
            </a:r>
            <a:r>
              <a:rPr lang="en-US" sz="1800">
                <a:cs typeface="Times New Roman" pitchFamily="18" charset="0"/>
              </a:rPr>
              <a:t>: the angular velocity</a:t>
            </a:r>
          </a:p>
          <a:p>
            <a:pPr lvl="1">
              <a:lnSpc>
                <a:spcPct val="90000"/>
              </a:lnSpc>
            </a:pPr>
            <a:endParaRPr lang="en-US" sz="1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Note: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How to connect this with stereo geometry  (with R, T)?</a:t>
            </a:r>
          </a:p>
          <a:p>
            <a:pPr lvl="1">
              <a:lnSpc>
                <a:spcPct val="90000"/>
              </a:lnSpc>
            </a:pPr>
            <a:r>
              <a:rPr lang="en-US" sz="1800">
                <a:cs typeface="Times New Roman" pitchFamily="18" charset="0"/>
              </a:rPr>
              <a:t>Image velocity v= ?</a:t>
            </a:r>
          </a:p>
        </p:txBody>
      </p:sp>
      <p:graphicFrame>
        <p:nvGraphicFramePr>
          <p:cNvPr id="1108992" name="Object 0"/>
          <p:cNvGraphicFramePr>
            <a:graphicFrameLocks noChangeAspect="1"/>
          </p:cNvGraphicFramePr>
          <p:nvPr/>
        </p:nvGraphicFramePr>
        <p:xfrm>
          <a:off x="6705600" y="1066800"/>
          <a:ext cx="1143000" cy="842963"/>
        </p:xfrm>
        <a:graphic>
          <a:graphicData uri="http://schemas.openxmlformats.org/presentationml/2006/ole">
            <p:oleObj spid="_x0000_s1108992" name="Equation" r:id="rId4" imgW="533160" imgH="393480" progId="Equation.3">
              <p:embed/>
            </p:oleObj>
          </a:graphicData>
        </a:graphic>
      </p:graphicFrame>
      <p:graphicFrame>
        <p:nvGraphicFramePr>
          <p:cNvPr id="1108993" name="Object 1"/>
          <p:cNvGraphicFramePr>
            <a:graphicFrameLocks noChangeAspect="1"/>
          </p:cNvGraphicFramePr>
          <p:nvPr/>
        </p:nvGraphicFramePr>
        <p:xfrm>
          <a:off x="6324600" y="2438400"/>
          <a:ext cx="2274888" cy="419100"/>
        </p:xfrm>
        <a:graphic>
          <a:graphicData uri="http://schemas.openxmlformats.org/presentationml/2006/ole">
            <p:oleObj spid="_x0000_s1108993" name="Equation" r:id="rId5" imgW="965160" imgH="177480" progId="Equation.3">
              <p:embed/>
            </p:oleObj>
          </a:graphicData>
        </a:graphic>
      </p:graphicFrame>
      <p:sp>
        <p:nvSpPr>
          <p:cNvPr id="1038349" name="Freeform 13"/>
          <p:cNvSpPr>
            <a:spLocks/>
          </p:cNvSpPr>
          <p:nvPr/>
        </p:nvSpPr>
        <p:spPr bwMode="auto">
          <a:xfrm>
            <a:off x="5729288" y="5014913"/>
            <a:ext cx="1309687" cy="12620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43" y="212"/>
              </a:cxn>
              <a:cxn ang="0">
                <a:pos x="643" y="584"/>
              </a:cxn>
              <a:cxn ang="0">
                <a:pos x="0" y="371"/>
              </a:cxn>
              <a:cxn ang="0">
                <a:pos x="0" y="0"/>
              </a:cxn>
            </a:cxnLst>
            <a:rect l="0" t="0" r="r" b="b"/>
            <a:pathLst>
              <a:path w="643" h="584">
                <a:moveTo>
                  <a:pt x="0" y="0"/>
                </a:moveTo>
                <a:lnTo>
                  <a:pt x="643" y="212"/>
                </a:lnTo>
                <a:lnTo>
                  <a:pt x="643" y="584"/>
                </a:lnTo>
                <a:lnTo>
                  <a:pt x="0" y="371"/>
                </a:lnTo>
                <a:lnTo>
                  <a:pt x="0" y="0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350" name="Freeform 14"/>
          <p:cNvSpPr>
            <a:spLocks/>
          </p:cNvSpPr>
          <p:nvPr/>
        </p:nvSpPr>
        <p:spPr bwMode="auto">
          <a:xfrm>
            <a:off x="7677150" y="3284538"/>
            <a:ext cx="96838" cy="93662"/>
          </a:xfrm>
          <a:custGeom>
            <a:avLst/>
            <a:gdLst/>
            <a:ahLst/>
            <a:cxnLst>
              <a:cxn ang="0">
                <a:pos x="60" y="34"/>
              </a:cxn>
              <a:cxn ang="0">
                <a:pos x="53" y="60"/>
              </a:cxn>
              <a:cxn ang="0">
                <a:pos x="26" y="67"/>
              </a:cxn>
              <a:cxn ang="0">
                <a:pos x="26" y="67"/>
              </a:cxn>
              <a:cxn ang="0">
                <a:pos x="7" y="60"/>
              </a:cxn>
              <a:cxn ang="0">
                <a:pos x="0" y="34"/>
              </a:cxn>
              <a:cxn ang="0">
                <a:pos x="0" y="34"/>
              </a:cxn>
              <a:cxn ang="0">
                <a:pos x="7" y="7"/>
              </a:cxn>
              <a:cxn ang="0">
                <a:pos x="26" y="0"/>
              </a:cxn>
              <a:cxn ang="0">
                <a:pos x="26" y="0"/>
              </a:cxn>
              <a:cxn ang="0">
                <a:pos x="53" y="7"/>
              </a:cxn>
              <a:cxn ang="0">
                <a:pos x="60" y="34"/>
              </a:cxn>
            </a:cxnLst>
            <a:rect l="0" t="0" r="r" b="b"/>
            <a:pathLst>
              <a:path w="60" h="67">
                <a:moveTo>
                  <a:pt x="60" y="34"/>
                </a:moveTo>
                <a:lnTo>
                  <a:pt x="53" y="60"/>
                </a:lnTo>
                <a:lnTo>
                  <a:pt x="26" y="67"/>
                </a:lnTo>
                <a:lnTo>
                  <a:pt x="26" y="67"/>
                </a:lnTo>
                <a:lnTo>
                  <a:pt x="7" y="60"/>
                </a:lnTo>
                <a:lnTo>
                  <a:pt x="0" y="34"/>
                </a:lnTo>
                <a:lnTo>
                  <a:pt x="0" y="34"/>
                </a:lnTo>
                <a:lnTo>
                  <a:pt x="7" y="7"/>
                </a:lnTo>
                <a:lnTo>
                  <a:pt x="26" y="0"/>
                </a:lnTo>
                <a:lnTo>
                  <a:pt x="26" y="0"/>
                </a:lnTo>
                <a:lnTo>
                  <a:pt x="53" y="7"/>
                </a:lnTo>
                <a:lnTo>
                  <a:pt x="60" y="34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351" name="Freeform 15"/>
          <p:cNvSpPr>
            <a:spLocks/>
          </p:cNvSpPr>
          <p:nvPr/>
        </p:nvSpPr>
        <p:spPr bwMode="auto">
          <a:xfrm>
            <a:off x="7688263" y="3359150"/>
            <a:ext cx="41275" cy="26988"/>
          </a:xfrm>
          <a:custGeom>
            <a:avLst/>
            <a:gdLst/>
            <a:ahLst/>
            <a:cxnLst>
              <a:cxn ang="0">
                <a:pos x="19" y="19"/>
              </a:cxn>
              <a:cxn ang="0">
                <a:pos x="19" y="19"/>
              </a:cxn>
              <a:cxn ang="0">
                <a:pos x="0" y="6"/>
              </a:cxn>
              <a:cxn ang="0">
                <a:pos x="0" y="0"/>
              </a:cxn>
              <a:cxn ang="0">
                <a:pos x="26" y="6"/>
              </a:cxn>
              <a:cxn ang="0">
                <a:pos x="26" y="19"/>
              </a:cxn>
              <a:cxn ang="0">
                <a:pos x="19" y="19"/>
              </a:cxn>
            </a:cxnLst>
            <a:rect l="0" t="0" r="r" b="b"/>
            <a:pathLst>
              <a:path w="26" h="19">
                <a:moveTo>
                  <a:pt x="19" y="19"/>
                </a:moveTo>
                <a:lnTo>
                  <a:pt x="19" y="19"/>
                </a:lnTo>
                <a:lnTo>
                  <a:pt x="0" y="6"/>
                </a:lnTo>
                <a:lnTo>
                  <a:pt x="0" y="0"/>
                </a:lnTo>
                <a:lnTo>
                  <a:pt x="26" y="6"/>
                </a:lnTo>
                <a:lnTo>
                  <a:pt x="26" y="19"/>
                </a:lnTo>
                <a:lnTo>
                  <a:pt x="19" y="1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352" name="Freeform 16"/>
          <p:cNvSpPr>
            <a:spLocks/>
          </p:cNvSpPr>
          <p:nvPr/>
        </p:nvSpPr>
        <p:spPr bwMode="auto">
          <a:xfrm>
            <a:off x="7664450" y="3332163"/>
            <a:ext cx="33338" cy="36512"/>
          </a:xfrm>
          <a:custGeom>
            <a:avLst/>
            <a:gdLst/>
            <a:ahLst/>
            <a:cxnLst>
              <a:cxn ang="0">
                <a:pos x="7" y="26"/>
              </a:cxn>
              <a:cxn ang="0">
                <a:pos x="7" y="26"/>
              </a:cxn>
              <a:cxn ang="0">
                <a:pos x="0" y="0"/>
              </a:cxn>
              <a:cxn ang="0">
                <a:pos x="7" y="0"/>
              </a:cxn>
              <a:cxn ang="0">
                <a:pos x="20" y="20"/>
              </a:cxn>
              <a:cxn ang="0">
                <a:pos x="14" y="26"/>
              </a:cxn>
              <a:cxn ang="0">
                <a:pos x="7" y="26"/>
              </a:cxn>
            </a:cxnLst>
            <a:rect l="0" t="0" r="r" b="b"/>
            <a:pathLst>
              <a:path w="20" h="26">
                <a:moveTo>
                  <a:pt x="7" y="26"/>
                </a:moveTo>
                <a:lnTo>
                  <a:pt x="7" y="26"/>
                </a:lnTo>
                <a:lnTo>
                  <a:pt x="0" y="0"/>
                </a:lnTo>
                <a:lnTo>
                  <a:pt x="7" y="0"/>
                </a:lnTo>
                <a:lnTo>
                  <a:pt x="20" y="20"/>
                </a:lnTo>
                <a:lnTo>
                  <a:pt x="14" y="26"/>
                </a:lnTo>
                <a:lnTo>
                  <a:pt x="7" y="26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353" name="Freeform 17"/>
          <p:cNvSpPr>
            <a:spLocks/>
          </p:cNvSpPr>
          <p:nvPr/>
        </p:nvSpPr>
        <p:spPr bwMode="auto">
          <a:xfrm>
            <a:off x="7664450" y="3294063"/>
            <a:ext cx="33338" cy="38100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0" y="27"/>
              </a:cxn>
              <a:cxn ang="0">
                <a:pos x="7" y="0"/>
              </a:cxn>
              <a:cxn ang="0">
                <a:pos x="20" y="7"/>
              </a:cxn>
              <a:cxn ang="0">
                <a:pos x="7" y="27"/>
              </a:cxn>
              <a:cxn ang="0">
                <a:pos x="0" y="27"/>
              </a:cxn>
              <a:cxn ang="0">
                <a:pos x="0" y="27"/>
              </a:cxn>
            </a:cxnLst>
            <a:rect l="0" t="0" r="r" b="b"/>
            <a:pathLst>
              <a:path w="20" h="27">
                <a:moveTo>
                  <a:pt x="0" y="27"/>
                </a:moveTo>
                <a:lnTo>
                  <a:pt x="0" y="27"/>
                </a:lnTo>
                <a:lnTo>
                  <a:pt x="7" y="0"/>
                </a:lnTo>
                <a:lnTo>
                  <a:pt x="20" y="7"/>
                </a:lnTo>
                <a:lnTo>
                  <a:pt x="7" y="27"/>
                </a:lnTo>
                <a:lnTo>
                  <a:pt x="0" y="27"/>
                </a:lnTo>
                <a:lnTo>
                  <a:pt x="0" y="27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354" name="Freeform 18"/>
          <p:cNvSpPr>
            <a:spLocks/>
          </p:cNvSpPr>
          <p:nvPr/>
        </p:nvSpPr>
        <p:spPr bwMode="auto">
          <a:xfrm>
            <a:off x="7677150" y="3276600"/>
            <a:ext cx="52388" cy="28575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7" y="13"/>
              </a:cxn>
              <a:cxn ang="0">
                <a:pos x="26" y="0"/>
              </a:cxn>
              <a:cxn ang="0">
                <a:pos x="33" y="6"/>
              </a:cxn>
              <a:cxn ang="0">
                <a:pos x="7" y="20"/>
              </a:cxn>
              <a:cxn ang="0">
                <a:pos x="0" y="13"/>
              </a:cxn>
              <a:cxn ang="0">
                <a:pos x="0" y="13"/>
              </a:cxn>
            </a:cxnLst>
            <a:rect l="0" t="0" r="r" b="b"/>
            <a:pathLst>
              <a:path w="33" h="20">
                <a:moveTo>
                  <a:pt x="0" y="13"/>
                </a:moveTo>
                <a:lnTo>
                  <a:pt x="7" y="13"/>
                </a:lnTo>
                <a:lnTo>
                  <a:pt x="26" y="0"/>
                </a:lnTo>
                <a:lnTo>
                  <a:pt x="33" y="6"/>
                </a:lnTo>
                <a:lnTo>
                  <a:pt x="7" y="20"/>
                </a:lnTo>
                <a:lnTo>
                  <a:pt x="0" y="13"/>
                </a:lnTo>
                <a:lnTo>
                  <a:pt x="0" y="13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355" name="Freeform 19"/>
          <p:cNvSpPr>
            <a:spLocks/>
          </p:cNvSpPr>
          <p:nvPr/>
        </p:nvSpPr>
        <p:spPr bwMode="auto">
          <a:xfrm>
            <a:off x="6059488" y="5262563"/>
            <a:ext cx="96837" cy="84137"/>
          </a:xfrm>
          <a:custGeom>
            <a:avLst/>
            <a:gdLst/>
            <a:ahLst/>
            <a:cxnLst>
              <a:cxn ang="0">
                <a:pos x="60" y="27"/>
              </a:cxn>
              <a:cxn ang="0">
                <a:pos x="53" y="47"/>
              </a:cxn>
              <a:cxn ang="0">
                <a:pos x="34" y="60"/>
              </a:cxn>
              <a:cxn ang="0">
                <a:pos x="34" y="60"/>
              </a:cxn>
              <a:cxn ang="0">
                <a:pos x="7" y="47"/>
              </a:cxn>
              <a:cxn ang="0">
                <a:pos x="0" y="27"/>
              </a:cxn>
              <a:cxn ang="0">
                <a:pos x="0" y="27"/>
              </a:cxn>
              <a:cxn ang="0">
                <a:pos x="7" y="7"/>
              </a:cxn>
              <a:cxn ang="0">
                <a:pos x="34" y="0"/>
              </a:cxn>
              <a:cxn ang="0">
                <a:pos x="34" y="0"/>
              </a:cxn>
              <a:cxn ang="0">
                <a:pos x="53" y="7"/>
              </a:cxn>
              <a:cxn ang="0">
                <a:pos x="60" y="27"/>
              </a:cxn>
            </a:cxnLst>
            <a:rect l="0" t="0" r="r" b="b"/>
            <a:pathLst>
              <a:path w="60" h="60">
                <a:moveTo>
                  <a:pt x="60" y="27"/>
                </a:moveTo>
                <a:lnTo>
                  <a:pt x="53" y="47"/>
                </a:lnTo>
                <a:lnTo>
                  <a:pt x="34" y="60"/>
                </a:lnTo>
                <a:lnTo>
                  <a:pt x="34" y="60"/>
                </a:lnTo>
                <a:lnTo>
                  <a:pt x="7" y="47"/>
                </a:lnTo>
                <a:lnTo>
                  <a:pt x="0" y="27"/>
                </a:lnTo>
                <a:lnTo>
                  <a:pt x="0" y="27"/>
                </a:lnTo>
                <a:lnTo>
                  <a:pt x="7" y="7"/>
                </a:lnTo>
                <a:lnTo>
                  <a:pt x="34" y="0"/>
                </a:lnTo>
                <a:lnTo>
                  <a:pt x="34" y="0"/>
                </a:lnTo>
                <a:lnTo>
                  <a:pt x="53" y="7"/>
                </a:lnTo>
                <a:lnTo>
                  <a:pt x="60" y="27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356" name="Freeform 20"/>
          <p:cNvSpPr>
            <a:spLocks/>
          </p:cNvSpPr>
          <p:nvPr/>
        </p:nvSpPr>
        <p:spPr bwMode="auto">
          <a:xfrm>
            <a:off x="6135688" y="5300663"/>
            <a:ext cx="31750" cy="34925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20" y="6"/>
              </a:cxn>
              <a:cxn ang="0">
                <a:pos x="6" y="26"/>
              </a:cxn>
              <a:cxn ang="0">
                <a:pos x="0" y="20"/>
              </a:cxn>
              <a:cxn ang="0">
                <a:pos x="6" y="0"/>
              </a:cxn>
            </a:cxnLst>
            <a:rect l="0" t="0" r="r" b="b"/>
            <a:pathLst>
              <a:path w="20" h="26">
                <a:moveTo>
                  <a:pt x="6" y="0"/>
                </a:moveTo>
                <a:lnTo>
                  <a:pt x="20" y="6"/>
                </a:lnTo>
                <a:lnTo>
                  <a:pt x="6" y="26"/>
                </a:lnTo>
                <a:lnTo>
                  <a:pt x="0" y="20"/>
                </a:lnTo>
                <a:lnTo>
                  <a:pt x="6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357" name="Freeform 21"/>
          <p:cNvSpPr>
            <a:spLocks/>
          </p:cNvSpPr>
          <p:nvPr/>
        </p:nvSpPr>
        <p:spPr bwMode="auto">
          <a:xfrm>
            <a:off x="6103938" y="5327650"/>
            <a:ext cx="41275" cy="19050"/>
          </a:xfrm>
          <a:custGeom>
            <a:avLst/>
            <a:gdLst/>
            <a:ahLst/>
            <a:cxnLst>
              <a:cxn ang="0">
                <a:pos x="26" y="6"/>
              </a:cxn>
              <a:cxn ang="0">
                <a:pos x="26" y="6"/>
              </a:cxn>
              <a:cxn ang="0">
                <a:pos x="7" y="13"/>
              </a:cxn>
              <a:cxn ang="0">
                <a:pos x="0" y="6"/>
              </a:cxn>
              <a:cxn ang="0">
                <a:pos x="20" y="0"/>
              </a:cxn>
              <a:cxn ang="0">
                <a:pos x="26" y="6"/>
              </a:cxn>
              <a:cxn ang="0">
                <a:pos x="26" y="6"/>
              </a:cxn>
            </a:cxnLst>
            <a:rect l="0" t="0" r="r" b="b"/>
            <a:pathLst>
              <a:path w="26" h="13">
                <a:moveTo>
                  <a:pt x="26" y="6"/>
                </a:moveTo>
                <a:lnTo>
                  <a:pt x="26" y="6"/>
                </a:lnTo>
                <a:lnTo>
                  <a:pt x="7" y="13"/>
                </a:lnTo>
                <a:lnTo>
                  <a:pt x="0" y="6"/>
                </a:lnTo>
                <a:lnTo>
                  <a:pt x="20" y="0"/>
                </a:lnTo>
                <a:lnTo>
                  <a:pt x="26" y="6"/>
                </a:lnTo>
                <a:lnTo>
                  <a:pt x="26" y="6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358" name="Freeform 22"/>
          <p:cNvSpPr>
            <a:spLocks/>
          </p:cNvSpPr>
          <p:nvPr/>
        </p:nvSpPr>
        <p:spPr bwMode="auto">
          <a:xfrm>
            <a:off x="6070600" y="5327650"/>
            <a:ext cx="44450" cy="26988"/>
          </a:xfrm>
          <a:custGeom>
            <a:avLst/>
            <a:gdLst/>
            <a:ahLst/>
            <a:cxnLst>
              <a:cxn ang="0">
                <a:pos x="27" y="19"/>
              </a:cxn>
              <a:cxn ang="0">
                <a:pos x="20" y="13"/>
              </a:cxn>
              <a:cxn ang="0">
                <a:pos x="0" y="6"/>
              </a:cxn>
              <a:cxn ang="0">
                <a:pos x="7" y="0"/>
              </a:cxn>
              <a:cxn ang="0">
                <a:pos x="27" y="6"/>
              </a:cxn>
              <a:cxn ang="0">
                <a:pos x="27" y="13"/>
              </a:cxn>
              <a:cxn ang="0">
                <a:pos x="27" y="19"/>
              </a:cxn>
            </a:cxnLst>
            <a:rect l="0" t="0" r="r" b="b"/>
            <a:pathLst>
              <a:path w="27" h="19">
                <a:moveTo>
                  <a:pt x="27" y="19"/>
                </a:moveTo>
                <a:lnTo>
                  <a:pt x="20" y="13"/>
                </a:lnTo>
                <a:lnTo>
                  <a:pt x="0" y="6"/>
                </a:lnTo>
                <a:lnTo>
                  <a:pt x="7" y="0"/>
                </a:lnTo>
                <a:lnTo>
                  <a:pt x="27" y="6"/>
                </a:lnTo>
                <a:lnTo>
                  <a:pt x="27" y="13"/>
                </a:lnTo>
                <a:lnTo>
                  <a:pt x="27" y="19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359" name="Freeform 23"/>
          <p:cNvSpPr>
            <a:spLocks/>
          </p:cNvSpPr>
          <p:nvPr/>
        </p:nvSpPr>
        <p:spPr bwMode="auto">
          <a:xfrm>
            <a:off x="6049963" y="5300663"/>
            <a:ext cx="31750" cy="34925"/>
          </a:xfrm>
          <a:custGeom>
            <a:avLst/>
            <a:gdLst/>
            <a:ahLst/>
            <a:cxnLst>
              <a:cxn ang="0">
                <a:pos x="13" y="26"/>
              </a:cxn>
              <a:cxn ang="0">
                <a:pos x="13" y="26"/>
              </a:cxn>
              <a:cxn ang="0">
                <a:pos x="0" y="6"/>
              </a:cxn>
              <a:cxn ang="0">
                <a:pos x="13" y="0"/>
              </a:cxn>
              <a:cxn ang="0">
                <a:pos x="20" y="20"/>
              </a:cxn>
              <a:cxn ang="0">
                <a:pos x="13" y="26"/>
              </a:cxn>
              <a:cxn ang="0">
                <a:pos x="13" y="26"/>
              </a:cxn>
            </a:cxnLst>
            <a:rect l="0" t="0" r="r" b="b"/>
            <a:pathLst>
              <a:path w="20" h="26">
                <a:moveTo>
                  <a:pt x="13" y="26"/>
                </a:moveTo>
                <a:lnTo>
                  <a:pt x="13" y="26"/>
                </a:lnTo>
                <a:lnTo>
                  <a:pt x="0" y="6"/>
                </a:lnTo>
                <a:lnTo>
                  <a:pt x="13" y="0"/>
                </a:lnTo>
                <a:lnTo>
                  <a:pt x="20" y="20"/>
                </a:lnTo>
                <a:lnTo>
                  <a:pt x="13" y="26"/>
                </a:lnTo>
                <a:lnTo>
                  <a:pt x="13" y="26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360" name="Freeform 24"/>
          <p:cNvSpPr>
            <a:spLocks/>
          </p:cNvSpPr>
          <p:nvPr/>
        </p:nvSpPr>
        <p:spPr bwMode="auto">
          <a:xfrm>
            <a:off x="6049963" y="5272088"/>
            <a:ext cx="31750" cy="36512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0" y="20"/>
              </a:cxn>
              <a:cxn ang="0">
                <a:pos x="13" y="0"/>
              </a:cxn>
              <a:cxn ang="0">
                <a:pos x="20" y="6"/>
              </a:cxn>
              <a:cxn ang="0">
                <a:pos x="13" y="26"/>
              </a:cxn>
              <a:cxn ang="0">
                <a:pos x="0" y="26"/>
              </a:cxn>
              <a:cxn ang="0">
                <a:pos x="0" y="20"/>
              </a:cxn>
            </a:cxnLst>
            <a:rect l="0" t="0" r="r" b="b"/>
            <a:pathLst>
              <a:path w="20" h="26">
                <a:moveTo>
                  <a:pt x="0" y="20"/>
                </a:moveTo>
                <a:lnTo>
                  <a:pt x="0" y="20"/>
                </a:lnTo>
                <a:lnTo>
                  <a:pt x="13" y="0"/>
                </a:lnTo>
                <a:lnTo>
                  <a:pt x="20" y="6"/>
                </a:lnTo>
                <a:lnTo>
                  <a:pt x="13" y="26"/>
                </a:lnTo>
                <a:lnTo>
                  <a:pt x="0" y="26"/>
                </a:lnTo>
                <a:lnTo>
                  <a:pt x="0" y="2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361" name="Freeform 25"/>
          <p:cNvSpPr>
            <a:spLocks/>
          </p:cNvSpPr>
          <p:nvPr/>
        </p:nvSpPr>
        <p:spPr bwMode="auto">
          <a:xfrm>
            <a:off x="6070600" y="5254625"/>
            <a:ext cx="44450" cy="25400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0" y="6"/>
              </a:cxn>
              <a:cxn ang="0">
                <a:pos x="20" y="0"/>
              </a:cxn>
              <a:cxn ang="0">
                <a:pos x="27" y="13"/>
              </a:cxn>
              <a:cxn ang="0">
                <a:pos x="7" y="19"/>
              </a:cxn>
              <a:cxn ang="0">
                <a:pos x="0" y="13"/>
              </a:cxn>
              <a:cxn ang="0">
                <a:pos x="0" y="13"/>
              </a:cxn>
            </a:cxnLst>
            <a:rect l="0" t="0" r="r" b="b"/>
            <a:pathLst>
              <a:path w="27" h="19">
                <a:moveTo>
                  <a:pt x="0" y="13"/>
                </a:moveTo>
                <a:lnTo>
                  <a:pt x="0" y="6"/>
                </a:lnTo>
                <a:lnTo>
                  <a:pt x="20" y="0"/>
                </a:lnTo>
                <a:lnTo>
                  <a:pt x="27" y="13"/>
                </a:lnTo>
                <a:lnTo>
                  <a:pt x="7" y="19"/>
                </a:lnTo>
                <a:lnTo>
                  <a:pt x="0" y="13"/>
                </a:lnTo>
                <a:lnTo>
                  <a:pt x="0" y="13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362" name="Freeform 26"/>
          <p:cNvSpPr>
            <a:spLocks/>
          </p:cNvSpPr>
          <p:nvPr/>
        </p:nvSpPr>
        <p:spPr bwMode="auto">
          <a:xfrm>
            <a:off x="6103938" y="5254625"/>
            <a:ext cx="41275" cy="25400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7" y="0"/>
              </a:cxn>
              <a:cxn ang="0">
                <a:pos x="26" y="6"/>
              </a:cxn>
              <a:cxn ang="0">
                <a:pos x="20" y="19"/>
              </a:cxn>
              <a:cxn ang="0">
                <a:pos x="0" y="13"/>
              </a:cxn>
              <a:cxn ang="0">
                <a:pos x="0" y="0"/>
              </a:cxn>
              <a:cxn ang="0">
                <a:pos x="7" y="0"/>
              </a:cxn>
            </a:cxnLst>
            <a:rect l="0" t="0" r="r" b="b"/>
            <a:pathLst>
              <a:path w="26" h="19">
                <a:moveTo>
                  <a:pt x="7" y="0"/>
                </a:moveTo>
                <a:lnTo>
                  <a:pt x="7" y="0"/>
                </a:lnTo>
                <a:lnTo>
                  <a:pt x="26" y="6"/>
                </a:lnTo>
                <a:lnTo>
                  <a:pt x="20" y="19"/>
                </a:lnTo>
                <a:lnTo>
                  <a:pt x="0" y="13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363" name="Freeform 27"/>
          <p:cNvSpPr>
            <a:spLocks/>
          </p:cNvSpPr>
          <p:nvPr/>
        </p:nvSpPr>
        <p:spPr bwMode="auto">
          <a:xfrm>
            <a:off x="6135688" y="5262563"/>
            <a:ext cx="31750" cy="46037"/>
          </a:xfrm>
          <a:custGeom>
            <a:avLst/>
            <a:gdLst/>
            <a:ahLst/>
            <a:cxnLst>
              <a:cxn ang="0">
                <a:pos x="6" y="7"/>
              </a:cxn>
              <a:cxn ang="0">
                <a:pos x="6" y="7"/>
              </a:cxn>
              <a:cxn ang="0">
                <a:pos x="20" y="27"/>
              </a:cxn>
              <a:cxn ang="0">
                <a:pos x="6" y="33"/>
              </a:cxn>
              <a:cxn ang="0">
                <a:pos x="0" y="13"/>
              </a:cxn>
              <a:cxn ang="0">
                <a:pos x="6" y="0"/>
              </a:cxn>
              <a:cxn ang="0">
                <a:pos x="6" y="7"/>
              </a:cxn>
            </a:cxnLst>
            <a:rect l="0" t="0" r="r" b="b"/>
            <a:pathLst>
              <a:path w="20" h="33">
                <a:moveTo>
                  <a:pt x="6" y="7"/>
                </a:moveTo>
                <a:lnTo>
                  <a:pt x="6" y="7"/>
                </a:lnTo>
                <a:lnTo>
                  <a:pt x="20" y="27"/>
                </a:lnTo>
                <a:lnTo>
                  <a:pt x="6" y="33"/>
                </a:lnTo>
                <a:lnTo>
                  <a:pt x="0" y="13"/>
                </a:lnTo>
                <a:lnTo>
                  <a:pt x="6" y="0"/>
                </a:lnTo>
                <a:lnTo>
                  <a:pt x="6" y="7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364" name="Freeform 28"/>
          <p:cNvSpPr>
            <a:spLocks/>
          </p:cNvSpPr>
          <p:nvPr/>
        </p:nvSpPr>
        <p:spPr bwMode="auto">
          <a:xfrm>
            <a:off x="6135688" y="5300663"/>
            <a:ext cx="31750" cy="34925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20" y="6"/>
              </a:cxn>
              <a:cxn ang="0">
                <a:pos x="6" y="26"/>
              </a:cxn>
              <a:cxn ang="0">
                <a:pos x="0" y="20"/>
              </a:cxn>
              <a:cxn ang="0">
                <a:pos x="6" y="0"/>
              </a:cxn>
              <a:cxn ang="0">
                <a:pos x="20" y="0"/>
              </a:cxn>
              <a:cxn ang="0">
                <a:pos x="20" y="0"/>
              </a:cxn>
            </a:cxnLst>
            <a:rect l="0" t="0" r="r" b="b"/>
            <a:pathLst>
              <a:path w="20" h="26">
                <a:moveTo>
                  <a:pt x="20" y="0"/>
                </a:moveTo>
                <a:lnTo>
                  <a:pt x="20" y="6"/>
                </a:lnTo>
                <a:lnTo>
                  <a:pt x="6" y="26"/>
                </a:lnTo>
                <a:lnTo>
                  <a:pt x="0" y="20"/>
                </a:lnTo>
                <a:lnTo>
                  <a:pt x="6" y="0"/>
                </a:lnTo>
                <a:lnTo>
                  <a:pt x="20" y="0"/>
                </a:lnTo>
                <a:lnTo>
                  <a:pt x="20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8365" name="Rectangle 29"/>
          <p:cNvSpPr>
            <a:spLocks noChangeArrowheads="1"/>
          </p:cNvSpPr>
          <p:nvPr/>
        </p:nvSpPr>
        <p:spPr bwMode="auto">
          <a:xfrm>
            <a:off x="5791200" y="5080000"/>
            <a:ext cx="1238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p</a:t>
            </a:r>
            <a:endParaRPr lang="en-US" b="1"/>
          </a:p>
        </p:txBody>
      </p:sp>
      <p:sp>
        <p:nvSpPr>
          <p:cNvPr id="1038366" name="Oval 30"/>
          <p:cNvSpPr>
            <a:spLocks noChangeArrowheads="1"/>
          </p:cNvSpPr>
          <p:nvPr/>
        </p:nvSpPr>
        <p:spPr bwMode="auto">
          <a:xfrm>
            <a:off x="5413375" y="6010275"/>
            <a:ext cx="153988" cy="1333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8367" name="Oval 31"/>
          <p:cNvSpPr>
            <a:spLocks noChangeArrowheads="1"/>
          </p:cNvSpPr>
          <p:nvPr/>
        </p:nvSpPr>
        <p:spPr bwMode="auto">
          <a:xfrm>
            <a:off x="7658100" y="3281363"/>
            <a:ext cx="155575" cy="1333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8368" name="Line 32"/>
          <p:cNvSpPr>
            <a:spLocks noChangeShapeType="1"/>
          </p:cNvSpPr>
          <p:nvPr/>
        </p:nvSpPr>
        <p:spPr bwMode="auto">
          <a:xfrm flipH="1" flipV="1">
            <a:off x="5105400" y="5767388"/>
            <a:ext cx="384175" cy="3095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8370" name="Line 34"/>
          <p:cNvSpPr>
            <a:spLocks noChangeShapeType="1"/>
          </p:cNvSpPr>
          <p:nvPr/>
        </p:nvSpPr>
        <p:spPr bwMode="auto">
          <a:xfrm flipV="1">
            <a:off x="5475288" y="5345113"/>
            <a:ext cx="635000" cy="746125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8371" name="Line 35"/>
          <p:cNvSpPr>
            <a:spLocks noChangeShapeType="1"/>
          </p:cNvSpPr>
          <p:nvPr/>
        </p:nvSpPr>
        <p:spPr bwMode="auto">
          <a:xfrm flipV="1">
            <a:off x="6253163" y="3381375"/>
            <a:ext cx="1455737" cy="1787525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8373" name="Text Box 37"/>
          <p:cNvSpPr txBox="1">
            <a:spLocks noChangeArrowheads="1"/>
          </p:cNvSpPr>
          <p:nvPr/>
        </p:nvSpPr>
        <p:spPr bwMode="auto">
          <a:xfrm>
            <a:off x="5413375" y="6142038"/>
            <a:ext cx="542925" cy="368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O</a:t>
            </a:r>
            <a:endParaRPr lang="en-US" b="1" baseline="-25000"/>
          </a:p>
        </p:txBody>
      </p:sp>
      <p:sp>
        <p:nvSpPr>
          <p:cNvPr id="1038374" name="Text Box 38"/>
          <p:cNvSpPr txBox="1">
            <a:spLocks noChangeArrowheads="1"/>
          </p:cNvSpPr>
          <p:nvPr/>
        </p:nvSpPr>
        <p:spPr bwMode="auto">
          <a:xfrm>
            <a:off x="4876800" y="5843588"/>
            <a:ext cx="542925" cy="368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  <a:endParaRPr lang="en-US" b="1" baseline="-25000"/>
          </a:p>
        </p:txBody>
      </p:sp>
      <p:sp>
        <p:nvSpPr>
          <p:cNvPr id="1038375" name="Text Box 39"/>
          <p:cNvSpPr txBox="1">
            <a:spLocks noChangeArrowheads="1"/>
          </p:cNvSpPr>
          <p:nvPr/>
        </p:nvSpPr>
        <p:spPr bwMode="auto">
          <a:xfrm>
            <a:off x="6962775" y="3546475"/>
            <a:ext cx="5397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P</a:t>
            </a:r>
            <a:endParaRPr lang="en-US" b="1" baseline="-25000"/>
          </a:p>
        </p:txBody>
      </p:sp>
      <p:sp>
        <p:nvSpPr>
          <p:cNvPr id="1038376" name="Text Box 40"/>
          <p:cNvSpPr txBox="1">
            <a:spLocks noChangeArrowheads="1"/>
          </p:cNvSpPr>
          <p:nvPr/>
        </p:nvSpPr>
        <p:spPr bwMode="auto">
          <a:xfrm>
            <a:off x="8201025" y="3546475"/>
            <a:ext cx="5397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V</a:t>
            </a:r>
            <a:endParaRPr lang="en-US" b="1" baseline="-25000"/>
          </a:p>
        </p:txBody>
      </p:sp>
      <p:sp>
        <p:nvSpPr>
          <p:cNvPr id="1038377" name="Line 41"/>
          <p:cNvSpPr>
            <a:spLocks noChangeShapeType="1"/>
          </p:cNvSpPr>
          <p:nvPr/>
        </p:nvSpPr>
        <p:spPr bwMode="auto">
          <a:xfrm flipV="1">
            <a:off x="5489575" y="5686425"/>
            <a:ext cx="736600" cy="3905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8378" name="Line 42"/>
          <p:cNvSpPr>
            <a:spLocks noChangeShapeType="1"/>
          </p:cNvSpPr>
          <p:nvPr/>
        </p:nvSpPr>
        <p:spPr bwMode="auto">
          <a:xfrm flipV="1">
            <a:off x="5489575" y="5478463"/>
            <a:ext cx="77788" cy="59848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8379" name="Text Box 43"/>
          <p:cNvSpPr txBox="1">
            <a:spLocks noChangeArrowheads="1"/>
          </p:cNvSpPr>
          <p:nvPr/>
        </p:nvSpPr>
        <p:spPr bwMode="auto">
          <a:xfrm>
            <a:off x="5800725" y="5876925"/>
            <a:ext cx="384175" cy="368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</a:t>
            </a:r>
            <a:endParaRPr lang="en-US" b="1" baseline="-25000"/>
          </a:p>
        </p:txBody>
      </p:sp>
      <p:sp>
        <p:nvSpPr>
          <p:cNvPr id="1038380" name="Text Box 44"/>
          <p:cNvSpPr txBox="1">
            <a:spLocks noChangeArrowheads="1"/>
          </p:cNvSpPr>
          <p:nvPr/>
        </p:nvSpPr>
        <p:spPr bwMode="auto">
          <a:xfrm>
            <a:off x="6172200" y="5638800"/>
            <a:ext cx="388938" cy="368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Z</a:t>
            </a:r>
            <a:endParaRPr lang="en-US" b="1" baseline="-25000"/>
          </a:p>
        </p:txBody>
      </p:sp>
      <p:sp>
        <p:nvSpPr>
          <p:cNvPr id="1038381" name="Text Box 45"/>
          <p:cNvSpPr txBox="1">
            <a:spLocks noChangeArrowheads="1"/>
          </p:cNvSpPr>
          <p:nvPr/>
        </p:nvSpPr>
        <p:spPr bwMode="auto">
          <a:xfrm>
            <a:off x="5257800" y="5280025"/>
            <a:ext cx="38893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Y</a:t>
            </a:r>
            <a:endParaRPr lang="en-US" b="1" baseline="-25000"/>
          </a:p>
        </p:txBody>
      </p:sp>
      <p:sp>
        <p:nvSpPr>
          <p:cNvPr id="1038382" name="Line 46"/>
          <p:cNvSpPr>
            <a:spLocks noChangeShapeType="1"/>
          </p:cNvSpPr>
          <p:nvPr/>
        </p:nvSpPr>
        <p:spPr bwMode="auto">
          <a:xfrm flipV="1">
            <a:off x="6400800" y="3709988"/>
            <a:ext cx="1752600" cy="1546225"/>
          </a:xfrm>
          <a:prstGeom prst="line">
            <a:avLst/>
          </a:prstGeom>
          <a:noFill/>
          <a:ln w="19050">
            <a:solidFill>
              <a:srgbClr val="FFCC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8383" name="Oval 47"/>
          <p:cNvSpPr>
            <a:spLocks noChangeArrowheads="1"/>
          </p:cNvSpPr>
          <p:nvPr/>
        </p:nvSpPr>
        <p:spPr bwMode="auto">
          <a:xfrm>
            <a:off x="6243638" y="5353050"/>
            <a:ext cx="74612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8384" name="Line 48"/>
          <p:cNvSpPr>
            <a:spLocks noChangeShapeType="1"/>
          </p:cNvSpPr>
          <p:nvPr/>
        </p:nvSpPr>
        <p:spPr bwMode="auto">
          <a:xfrm>
            <a:off x="6108700" y="5292725"/>
            <a:ext cx="173038" cy="1016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8385" name="Line 49"/>
          <p:cNvSpPr>
            <a:spLocks noChangeShapeType="1"/>
          </p:cNvSpPr>
          <p:nvPr/>
        </p:nvSpPr>
        <p:spPr bwMode="auto">
          <a:xfrm flipV="1">
            <a:off x="5486400" y="5397500"/>
            <a:ext cx="811213" cy="674688"/>
          </a:xfrm>
          <a:prstGeom prst="line">
            <a:avLst/>
          </a:prstGeom>
          <a:noFill/>
          <a:ln w="19050">
            <a:solidFill>
              <a:srgbClr val="FFCC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8386" name="Text Box 50"/>
          <p:cNvSpPr txBox="1">
            <a:spLocks noChangeArrowheads="1"/>
          </p:cNvSpPr>
          <p:nvPr/>
        </p:nvSpPr>
        <p:spPr bwMode="auto">
          <a:xfrm>
            <a:off x="6324600" y="5257800"/>
            <a:ext cx="384175" cy="368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v</a:t>
            </a:r>
            <a:endParaRPr lang="en-US" b="1" baseline="-25000"/>
          </a:p>
        </p:txBody>
      </p:sp>
      <p:sp>
        <p:nvSpPr>
          <p:cNvPr id="1038372" name="Line 36"/>
          <p:cNvSpPr>
            <a:spLocks noChangeShapeType="1"/>
          </p:cNvSpPr>
          <p:nvPr/>
        </p:nvSpPr>
        <p:spPr bwMode="auto">
          <a:xfrm>
            <a:off x="7750175" y="3381375"/>
            <a:ext cx="457200" cy="3048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none" w="sm" len="sm"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85750"/>
            <a:ext cx="5981700" cy="609600"/>
          </a:xfrm>
        </p:spPr>
        <p:txBody>
          <a:bodyPr/>
          <a:lstStyle/>
          <a:p>
            <a:r>
              <a:rPr lang="en-US"/>
              <a:t>The Motion Field of Rigid Objects</a:t>
            </a:r>
          </a:p>
        </p:txBody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5181600" cy="4724400"/>
          </a:xfrm>
          <a:noFill/>
          <a:ln/>
        </p:spPr>
        <p:txBody>
          <a:bodyPr/>
          <a:lstStyle/>
          <a:p>
            <a:r>
              <a:rPr lang="en-US" sz="1800">
                <a:cs typeface="Times New Roman" pitchFamily="18" charset="0"/>
              </a:rPr>
              <a:t>Notations</a:t>
            </a:r>
          </a:p>
          <a:p>
            <a:pPr lvl="1"/>
            <a:r>
              <a:rPr lang="en-US" sz="1800">
                <a:cs typeface="Times New Roman" pitchFamily="18" charset="0"/>
              </a:rPr>
              <a:t>P = (X,Y,Z)</a:t>
            </a:r>
            <a:r>
              <a:rPr lang="en-US" sz="1800" baseline="30000">
                <a:cs typeface="Times New Roman" pitchFamily="18" charset="0"/>
              </a:rPr>
              <a:t>T</a:t>
            </a:r>
            <a:r>
              <a:rPr lang="en-US" sz="1800">
                <a:cs typeface="Times New Roman" pitchFamily="18" charset="0"/>
              </a:rPr>
              <a:t>: 3-D point in the camera reference frame</a:t>
            </a:r>
          </a:p>
          <a:p>
            <a:pPr lvl="1"/>
            <a:r>
              <a:rPr lang="en-US" sz="1800">
                <a:cs typeface="Times New Roman" pitchFamily="18" charset="0"/>
              </a:rPr>
              <a:t>p = (x,y,f)</a:t>
            </a:r>
            <a:r>
              <a:rPr lang="en-US" sz="1800" baseline="30000">
                <a:cs typeface="Times New Roman" pitchFamily="18" charset="0"/>
              </a:rPr>
              <a:t>T</a:t>
            </a:r>
            <a:r>
              <a:rPr lang="en-US" sz="1800">
                <a:cs typeface="Times New Roman" pitchFamily="18" charset="0"/>
              </a:rPr>
              <a:t> : the projection of the scene point in the pinhole camera</a:t>
            </a:r>
          </a:p>
          <a:p>
            <a:pPr lvl="1"/>
            <a:endParaRPr lang="en-US" sz="1800">
              <a:cs typeface="Times New Roman" pitchFamily="18" charset="0"/>
            </a:endParaRPr>
          </a:p>
          <a:p>
            <a:r>
              <a:rPr lang="en-US" sz="1800">
                <a:cs typeface="Times New Roman" pitchFamily="18" charset="0"/>
              </a:rPr>
              <a:t>Relative motion between P and the camera</a:t>
            </a:r>
          </a:p>
          <a:p>
            <a:pPr lvl="1"/>
            <a:r>
              <a:rPr lang="en-US" sz="1800">
                <a:cs typeface="Times New Roman" pitchFamily="18" charset="0"/>
              </a:rPr>
              <a:t>T= (T</a:t>
            </a:r>
            <a:r>
              <a:rPr lang="en-US" sz="1800" baseline="-25000">
                <a:cs typeface="Times New Roman" pitchFamily="18" charset="0"/>
              </a:rPr>
              <a:t>x</a:t>
            </a:r>
            <a:r>
              <a:rPr lang="en-US" sz="1800">
                <a:cs typeface="Times New Roman" pitchFamily="18" charset="0"/>
              </a:rPr>
              <a:t>,T</a:t>
            </a:r>
            <a:r>
              <a:rPr lang="en-US" sz="1800" baseline="-25000">
                <a:cs typeface="Times New Roman" pitchFamily="18" charset="0"/>
              </a:rPr>
              <a:t>y</a:t>
            </a:r>
            <a:r>
              <a:rPr lang="en-US" sz="1800">
                <a:cs typeface="Times New Roman" pitchFamily="18" charset="0"/>
              </a:rPr>
              <a:t>,T</a:t>
            </a:r>
            <a:r>
              <a:rPr lang="en-US" sz="1800" baseline="-25000">
                <a:cs typeface="Times New Roman" pitchFamily="18" charset="0"/>
              </a:rPr>
              <a:t>z</a:t>
            </a:r>
            <a:r>
              <a:rPr lang="en-US" sz="1800">
                <a:cs typeface="Times New Roman" pitchFamily="18" charset="0"/>
              </a:rPr>
              <a:t>)</a:t>
            </a:r>
            <a:r>
              <a:rPr lang="en-US" sz="1800" baseline="30000">
                <a:cs typeface="Times New Roman" pitchFamily="18" charset="0"/>
              </a:rPr>
              <a:t>T</a:t>
            </a:r>
            <a:r>
              <a:rPr lang="en-US" sz="1800">
                <a:cs typeface="Times New Roman" pitchFamily="18" charset="0"/>
              </a:rPr>
              <a:t>: translation component of the motion</a:t>
            </a:r>
          </a:p>
          <a:p>
            <a:pPr lvl="1"/>
            <a:r>
              <a:rPr lang="en-US" sz="1800">
                <a:latin typeface="Symbol" pitchFamily="18" charset="2"/>
                <a:cs typeface="Times New Roman" pitchFamily="18" charset="0"/>
              </a:rPr>
              <a:t>w=(w</a:t>
            </a:r>
            <a:r>
              <a:rPr lang="en-US" sz="1800" baseline="-25000">
                <a:cs typeface="Times New Roman" pitchFamily="18" charset="0"/>
              </a:rPr>
              <a:t>x</a:t>
            </a:r>
            <a:r>
              <a:rPr lang="en-US" sz="1800">
                <a:latin typeface="Symbol" pitchFamily="18" charset="2"/>
                <a:cs typeface="Times New Roman" pitchFamily="18" charset="0"/>
              </a:rPr>
              <a:t>, w</a:t>
            </a:r>
            <a:r>
              <a:rPr lang="en-US" sz="1800" baseline="-25000">
                <a:cs typeface="Times New Roman" pitchFamily="18" charset="0"/>
              </a:rPr>
              <a:t>y</a:t>
            </a:r>
            <a:r>
              <a:rPr lang="en-US" sz="1800">
                <a:latin typeface="Symbol" pitchFamily="18" charset="2"/>
                <a:cs typeface="Times New Roman" pitchFamily="18" charset="0"/>
              </a:rPr>
              <a:t>,w</a:t>
            </a:r>
            <a:r>
              <a:rPr lang="en-US" sz="1800" baseline="-25000">
                <a:cs typeface="Times New Roman" pitchFamily="18" charset="0"/>
              </a:rPr>
              <a:t>z</a:t>
            </a:r>
            <a:r>
              <a:rPr lang="en-US" sz="1800">
                <a:latin typeface="Symbol" pitchFamily="18" charset="2"/>
                <a:cs typeface="Times New Roman" pitchFamily="18" charset="0"/>
              </a:rPr>
              <a:t>)</a:t>
            </a:r>
            <a:r>
              <a:rPr lang="en-US" sz="1800" baseline="30000">
                <a:latin typeface="Symbol" pitchFamily="18" charset="2"/>
                <a:cs typeface="Times New Roman" pitchFamily="18" charset="0"/>
              </a:rPr>
              <a:t>T</a:t>
            </a:r>
            <a:r>
              <a:rPr lang="en-US" sz="1800">
                <a:cs typeface="Times New Roman" pitchFamily="18" charset="0"/>
              </a:rPr>
              <a:t>: the angular velocity</a:t>
            </a:r>
          </a:p>
          <a:p>
            <a:pPr lvl="1"/>
            <a:endParaRPr lang="en-US" sz="1800">
              <a:cs typeface="Times New Roman" pitchFamily="18" charset="0"/>
            </a:endParaRPr>
          </a:p>
          <a:p>
            <a:r>
              <a:rPr lang="en-US" sz="1800">
                <a:cs typeface="Times New Roman" pitchFamily="18" charset="0"/>
              </a:rPr>
              <a:t>Note:</a:t>
            </a:r>
          </a:p>
          <a:p>
            <a:pPr lvl="1"/>
            <a:r>
              <a:rPr lang="en-US" sz="1800">
                <a:cs typeface="Times New Roman" pitchFamily="18" charset="0"/>
              </a:rPr>
              <a:t>How to connect this with stereo geometry  (with R, T)?</a:t>
            </a:r>
          </a:p>
        </p:txBody>
      </p:sp>
      <p:graphicFrame>
        <p:nvGraphicFramePr>
          <p:cNvPr id="1053700" name="Object 4"/>
          <p:cNvGraphicFramePr>
            <a:graphicFrameLocks noChangeAspect="1"/>
          </p:cNvGraphicFramePr>
          <p:nvPr/>
        </p:nvGraphicFramePr>
        <p:xfrm>
          <a:off x="6705600" y="1066800"/>
          <a:ext cx="1143000" cy="842963"/>
        </p:xfrm>
        <a:graphic>
          <a:graphicData uri="http://schemas.openxmlformats.org/presentationml/2006/ole">
            <p:oleObj spid="_x0000_s1053700" name="Equation" r:id="rId4" imgW="533160" imgH="393480" progId="Equation.3">
              <p:embed/>
            </p:oleObj>
          </a:graphicData>
        </a:graphic>
      </p:graphicFrame>
      <p:graphicFrame>
        <p:nvGraphicFramePr>
          <p:cNvPr id="1053701" name="Object 5"/>
          <p:cNvGraphicFramePr>
            <a:graphicFrameLocks noChangeAspect="1"/>
          </p:cNvGraphicFramePr>
          <p:nvPr/>
        </p:nvGraphicFramePr>
        <p:xfrm>
          <a:off x="6324600" y="2438400"/>
          <a:ext cx="2274888" cy="419100"/>
        </p:xfrm>
        <a:graphic>
          <a:graphicData uri="http://schemas.openxmlformats.org/presentationml/2006/ole">
            <p:oleObj spid="_x0000_s1053701" name="Equation" r:id="rId5" imgW="965160" imgH="177480" progId="Equation.3">
              <p:embed/>
            </p:oleObj>
          </a:graphicData>
        </a:graphic>
      </p:graphicFrame>
      <p:graphicFrame>
        <p:nvGraphicFramePr>
          <p:cNvPr id="1053702" name="Object 6"/>
          <p:cNvGraphicFramePr>
            <a:graphicFrameLocks noChangeAspect="1"/>
          </p:cNvGraphicFramePr>
          <p:nvPr/>
        </p:nvGraphicFramePr>
        <p:xfrm>
          <a:off x="5995988" y="3429000"/>
          <a:ext cx="2865437" cy="869950"/>
        </p:xfrm>
        <a:graphic>
          <a:graphicData uri="http://schemas.openxmlformats.org/presentationml/2006/ole">
            <p:oleObj spid="_x0000_s1053702" name="Equation" r:id="rId6" imgW="2133360" imgH="647640" progId="Equation.3">
              <p:embed/>
            </p:oleObj>
          </a:graphicData>
        </a:graphic>
      </p:graphicFrame>
      <p:graphicFrame>
        <p:nvGraphicFramePr>
          <p:cNvPr id="1053703" name="Object 7"/>
          <p:cNvGraphicFramePr>
            <a:graphicFrameLocks noChangeAspect="1"/>
          </p:cNvGraphicFramePr>
          <p:nvPr/>
        </p:nvGraphicFramePr>
        <p:xfrm>
          <a:off x="6319838" y="4879975"/>
          <a:ext cx="2317750" cy="917575"/>
        </p:xfrm>
        <a:graphic>
          <a:graphicData uri="http://schemas.openxmlformats.org/presentationml/2006/ole">
            <p:oleObj spid="_x0000_s1053703" name="Equation" r:id="rId7" imgW="1638000" imgH="647640" progId="Equation.3">
              <p:embed/>
            </p:oleObj>
          </a:graphicData>
        </a:graphic>
      </p:graphicFrame>
      <p:sp>
        <p:nvSpPr>
          <p:cNvPr id="1053704" name="AutoShape 8"/>
          <p:cNvSpPr>
            <a:spLocks noChangeArrowheads="1"/>
          </p:cNvSpPr>
          <p:nvPr/>
        </p:nvSpPr>
        <p:spPr bwMode="auto">
          <a:xfrm>
            <a:off x="7162800" y="2971800"/>
            <a:ext cx="5334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705" name="AutoShape 9"/>
          <p:cNvSpPr>
            <a:spLocks noChangeArrowheads="1"/>
          </p:cNvSpPr>
          <p:nvPr/>
        </p:nvSpPr>
        <p:spPr bwMode="auto">
          <a:xfrm>
            <a:off x="7239000" y="4419600"/>
            <a:ext cx="5334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53706" name="Object 10"/>
          <p:cNvGraphicFramePr>
            <a:graphicFrameLocks noChangeAspect="1"/>
          </p:cNvGraphicFramePr>
          <p:nvPr/>
        </p:nvGraphicFramePr>
        <p:xfrm>
          <a:off x="0" y="5918200"/>
          <a:ext cx="6823075" cy="939800"/>
        </p:xfrm>
        <a:graphic>
          <a:graphicData uri="http://schemas.openxmlformats.org/presentationml/2006/ole">
            <p:oleObj spid="_x0000_s1053706" name="Equation" r:id="rId8" imgW="5143320" imgH="711000" progId="Equation.3">
              <p:embed/>
            </p:oleObj>
          </a:graphicData>
        </a:graphic>
      </p:graphicFrame>
      <p:sp>
        <p:nvSpPr>
          <p:cNvPr id="1053707" name="AutoShape 11"/>
          <p:cNvSpPr>
            <a:spLocks noChangeArrowheads="1"/>
          </p:cNvSpPr>
          <p:nvPr/>
        </p:nvSpPr>
        <p:spPr bwMode="auto">
          <a:xfrm>
            <a:off x="6858000" y="5943600"/>
            <a:ext cx="914400" cy="4572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570_Blue_template">
  <a:themeElements>
    <a:clrScheme name="">
      <a:dk1>
        <a:srgbClr val="000000"/>
      </a:dk1>
      <a:lt1>
        <a:srgbClr val="DDDDDD"/>
      </a:lt1>
      <a:dk2>
        <a:srgbClr val="5F5F5F"/>
      </a:dk2>
      <a:lt2>
        <a:srgbClr val="DBA9D7"/>
      </a:lt2>
      <a:accent1>
        <a:srgbClr val="D2601A"/>
      </a:accent1>
      <a:accent2>
        <a:srgbClr val="AA583E"/>
      </a:accent2>
      <a:accent3>
        <a:srgbClr val="B6B6B6"/>
      </a:accent3>
      <a:accent4>
        <a:srgbClr val="BDBDBD"/>
      </a:accent4>
      <a:accent5>
        <a:srgbClr val="E5B6AB"/>
      </a:accent5>
      <a:accent6>
        <a:srgbClr val="9A4F37"/>
      </a:accent6>
      <a:hlink>
        <a:srgbClr val="A5253D"/>
      </a:hlink>
      <a:folHlink>
        <a:srgbClr val="EBE077"/>
      </a:folHlink>
    </a:clrScheme>
    <a:fontScheme name="cs570_Blue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570_Blu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70_Blue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8">
        <a:dk1>
          <a:srgbClr val="474747"/>
        </a:dk1>
        <a:lt1>
          <a:srgbClr val="EB8B2B"/>
        </a:lt1>
        <a:dk2>
          <a:srgbClr val="5F5F5F"/>
        </a:dk2>
        <a:lt2>
          <a:srgbClr val="EB8B2B"/>
        </a:lt2>
        <a:accent1>
          <a:srgbClr val="D2601A"/>
        </a:accent1>
        <a:accent2>
          <a:srgbClr val="DC873A"/>
        </a:accent2>
        <a:accent3>
          <a:srgbClr val="B6B6B6"/>
        </a:accent3>
        <a:accent4>
          <a:srgbClr val="C97623"/>
        </a:accent4>
        <a:accent5>
          <a:srgbClr val="E5B6AB"/>
        </a:accent5>
        <a:accent6>
          <a:srgbClr val="C77A34"/>
        </a:accent6>
        <a:hlink>
          <a:srgbClr val="FE9B03"/>
        </a:hlink>
        <a:folHlink>
          <a:srgbClr val="EBE0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System:Desktop Folder:cs570_Blue_template</Template>
  <TotalTime>4522</TotalTime>
  <Pages>10</Pages>
  <Words>2548</Words>
  <Application>Microsoft PowerPoint 4.0</Application>
  <PresentationFormat>Overhead</PresentationFormat>
  <Paragraphs>389</Paragraphs>
  <Slides>29</Slides>
  <Notes>25</Notes>
  <HiddenSlides>0</HiddenSlides>
  <MMClips>2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Times</vt:lpstr>
      <vt:lpstr>Arial</vt:lpstr>
      <vt:lpstr>Zapf Dingbats</vt:lpstr>
      <vt:lpstr>Monotype Sorts</vt:lpstr>
      <vt:lpstr>Helvetica</vt:lpstr>
      <vt:lpstr>Times New Roman</vt:lpstr>
      <vt:lpstr>Symbol</vt:lpstr>
      <vt:lpstr>cs570_Blue_template</vt:lpstr>
      <vt:lpstr>Microsoft Equation 3.0</vt:lpstr>
      <vt:lpstr>3D Vision</vt:lpstr>
      <vt:lpstr>Outline of Motion </vt:lpstr>
      <vt:lpstr>The Importance of Visual Motion</vt:lpstr>
      <vt:lpstr>Blurred Sequence</vt:lpstr>
      <vt:lpstr>Problem Statement</vt:lpstr>
      <vt:lpstr>Approaches</vt:lpstr>
      <vt:lpstr>The Motion Field of Rigid Objects</vt:lpstr>
      <vt:lpstr>The Motion Field of Rigid Objects</vt:lpstr>
      <vt:lpstr>The Motion Field of Rigid Objects</vt:lpstr>
      <vt:lpstr>Basic Equations of Motion Field</vt:lpstr>
      <vt:lpstr>Motion Field vs. Disparity</vt:lpstr>
      <vt:lpstr>Slide 12</vt:lpstr>
      <vt:lpstr>Special Case 1: Pure Translation</vt:lpstr>
      <vt:lpstr>Special Case 2: Pure Rotation </vt:lpstr>
      <vt:lpstr>Special Case 3: Moving Plane</vt:lpstr>
      <vt:lpstr>Special Cases: A Summary</vt:lpstr>
      <vt:lpstr>Motion Parallax</vt:lpstr>
      <vt:lpstr>Motion Parallax</vt:lpstr>
      <vt:lpstr>Motion Parallax</vt:lpstr>
      <vt:lpstr>Summary</vt:lpstr>
      <vt:lpstr>Slide 21</vt:lpstr>
      <vt:lpstr>Notion of Optical Flow</vt:lpstr>
      <vt:lpstr>Estimating Optical Flow</vt:lpstr>
      <vt:lpstr>Using Optical Flow</vt:lpstr>
      <vt:lpstr>Some Details </vt:lpstr>
      <vt:lpstr>Feature-Based Approach</vt:lpstr>
      <vt:lpstr>Motion-Based Segmentation</vt:lpstr>
      <vt:lpstr>Summary</vt:lpstr>
      <vt:lpstr>Next</vt:lpstr>
    </vt:vector>
  </TitlesOfParts>
  <Company>University of Massachusetts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subject/>
  <dc:creator>Computer Science</dc:creator>
  <cp:keywords/>
  <dc:description/>
  <cp:lastModifiedBy>Zhigang Zhu</cp:lastModifiedBy>
  <cp:revision>782</cp:revision>
  <cp:lastPrinted>1998-04-28T16:32:46Z</cp:lastPrinted>
  <dcterms:created xsi:type="dcterms:W3CDTF">2001-08-25T03:00:53Z</dcterms:created>
  <dcterms:modified xsi:type="dcterms:W3CDTF">2010-11-08T14:10:57Z</dcterms:modified>
</cp:coreProperties>
</file>