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41" r:id="rId2"/>
    <p:sldId id="425" r:id="rId3"/>
    <p:sldId id="342" r:id="rId4"/>
    <p:sldId id="429" r:id="rId5"/>
    <p:sldId id="343" r:id="rId6"/>
    <p:sldId id="344" r:id="rId7"/>
    <p:sldId id="415" r:id="rId8"/>
    <p:sldId id="345" r:id="rId9"/>
    <p:sldId id="347" r:id="rId10"/>
    <p:sldId id="346" r:id="rId11"/>
    <p:sldId id="348" r:id="rId12"/>
    <p:sldId id="435" r:id="rId13"/>
    <p:sldId id="349" r:id="rId14"/>
    <p:sldId id="424" r:id="rId15"/>
    <p:sldId id="350" r:id="rId16"/>
    <p:sldId id="382" r:id="rId17"/>
    <p:sldId id="351" r:id="rId18"/>
    <p:sldId id="423" r:id="rId19"/>
    <p:sldId id="352" r:id="rId20"/>
    <p:sldId id="353" r:id="rId21"/>
    <p:sldId id="354" r:id="rId22"/>
    <p:sldId id="355" r:id="rId23"/>
    <p:sldId id="356" r:id="rId24"/>
    <p:sldId id="357" r:id="rId25"/>
    <p:sldId id="358" r:id="rId26"/>
    <p:sldId id="431" r:id="rId27"/>
    <p:sldId id="359" r:id="rId28"/>
    <p:sldId id="364" r:id="rId29"/>
    <p:sldId id="375" r:id="rId30"/>
    <p:sldId id="376" r:id="rId31"/>
    <p:sldId id="432" r:id="rId32"/>
    <p:sldId id="378" r:id="rId33"/>
    <p:sldId id="379" r:id="rId34"/>
    <p:sldId id="380" r:id="rId35"/>
    <p:sldId id="426" r:id="rId36"/>
    <p:sldId id="427" r:id="rId37"/>
    <p:sldId id="428" r:id="rId38"/>
    <p:sldId id="433" r:id="rId39"/>
    <p:sldId id="384" r:id="rId40"/>
    <p:sldId id="385" r:id="rId41"/>
    <p:sldId id="386" r:id="rId42"/>
    <p:sldId id="387" r:id="rId43"/>
    <p:sldId id="388" r:id="rId44"/>
    <p:sldId id="389" r:id="rId45"/>
    <p:sldId id="390" r:id="rId46"/>
    <p:sldId id="392" r:id="rId47"/>
    <p:sldId id="393" r:id="rId48"/>
    <p:sldId id="394" r:id="rId49"/>
    <p:sldId id="395" r:id="rId50"/>
    <p:sldId id="396" r:id="rId51"/>
    <p:sldId id="397" r:id="rId52"/>
    <p:sldId id="401" r:id="rId53"/>
    <p:sldId id="398" r:id="rId54"/>
    <p:sldId id="399" r:id="rId55"/>
    <p:sldId id="412" r:id="rId56"/>
    <p:sldId id="400" r:id="rId57"/>
    <p:sldId id="434" r:id="rId58"/>
    <p:sldId id="402" r:id="rId59"/>
    <p:sldId id="403" r:id="rId60"/>
    <p:sldId id="404" r:id="rId61"/>
    <p:sldId id="405" r:id="rId62"/>
    <p:sldId id="406" r:id="rId63"/>
    <p:sldId id="407" r:id="rId64"/>
    <p:sldId id="408" r:id="rId65"/>
    <p:sldId id="409" r:id="rId66"/>
    <p:sldId id="410" r:id="rId67"/>
    <p:sldId id="411" r:id="rId68"/>
  </p:sldIdLst>
  <p:sldSz cx="9144000" cy="6858000" type="overhead"/>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666FF"/>
    <a:srgbClr val="B753B0"/>
    <a:srgbClr val="0066FF"/>
    <a:srgbClr val="424680"/>
    <a:srgbClr val="D82204"/>
    <a:srgbClr val="DDDDDD"/>
    <a:srgbClr val="AA583E"/>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8042" autoAdjust="0"/>
  </p:normalViewPr>
  <p:slideViewPr>
    <p:cSldViewPr>
      <p:cViewPr varScale="1">
        <p:scale>
          <a:sx n="132" d="100"/>
          <a:sy n="132" d="100"/>
        </p:scale>
        <p:origin x="-1026" y="-78"/>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7" tIns="44450" rIns="90487" bIns="44450" anchor="ctr">
            <a:spAutoFit/>
          </a:bodyPr>
          <a:lstStyle/>
          <a:p>
            <a:pPr algn="r"/>
            <a:fld id="{F78504C1-E922-49C8-9A5F-92DF42BE1311}" type="slidenum">
              <a:rPr lang="en-US" sz="1400" b="0">
                <a:latin typeface="Helvetica" pitchFamily="34" charset="0"/>
              </a:rPr>
              <a:pPr algn="r"/>
              <a:t>‹#›</a:t>
            </a:fld>
            <a:endParaRPr lang="en-US" sz="1400" b="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762000" y="3352800"/>
            <a:ext cx="5486400" cy="53340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447800" y="533400"/>
            <a:ext cx="3649663" cy="266065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7" tIns="44450" rIns="90487" bIns="44450" anchor="ctr">
            <a:spAutoFit/>
          </a:bodyPr>
          <a:lstStyle/>
          <a:p>
            <a:pPr algn="r"/>
            <a:fld id="{1836BFFC-4B94-4934-BA81-875BA2A1999D}" type="slidenum">
              <a:rPr lang="en-US" sz="1400" b="0">
                <a:latin typeface="Helvetica" pitchFamily="34" charset="0"/>
              </a:rPr>
              <a:pPr algn="r"/>
              <a:t>‹#›</a:t>
            </a:fld>
            <a:endParaRPr lang="en-US" sz="1400" b="0">
              <a:latin typeface="Helvetica"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498600" y="533400"/>
            <a:ext cx="3548063" cy="2660650"/>
          </a:xfrm>
          <a:ln cap="flat"/>
        </p:spPr>
      </p:sp>
      <p:sp>
        <p:nvSpPr>
          <p:cNvPr id="192515" name="Rectangle 3"/>
          <p:cNvSpPr>
            <a:spLocks noGrp="1" noChangeArrowheads="1"/>
          </p:cNvSpPr>
          <p:nvPr>
            <p:ph type="body" idx="1"/>
          </p:nvPr>
        </p:nvSpPr>
        <p:spPr>
          <a:noFill/>
          <a:ln/>
        </p:spPr>
        <p:txBody>
          <a:bodyPr lIns="92075" tIns="46037" rIns="92075" bIns="46037"/>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498600" y="533400"/>
            <a:ext cx="3548063" cy="266065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498600" y="533400"/>
            <a:ext cx="3548063" cy="266065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498600" y="533400"/>
            <a:ext cx="3548063" cy="266065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498600" y="533400"/>
            <a:ext cx="3548063" cy="266065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498600" y="533400"/>
            <a:ext cx="3548063" cy="266065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498600" y="533400"/>
            <a:ext cx="3548063" cy="266065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498600" y="533400"/>
            <a:ext cx="3548063" cy="266065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498600" y="533400"/>
            <a:ext cx="3548063" cy="2660650"/>
          </a:xfrm>
          <a:ln/>
        </p:spPr>
      </p:sp>
      <p:sp>
        <p:nvSpPr>
          <p:cNvPr id="754691" name="Rectangle 3"/>
          <p:cNvSpPr>
            <a:spLocks noGrp="1" noChangeArrowheads="1"/>
          </p:cNvSpPr>
          <p:nvPr>
            <p:ph type="body" idx="1"/>
          </p:nvPr>
        </p:nvSpPr>
        <p:spPr>
          <a:xfrm>
            <a:off x="762000" y="3352800"/>
            <a:ext cx="5486400" cy="220980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498600" y="533400"/>
            <a:ext cx="3548063" cy="266065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498600" y="533400"/>
            <a:ext cx="3548063" cy="266065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498600" y="533400"/>
            <a:ext cx="3548063" cy="266065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498600" y="533400"/>
            <a:ext cx="3548063" cy="266065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498600" y="533400"/>
            <a:ext cx="3548063" cy="266065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498600" y="533400"/>
            <a:ext cx="3548063" cy="266065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498600" y="533400"/>
            <a:ext cx="3548063" cy="266065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498600" y="533400"/>
            <a:ext cx="3548063" cy="2660650"/>
          </a:xfrm>
          <a:ln/>
        </p:spPr>
      </p:sp>
      <p:sp>
        <p:nvSpPr>
          <p:cNvPr id="764931" name="Rectangle 3"/>
          <p:cNvSpPr>
            <a:spLocks noGrp="1" noChangeArrowheads="1"/>
          </p:cNvSpPr>
          <p:nvPr>
            <p:ph type="body" idx="1"/>
          </p:nvPr>
        </p:nvSpPr>
        <p:spPr>
          <a:xfrm>
            <a:off x="762000" y="3352800"/>
            <a:ext cx="5486400" cy="220980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714500" y="6134100"/>
            <a:ext cx="3460750" cy="1735138"/>
          </a:xfrm>
          <a:prstGeom prst="rect">
            <a:avLst/>
          </a:prstGeom>
          <a:noFill/>
          <a:ln w="12700">
            <a:noFill/>
            <a:miter lim="800000"/>
            <a:headEnd type="none" w="sm" len="sm"/>
            <a:tailEnd type="none" w="sm" len="sm"/>
          </a:ln>
          <a:effectLst/>
        </p:spPr>
        <p:txBody>
          <a:bodyPr wrap="none">
            <a:spAutoFit/>
          </a:bodyPr>
          <a:lstStyle/>
          <a:p>
            <a:r>
              <a:rPr lang="en-US" sz="1200" b="0">
                <a:latin typeface="Symbol" pitchFamily="18" charset="2"/>
              </a:rPr>
              <a:t>F</a:t>
            </a:r>
            <a:r>
              <a:rPr lang="en-US" sz="1200" b="0">
                <a:latin typeface="Helvetica" pitchFamily="34" charset="0"/>
              </a:rPr>
              <a:t> =  power of light source </a:t>
            </a:r>
          </a:p>
          <a:p>
            <a:r>
              <a:rPr lang="en-US" sz="1200" b="0">
                <a:latin typeface="Helvetica" pitchFamily="34" charset="0"/>
              </a:rPr>
              <a:t>i  =  incident angle of light ray </a:t>
            </a:r>
          </a:p>
          <a:p>
            <a:r>
              <a:rPr lang="en-US" sz="1200" b="0">
                <a:latin typeface="Helvetica" pitchFamily="34" charset="0"/>
              </a:rPr>
              <a:t>e  =  emittance angle of light ray </a:t>
            </a:r>
          </a:p>
          <a:p>
            <a:r>
              <a:rPr lang="en-US" sz="1200" b="0">
                <a:latin typeface="Symbol" pitchFamily="18" charset="2"/>
              </a:rPr>
              <a:t>a</a:t>
            </a:r>
            <a:r>
              <a:rPr lang="en-US" sz="1200" b="0">
                <a:latin typeface="Helvetica" pitchFamily="34" charset="0"/>
              </a:rPr>
              <a:t>  =  angle between emitted ray and optical axis </a:t>
            </a:r>
          </a:p>
          <a:p>
            <a:r>
              <a:rPr lang="en-US" sz="1200" b="0">
                <a:latin typeface="Helvetica" pitchFamily="34" charset="0"/>
              </a:rPr>
              <a:t>dA</a:t>
            </a:r>
            <a:r>
              <a:rPr lang="en-US" sz="1600" b="0" baseline="-14000">
                <a:latin typeface="Helvetica" pitchFamily="34" charset="0"/>
              </a:rPr>
              <a:t>s</a:t>
            </a:r>
            <a:r>
              <a:rPr lang="en-US" sz="1200" b="0">
                <a:latin typeface="Helvetica" pitchFamily="34" charset="0"/>
              </a:rPr>
              <a:t> = area of surface patch </a:t>
            </a:r>
          </a:p>
          <a:p>
            <a:r>
              <a:rPr lang="en-US" sz="1200" b="0">
                <a:latin typeface="Helvetica" pitchFamily="34" charset="0"/>
              </a:rPr>
              <a:t>dA</a:t>
            </a:r>
            <a:r>
              <a:rPr lang="en-US" sz="1600" b="0" baseline="-14000">
                <a:latin typeface="Helvetica" pitchFamily="34" charset="0"/>
              </a:rPr>
              <a:t>i</a:t>
            </a:r>
            <a:r>
              <a:rPr lang="en-US" sz="1200" b="0">
                <a:latin typeface="Helvetica" pitchFamily="34" charset="0"/>
              </a:rPr>
              <a:t> = image area of projected surface patch </a:t>
            </a:r>
          </a:p>
          <a:p>
            <a:r>
              <a:rPr lang="en-US" sz="1200" b="0">
                <a:latin typeface="Helvetica" pitchFamily="34" charset="0"/>
              </a:rPr>
              <a:t>z  =  distance to surface patch along optical axis </a:t>
            </a:r>
          </a:p>
          <a:p>
            <a:r>
              <a:rPr lang="en-US" sz="1200" b="0">
                <a:latin typeface="Helvetica" pitchFamily="34" charset="0"/>
              </a:rPr>
              <a:t>f  =  focal length of lense </a:t>
            </a:r>
          </a:p>
          <a:p>
            <a:r>
              <a:rPr lang="en-US" sz="1200" b="0">
                <a:latin typeface="Helvetica" pitchFamily="34" charset="0"/>
              </a:rPr>
              <a:t>d =  diameter of lens</a:t>
            </a:r>
          </a:p>
        </p:txBody>
      </p:sp>
      <p:sp>
        <p:nvSpPr>
          <p:cNvPr id="764933" name="Text Box 5"/>
          <p:cNvSpPr txBox="1">
            <a:spLocks noChangeArrowheads="1"/>
          </p:cNvSpPr>
          <p:nvPr/>
        </p:nvSpPr>
        <p:spPr bwMode="auto">
          <a:xfrm>
            <a:off x="2978150" y="5791200"/>
            <a:ext cx="901700" cy="304800"/>
          </a:xfrm>
          <a:prstGeom prst="rect">
            <a:avLst/>
          </a:prstGeom>
          <a:noFill/>
          <a:ln w="12700">
            <a:noFill/>
            <a:miter lim="800000"/>
            <a:headEnd type="none" w="sm" len="sm"/>
            <a:tailEnd type="none" w="sm" len="sm"/>
          </a:ln>
          <a:effectLst/>
        </p:spPr>
        <p:txBody>
          <a:bodyPr wrap="none">
            <a:spAutoFit/>
          </a:bodyPr>
          <a:lstStyle/>
          <a:p>
            <a:r>
              <a:rPr lang="en-US" sz="1400" i="1" u="sng"/>
              <a:t>Notation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498600" y="533400"/>
            <a:ext cx="3548063" cy="266065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498600" y="533400"/>
            <a:ext cx="3548063" cy="2660650"/>
          </a:xfrm>
          <a:ln/>
        </p:spPr>
      </p:sp>
      <p:sp>
        <p:nvSpPr>
          <p:cNvPr id="777219" name="Rectangle 3"/>
          <p:cNvSpPr>
            <a:spLocks noGrp="1" noChangeArrowheads="1"/>
          </p:cNvSpPr>
          <p:nvPr>
            <p:ph type="body" idx="1"/>
          </p:nvPr>
        </p:nvSpPr>
        <p:spPr/>
        <p:txBody>
          <a:bodyPr/>
          <a:lstStyle/>
          <a:p>
            <a:r>
              <a:rPr lang="en-US"/>
              <a:t>The slide shows a three-dimensional plot of cos </a:t>
            </a:r>
            <a:r>
              <a:rPr lang="en-US" sz="1400" baseline="20000"/>
              <a:t>4</a:t>
            </a:r>
            <a:r>
              <a:rPr lang="en-US"/>
              <a:t> </a:t>
            </a:r>
            <a:r>
              <a:rPr lang="en-US">
                <a:latin typeface="Symbol" pitchFamily="18" charset="2"/>
              </a:rPr>
              <a:t>a</a:t>
            </a:r>
            <a:r>
              <a:rPr lang="en-US"/>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a:t>Most optical systems cut off a good portion of the lens with an aperture so that only the central portion of the lens is used.  For small values of </a:t>
            </a:r>
            <a:r>
              <a:rPr lang="en-US">
                <a:latin typeface="Symbol" pitchFamily="18" charset="2"/>
              </a:rPr>
              <a:t>a</a:t>
            </a:r>
            <a:r>
              <a:rPr lang="en-US"/>
              <a:t> , the light distribution is fairly constant.  Electronic sensors can be calibrated for the falloff.</a:t>
            </a:r>
          </a:p>
          <a:p>
            <a:r>
              <a:rPr lang="en-US"/>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498600" y="533400"/>
            <a:ext cx="3548063" cy="266065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498600" y="533400"/>
            <a:ext cx="3548063" cy="266065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498600" y="533400"/>
            <a:ext cx="3548063" cy="266065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498600" y="533400"/>
            <a:ext cx="3548063" cy="266065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498600" y="533400"/>
            <a:ext cx="3548063" cy="266065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498600" y="533400"/>
            <a:ext cx="3548063" cy="266065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498600" y="533400"/>
            <a:ext cx="3548063" cy="266065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762000" y="3352800"/>
            <a:ext cx="5486400" cy="53340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498600" y="533400"/>
            <a:ext cx="3548063" cy="266065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498600" y="533400"/>
            <a:ext cx="3548063" cy="266065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498600" y="533400"/>
            <a:ext cx="3548063" cy="266065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498600" y="533400"/>
            <a:ext cx="3548063" cy="266065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498600" y="533400"/>
            <a:ext cx="3548063" cy="266065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498600" y="533400"/>
            <a:ext cx="3548063" cy="266065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498600" y="533400"/>
            <a:ext cx="3548063" cy="266065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498600" y="533400"/>
            <a:ext cx="3548063" cy="266065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498600" y="533400"/>
            <a:ext cx="3548063" cy="266065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498600" y="533400"/>
            <a:ext cx="3548063" cy="266065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498600" y="533400"/>
            <a:ext cx="3548063" cy="266065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498600" y="533400"/>
            <a:ext cx="3548063" cy="266065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498600" y="533400"/>
            <a:ext cx="3548063" cy="266065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498600" y="533400"/>
            <a:ext cx="3548063" cy="266065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498600" y="533400"/>
            <a:ext cx="3548063" cy="266065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498600" y="533400"/>
            <a:ext cx="3548063" cy="266065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498600" y="533400"/>
            <a:ext cx="3548063" cy="266065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498600" y="533400"/>
            <a:ext cx="3548063" cy="266065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498600" y="533400"/>
            <a:ext cx="3548063" cy="266065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498600" y="533400"/>
            <a:ext cx="3548063" cy="266065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498600" y="533400"/>
            <a:ext cx="3548063" cy="266065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498600" y="533400"/>
            <a:ext cx="3548063" cy="266065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498600" y="533400"/>
            <a:ext cx="3548063" cy="266065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498600" y="533400"/>
            <a:ext cx="3548063" cy="266065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498600" y="533400"/>
            <a:ext cx="3548063" cy="266065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498600" y="533400"/>
            <a:ext cx="3548063" cy="266065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498600" y="533400"/>
            <a:ext cx="3548063" cy="266065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498600" y="533400"/>
            <a:ext cx="3548063" cy="266065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498600" y="533400"/>
            <a:ext cx="3548063" cy="266065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498600" y="533400"/>
            <a:ext cx="3548063" cy="266065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498600" y="533400"/>
            <a:ext cx="3548063" cy="266065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498600" y="533400"/>
            <a:ext cx="3548063" cy="266065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498600" y="533400"/>
            <a:ext cx="3548063" cy="266065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498600" y="533400"/>
            <a:ext cx="3548063" cy="2660650"/>
          </a:xfrm>
          <a:ln/>
        </p:spPr>
      </p:sp>
      <p:sp>
        <p:nvSpPr>
          <p:cNvPr id="747523" name="Rectangle 1027"/>
          <p:cNvSpPr>
            <a:spLocks noGrp="1" noChangeArrowheads="1"/>
          </p:cNvSpPr>
          <p:nvPr>
            <p:ph type="body" idx="1"/>
          </p:nvPr>
        </p:nvSpPr>
        <p:spPr>
          <a:xfrm>
            <a:off x="762000" y="3352800"/>
            <a:ext cx="5638800" cy="53340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498600" y="533400"/>
            <a:ext cx="3548063" cy="266065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498600" y="533400"/>
            <a:ext cx="3548063" cy="266065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62000" y="190500"/>
            <a:ext cx="2819400" cy="638175"/>
            <a:chOff x="480" y="120"/>
            <a:chExt cx="1776" cy="402"/>
          </a:xfrm>
        </p:grpSpPr>
        <p:sp>
          <p:nvSpPr>
            <p:cNvPr id="1070" name="Text Box 46"/>
            <p:cNvSpPr txBox="1">
              <a:spLocks noChangeArrowheads="1"/>
            </p:cNvSpPr>
            <p:nvPr userDrawn="1"/>
          </p:nvSpPr>
          <p:spPr bwMode="auto">
            <a:xfrm>
              <a:off x="480" y="120"/>
              <a:ext cx="1339" cy="212"/>
            </a:xfrm>
            <a:prstGeom prst="rect">
              <a:avLst/>
            </a:prstGeom>
            <a:noFill/>
            <a:ln w="12700">
              <a:noFill/>
              <a:miter lim="800000"/>
              <a:headEnd/>
              <a:tailEnd/>
            </a:ln>
            <a:effectLst/>
          </p:spPr>
          <p:txBody>
            <a:bodyPr wrap="none">
              <a:spAutoFit/>
            </a:bodyPr>
            <a:lstStyle/>
            <a:p>
              <a:r>
                <a:rPr lang="en-US" sz="1600">
                  <a:solidFill>
                    <a:srgbClr val="0066FF"/>
                  </a:solidFill>
                </a:rPr>
                <a:t>3D Computer Vision</a:t>
              </a: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a:solidFill>
                    <a:srgbClr val="0066FF"/>
                  </a:solidFill>
                </a:rPr>
                <a:t>and Video Computing</a:t>
              </a: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SIHwheel.html" TargetMode="External"/><Relationship Id="rId3" Type="http://schemas.openxmlformats.org/officeDocument/2006/relationships/hyperlink" Target="http://www.morecrayons.com/palettes/webSmart/" TargetMode="External"/><Relationship Id="rId7" Type="http://schemas.openxmlformats.org/officeDocument/2006/relationships/image" Target="../media/image19.jpeg"/><Relationship Id="rId2" Type="http://schemas.openxmlformats.org/officeDocument/2006/relationships/hyperlink" Target="1_2%20Color%20representation.htm" TargetMode="External"/><Relationship Id="rId1" Type="http://schemas.openxmlformats.org/officeDocument/2006/relationships/slideLayout" Target="../slideLayouts/slideLayout2.xml"/><Relationship Id="rId6" Type="http://schemas.openxmlformats.org/officeDocument/2006/relationships/hyperlink" Target="moreCrayons%20-%20color%20cube.htm" TargetMode="External"/><Relationship Id="rId5" Type="http://schemas.openxmlformats.org/officeDocument/2006/relationships/hyperlink" Target="http://www-viz.tamu.edu/faculty/parke/ends489f00/notes/sec1_4.html" TargetMode="External"/><Relationship Id="rId4" Type="http://schemas.openxmlformats.org/officeDocument/2006/relationships/hyperlink" Target="http://r0k.us/graphics/SIHwheel.html" TargetMode="External"/><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Bayer%20Pattern/RGB.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siliconimaging.com/RGB%20Bayer.ht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7"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photo.net/photo/edscott/vis00010.ht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48.wmf"/></Relationships>
</file>

<file path=ppt/slides/_rels/slide5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wmf"/></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p:oleObj spid="_x0000_s191504" r:id="rId4" imgW="1286256" imgH="1030224" progId="">
              <p:embed/>
            </p:oleObj>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652838" y="1420813"/>
            <a:ext cx="1846262" cy="946150"/>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r>
              <a:rPr lang="en-US" sz="2800" b="0" i="1" dirty="0">
                <a:solidFill>
                  <a:srgbClr val="0066FF"/>
                </a:solidFill>
              </a:rPr>
              <a:t>Fall </a:t>
            </a:r>
            <a:r>
              <a:rPr lang="en-US" sz="2800" b="0" i="1" dirty="0" smtClean="0">
                <a:solidFill>
                  <a:srgbClr val="0066FF"/>
                </a:solidFill>
              </a:rPr>
              <a:t>2010</a:t>
            </a:r>
            <a:endParaRPr lang="en-US" sz="2800" b="0" i="1" dirty="0">
              <a:solidFill>
                <a:srgbClr val="0066FF"/>
              </a:solidFill>
            </a:endParaRP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chemeClr val="bg1"/>
                  </a:solidFill>
                  <a:latin typeface="Times" pitchFamily="18" charset="0"/>
                </a:rPr>
                <a:t>o</a:t>
              </a:r>
              <a:endParaRPr lang="en-US">
                <a:latin typeface="Times" pitchFamily="18" charset="0"/>
              </a:endParaRP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a:latin typeface="Helvetica" pitchFamily="34" charset="0"/>
              </a:rPr>
              <a:t>Rays entering parallel on one side converge at focal point.</a:t>
            </a:r>
          </a:p>
          <a:p>
            <a:r>
              <a:rPr lang="en-US">
                <a:latin typeface="Helvetica" pitchFamily="34" charset="0"/>
              </a:rPr>
              <a:t>Rays diverging from the focal point become parallel.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a:t>Given point P(X,Y,Z) in the 3D world</a:t>
            </a:r>
          </a:p>
          <a:p>
            <a:r>
              <a:rPr lang="en-US"/>
              <a:t>The two equations:</a:t>
            </a:r>
          </a:p>
          <a:p>
            <a:endParaRPr lang="en-US"/>
          </a:p>
          <a:p>
            <a:endParaRPr lang="en-US"/>
          </a:p>
          <a:p>
            <a:endParaRPr lang="en-US"/>
          </a:p>
          <a:p>
            <a:r>
              <a:rPr lang="en-US"/>
              <a:t>transform world coordinates (X,Y,Z) </a:t>
            </a:r>
          </a:p>
          <a:p>
            <a:pPr>
              <a:buFont typeface="Zapf Dingbats" charset="2"/>
              <a:buNone/>
            </a:pPr>
            <a:r>
              <a:rPr lang="en-US"/>
              <a:t>                                        into image coordinates (x,y)</a:t>
            </a:r>
          </a:p>
          <a:p>
            <a:r>
              <a:rPr lang="en-US"/>
              <a:t>Question:</a:t>
            </a:r>
          </a:p>
          <a:p>
            <a:pPr lvl="1"/>
            <a:r>
              <a:rPr lang="en-US"/>
              <a:t>What is the equation if we select the origin of both coordinate systems at the nodal point?</a:t>
            </a:r>
          </a:p>
          <a:p>
            <a:pPr>
              <a:buFont typeface="Zapf Dingbats" charset="2"/>
              <a:buNone/>
            </a:pPr>
            <a:endParaRPr lang="en-US"/>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a:t>Image irradiance is proportional to:</a:t>
            </a:r>
          </a:p>
          <a:p>
            <a:pPr lvl="1">
              <a:lnSpc>
                <a:spcPct val="90000"/>
              </a:lnSpc>
            </a:pPr>
            <a:r>
              <a:rPr lang="en-US" sz="3000"/>
              <a:t>Scene radiance Ls</a:t>
            </a:r>
          </a:p>
          <a:p>
            <a:pPr lvl="1">
              <a:lnSpc>
                <a:spcPct val="90000"/>
              </a:lnSpc>
            </a:pPr>
            <a:r>
              <a:rPr lang="en-US" sz="3000"/>
              <a:t>Focal length of lens f</a:t>
            </a:r>
          </a:p>
          <a:p>
            <a:pPr lvl="1">
              <a:lnSpc>
                <a:spcPct val="90000"/>
              </a:lnSpc>
            </a:pPr>
            <a:r>
              <a:rPr lang="en-US" sz="3000"/>
              <a:t>Diameter of lens d</a:t>
            </a:r>
          </a:p>
          <a:p>
            <a:pPr lvl="2">
              <a:lnSpc>
                <a:spcPct val="90000"/>
              </a:lnSpc>
            </a:pPr>
            <a:r>
              <a:rPr lang="en-US" sz="1800"/>
              <a:t>f/d is often called the </a:t>
            </a:r>
            <a:r>
              <a:rPr lang="en-US" sz="1800" b="1"/>
              <a:t>f-number</a:t>
            </a:r>
            <a:r>
              <a:rPr lang="en-US" sz="1800"/>
              <a:t> of the lens</a:t>
            </a:r>
          </a:p>
          <a:p>
            <a:pPr lvl="1">
              <a:lnSpc>
                <a:spcPct val="90000"/>
              </a:lnSpc>
            </a:pPr>
            <a:r>
              <a:rPr lang="en-US" sz="3000"/>
              <a:t>Off-axis angle </a:t>
            </a:r>
            <a:r>
              <a:rPr lang="en-US" sz="3000">
                <a:latin typeface="Symbol" pitchFamily="18" charset="2"/>
              </a:rPr>
              <a:t>a</a:t>
            </a:r>
            <a:endParaRPr lang="en-US" sz="300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a:t>Color Cube and Color Wheel</a:t>
            </a:r>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endParaRPr lang="en-US" sz="2000"/>
          </a:p>
          <a:p>
            <a:pPr algn="just"/>
            <a:r>
              <a:rPr lang="en-US" sz="2000"/>
              <a:t>For </a:t>
            </a:r>
            <a:r>
              <a:rPr lang="en-US" sz="2000">
                <a:hlinkClick r:id="rId2" action="ppaction://hlinkfile"/>
              </a:rPr>
              <a:t>color spaces</a:t>
            </a:r>
            <a:r>
              <a:rPr lang="en-US" sz="2000"/>
              <a:t>, please read</a:t>
            </a:r>
          </a:p>
          <a:p>
            <a:pPr lvl="1" algn="just"/>
            <a:r>
              <a:rPr lang="en-US" sz="2000"/>
              <a:t>Color Cube </a:t>
            </a:r>
            <a:r>
              <a:rPr lang="en-US" sz="2000">
                <a:hlinkClick r:id="rId3"/>
              </a:rPr>
              <a:t>http://www.morecrayons.com/palettes/webSmart/</a:t>
            </a:r>
            <a:endParaRPr lang="en-US" sz="2000"/>
          </a:p>
          <a:p>
            <a:pPr lvl="1" algn="just"/>
            <a:r>
              <a:rPr lang="en-US" sz="2000"/>
              <a:t>Color Wheel </a:t>
            </a:r>
            <a:r>
              <a:rPr lang="en-US" sz="2000">
                <a:hlinkClick r:id="rId4"/>
              </a:rPr>
              <a:t>http://r0k.us/graphics/SIHwheel.html</a:t>
            </a:r>
            <a:endParaRPr lang="en-US" sz="2000"/>
          </a:p>
          <a:p>
            <a:pPr lvl="1"/>
            <a:r>
              <a:rPr lang="en-US" sz="2000">
                <a:hlinkClick r:id="rId5"/>
              </a:rPr>
              <a:t>http://www-viz.tamu.edu/faculty/parke/ends489f00/notes/sec1_4.html</a:t>
            </a:r>
            <a:endParaRPr lang="en-US" sz="2000"/>
          </a:p>
          <a:p>
            <a:pPr lvl="1"/>
            <a:endParaRPr lang="en-US" sz="200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a:t>Three CCD-chips cameras</a:t>
            </a:r>
          </a:p>
          <a:p>
            <a:pPr lvl="1"/>
            <a:r>
              <a:rPr lang="en-US" sz="2400"/>
              <a:t>R, G, B separately, AND digital signals  instead analog video</a:t>
            </a:r>
          </a:p>
          <a:p>
            <a:pPr lvl="1"/>
            <a:endParaRPr lang="en-US" sz="2400"/>
          </a:p>
          <a:p>
            <a:r>
              <a:rPr lang="en-US"/>
              <a:t>One CCD Cameras</a:t>
            </a:r>
          </a:p>
          <a:p>
            <a:pPr lvl="1" algn="just"/>
            <a:r>
              <a:rPr lang="en-US" sz="2400">
                <a:latin typeface="Verdana" pitchFamily="34" charset="0"/>
                <a:cs typeface="Arial" charset="0"/>
                <a:hlinkClick r:id="rId3" action="ppaction://hlinkfile"/>
              </a:rPr>
              <a:t>Bayer color filter array </a:t>
            </a:r>
            <a:endParaRPr lang="en-US" sz="2400">
              <a:latin typeface="Verdana" pitchFamily="34" charset="0"/>
              <a:cs typeface="Arial" charset="0"/>
            </a:endParaRPr>
          </a:p>
          <a:p>
            <a:pPr lvl="1" algn="just"/>
            <a:endParaRPr lang="en-US" sz="2400">
              <a:latin typeface="Verdana" pitchFamily="34" charset="0"/>
              <a:cs typeface="Arial" charset="0"/>
            </a:endParaRPr>
          </a:p>
          <a:p>
            <a:pPr lvl="1" algn="just"/>
            <a:r>
              <a:rPr lang="en-US" sz="2000">
                <a:latin typeface="Verdana" pitchFamily="34" charset="0"/>
                <a:cs typeface="Arial" charset="0"/>
                <a:hlinkClick r:id="rId4"/>
              </a:rPr>
              <a:t>http://www.siliconimaging.com/RGB%20Bayer.htm</a:t>
            </a:r>
            <a:endParaRPr lang="en-US" sz="2000">
              <a:latin typeface="Verdana" pitchFamily="34" charset="0"/>
              <a:cs typeface="Arial" charset="0"/>
            </a:endParaRPr>
          </a:p>
          <a:p>
            <a:pPr lvl="1" algn="just"/>
            <a:endParaRPr lang="en-US" sz="2400">
              <a:latin typeface="Verdana" pitchFamily="34" charset="0"/>
              <a:cs typeface="Arial" charset="0"/>
            </a:endParaRPr>
          </a:p>
          <a:p>
            <a:endParaRPr lang="en-US"/>
          </a:p>
          <a:p>
            <a:pPr lvl="1" algn="just"/>
            <a:endParaRPr lang="en-US" sz="24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a:t>Pick any pixel in the image and assign it a label</a:t>
            </a:r>
          </a:p>
          <a:p>
            <a:r>
              <a:rPr lang="en-US"/>
              <a:t>Assign same label to any neighbor pixel with the same value of the image function</a:t>
            </a:r>
          </a:p>
          <a:p>
            <a:r>
              <a:rPr lang="en-US"/>
              <a:t>Continue labeling neighbors until no neighbors can be assigned this label</a:t>
            </a:r>
          </a:p>
          <a:p>
            <a:r>
              <a:rPr lang="en-US"/>
              <a:t>Choose another label and another pixel not already labeled and continue</a:t>
            </a:r>
          </a:p>
          <a:p>
            <a:r>
              <a:rPr lang="en-US"/>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66713"/>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 Due Sep </a:t>
            </a:r>
            <a:r>
              <a:rPr lang="en-US" sz="2000" b="0" dirty="0" smtClean="0">
                <a:solidFill>
                  <a:srgbClr val="C0C0C0"/>
                </a:solidFill>
              </a:rPr>
              <a:t>13 </a:t>
            </a:r>
            <a:r>
              <a:rPr lang="en-US" sz="2000" b="0" dirty="0">
                <a:solidFill>
                  <a:srgbClr val="C0C0C0"/>
                </a:solidFill>
              </a:rPr>
              <a:t>before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2318</TotalTime>
  <Pages>10</Pages>
  <Words>9132</Words>
  <Application>Microsoft Office PowerPoint</Application>
  <PresentationFormat>Overhead</PresentationFormat>
  <Paragraphs>737</Paragraphs>
  <Slides>67</Slides>
  <Notes>62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67</vt:i4>
      </vt:variant>
    </vt:vector>
  </HeadingPairs>
  <TitlesOfParts>
    <vt:vector size="68" baseType="lpstr">
      <vt:lpstr>cs570_Blue_template</vt:lpstr>
      <vt:lpstr>Image Formation</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Example</vt:lpstr>
      <vt:lpstr>Neighbor</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229</cp:revision>
  <cp:lastPrinted>1998-04-28T16:32:46Z</cp:lastPrinted>
  <dcterms:created xsi:type="dcterms:W3CDTF">2001-08-25T03:00:53Z</dcterms:created>
  <dcterms:modified xsi:type="dcterms:W3CDTF">2010-08-31T19:56:41Z</dcterms:modified>
</cp:coreProperties>
</file>