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3"/>
  </p:notesMasterIdLst>
  <p:handoutMasterIdLst>
    <p:handoutMasterId r:id="rId74"/>
  </p:handoutMasterIdLst>
  <p:sldIdLst>
    <p:sldId id="341" r:id="rId2"/>
    <p:sldId id="429" r:id="rId3"/>
    <p:sldId id="435" r:id="rId4"/>
    <p:sldId id="342" r:id="rId5"/>
    <p:sldId id="345" r:id="rId6"/>
    <p:sldId id="346" r:id="rId7"/>
    <p:sldId id="363" r:id="rId8"/>
    <p:sldId id="348" r:id="rId9"/>
    <p:sldId id="364" r:id="rId10"/>
    <p:sldId id="347" r:id="rId11"/>
    <p:sldId id="365" r:id="rId12"/>
    <p:sldId id="355" r:id="rId13"/>
    <p:sldId id="356" r:id="rId14"/>
    <p:sldId id="357" r:id="rId15"/>
    <p:sldId id="366" r:id="rId16"/>
    <p:sldId id="367" r:id="rId17"/>
    <p:sldId id="368" r:id="rId18"/>
    <p:sldId id="350" r:id="rId19"/>
    <p:sldId id="369" r:id="rId20"/>
    <p:sldId id="351" r:id="rId21"/>
    <p:sldId id="353" r:id="rId22"/>
    <p:sldId id="358" r:id="rId23"/>
    <p:sldId id="359" r:id="rId24"/>
    <p:sldId id="372" r:id="rId25"/>
    <p:sldId id="360" r:id="rId26"/>
    <p:sldId id="352" r:id="rId27"/>
    <p:sldId id="370" r:id="rId28"/>
    <p:sldId id="354" r:id="rId29"/>
    <p:sldId id="361" r:id="rId30"/>
    <p:sldId id="362" r:id="rId31"/>
    <p:sldId id="371" r:id="rId32"/>
    <p:sldId id="373" r:id="rId33"/>
    <p:sldId id="374" r:id="rId34"/>
    <p:sldId id="375" r:id="rId35"/>
    <p:sldId id="402" r:id="rId36"/>
    <p:sldId id="403" r:id="rId37"/>
    <p:sldId id="405" r:id="rId38"/>
    <p:sldId id="406" r:id="rId39"/>
    <p:sldId id="376" r:id="rId40"/>
    <p:sldId id="377" r:id="rId41"/>
    <p:sldId id="379" r:id="rId42"/>
    <p:sldId id="378" r:id="rId43"/>
    <p:sldId id="380" r:id="rId44"/>
    <p:sldId id="381" r:id="rId45"/>
    <p:sldId id="399" r:id="rId46"/>
    <p:sldId id="382" r:id="rId47"/>
    <p:sldId id="383" r:id="rId48"/>
    <p:sldId id="384" r:id="rId49"/>
    <p:sldId id="385" r:id="rId50"/>
    <p:sldId id="343" r:id="rId51"/>
    <p:sldId id="386" r:id="rId52"/>
    <p:sldId id="387" r:id="rId53"/>
    <p:sldId id="388" r:id="rId54"/>
    <p:sldId id="398" r:id="rId55"/>
    <p:sldId id="428" r:id="rId56"/>
    <p:sldId id="394" r:id="rId57"/>
    <p:sldId id="408" r:id="rId58"/>
    <p:sldId id="389" r:id="rId59"/>
    <p:sldId id="390" r:id="rId60"/>
    <p:sldId id="391" r:id="rId61"/>
    <p:sldId id="393" r:id="rId62"/>
    <p:sldId id="392" r:id="rId63"/>
    <p:sldId id="395" r:id="rId64"/>
    <p:sldId id="407" r:id="rId65"/>
    <p:sldId id="409" r:id="rId66"/>
    <p:sldId id="410" r:id="rId67"/>
    <p:sldId id="411" r:id="rId68"/>
    <p:sldId id="418" r:id="rId69"/>
    <p:sldId id="419" r:id="rId70"/>
    <p:sldId id="396" r:id="rId71"/>
    <p:sldId id="397" r:id="rId72"/>
  </p:sldIdLst>
  <p:sldSz cx="9144000" cy="6858000" type="overhead"/>
  <p:notesSz cx="7315200" cy="9601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sz="1400" kern="1200">
        <a:solidFill>
          <a:schemeClr val="tx1"/>
        </a:solidFill>
        <a:latin typeface="Arial" pitchFamily="34" charset="0"/>
        <a:ea typeface="+mn-ea"/>
        <a:cs typeface="+mn-cs"/>
      </a:defRPr>
    </a:lvl2pPr>
    <a:lvl3pPr marL="914400" algn="l" rtl="0" eaLnBrk="0" fontAlgn="base" hangingPunct="0">
      <a:spcBef>
        <a:spcPct val="0"/>
      </a:spcBef>
      <a:spcAft>
        <a:spcPct val="0"/>
      </a:spcAft>
      <a:defRPr sz="1400" kern="1200">
        <a:solidFill>
          <a:schemeClr val="tx1"/>
        </a:solidFill>
        <a:latin typeface="Arial" pitchFamily="34" charset="0"/>
        <a:ea typeface="+mn-ea"/>
        <a:cs typeface="+mn-cs"/>
      </a:defRPr>
    </a:lvl3pPr>
    <a:lvl4pPr marL="1371600" algn="l" rtl="0" eaLnBrk="0" fontAlgn="base" hangingPunct="0">
      <a:spcBef>
        <a:spcPct val="0"/>
      </a:spcBef>
      <a:spcAft>
        <a:spcPct val="0"/>
      </a:spcAft>
      <a:defRPr sz="1400" kern="1200">
        <a:solidFill>
          <a:schemeClr val="tx1"/>
        </a:solidFill>
        <a:latin typeface="Arial" pitchFamily="34" charset="0"/>
        <a:ea typeface="+mn-ea"/>
        <a:cs typeface="+mn-cs"/>
      </a:defRPr>
    </a:lvl4pPr>
    <a:lvl5pPr marL="1828800" algn="l" rtl="0" eaLnBrk="0" fontAlgn="base" hangingPunct="0">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6666FF"/>
    <a:srgbClr val="B753B0"/>
    <a:srgbClr val="0066FF"/>
    <a:srgbClr val="424680"/>
    <a:srgbClr val="D82204"/>
    <a:srgbClr val="DDDDDD"/>
    <a:srgbClr val="FFFFFF"/>
    <a:srgbClr val="27C53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4924" autoAdjust="0"/>
    <p:restoredTop sz="90929"/>
  </p:normalViewPr>
  <p:slideViewPr>
    <p:cSldViewPr>
      <p:cViewPr varScale="1">
        <p:scale>
          <a:sx n="71" d="100"/>
          <a:sy n="71" d="100"/>
        </p:scale>
        <p:origin x="-86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488"/>
    </p:cViewPr>
  </p:sorterViewPr>
  <p:notesViewPr>
    <p:cSldViewPr>
      <p:cViewPr varScale="1">
        <p:scale>
          <a:sx n="80" d="100"/>
          <a:sy n="80" d="100"/>
        </p:scale>
        <p:origin x="-1632" y="-120"/>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image" Target="../media/image6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817361" y="9187816"/>
            <a:ext cx="423333" cy="316706"/>
          </a:xfrm>
          <a:prstGeom prst="rect">
            <a:avLst/>
          </a:prstGeom>
          <a:noFill/>
          <a:ln w="12700">
            <a:noFill/>
            <a:miter lim="800000"/>
            <a:headEnd/>
            <a:tailEnd/>
          </a:ln>
          <a:effectLst/>
        </p:spPr>
        <p:txBody>
          <a:bodyPr wrap="none" lIns="95654" tIns="46988" rIns="95654" bIns="46988" anchor="ctr">
            <a:spAutoFit/>
          </a:bodyPr>
          <a:lstStyle/>
          <a:p>
            <a:pPr algn="r"/>
            <a:fld id="{F3DA99EB-19FC-441D-B82D-830DF7B1A7A6}" type="slidenum">
              <a:rPr lang="en-US" altLang="en-US">
                <a:latin typeface="Helvetica" pitchFamily="34" charset="0"/>
              </a:rPr>
              <a:pPr algn="r"/>
              <a:t>‹#›</a:t>
            </a:fld>
            <a:endParaRPr lang="en-US" altLang="en-US">
              <a:latin typeface="Helvetica"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812800" y="3520440"/>
            <a:ext cx="5852160" cy="5600700"/>
          </a:xfrm>
          <a:prstGeom prst="rect">
            <a:avLst/>
          </a:prstGeom>
          <a:noFill/>
          <a:ln w="12700">
            <a:noFill/>
            <a:miter lim="800000"/>
            <a:headEnd/>
            <a:tailEnd/>
          </a:ln>
          <a:effectLst/>
        </p:spPr>
        <p:txBody>
          <a:bodyPr vert="horz" wrap="square" lIns="95654" tIns="46988" rIns="95654" bIns="46988" numCol="1" anchor="t" anchorCtr="0" compatLnSpc="1">
            <a:prstTxWarp prst="textNoShape">
              <a:avLst/>
            </a:prstTxWarp>
          </a:bodyPr>
          <a:lstStyle/>
          <a:p>
            <a:pPr lvl="0"/>
            <a:r>
              <a:rPr lang="en-US" altLang="en-US" smtClean="0"/>
              <a:t>Click to edit Master notes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1" name="Rectangle 3"/>
          <p:cNvSpPr>
            <a:spLocks noChangeArrowheads="1" noTextEdit="1"/>
          </p:cNvSpPr>
          <p:nvPr>
            <p:ph type="sldImg" idx="2"/>
          </p:nvPr>
        </p:nvSpPr>
        <p:spPr bwMode="auto">
          <a:xfrm>
            <a:off x="1628775" y="560388"/>
            <a:ext cx="3724275" cy="2794000"/>
          </a:xfrm>
          <a:prstGeom prst="rect">
            <a:avLst/>
          </a:prstGeom>
          <a:noFill/>
          <a:ln w="12700">
            <a:solidFill>
              <a:schemeClr val="tx1"/>
            </a:solidFill>
            <a:miter lim="800000"/>
            <a:headEnd/>
            <a:tailEnd/>
          </a:ln>
          <a:effectLst/>
        </p:spPr>
      </p:sp>
      <p:sp>
        <p:nvSpPr>
          <p:cNvPr id="2052" name="Rectangle 4"/>
          <p:cNvSpPr>
            <a:spLocks noChangeArrowheads="1"/>
          </p:cNvSpPr>
          <p:nvPr/>
        </p:nvSpPr>
        <p:spPr bwMode="auto">
          <a:xfrm>
            <a:off x="6817361" y="9187816"/>
            <a:ext cx="423333" cy="316706"/>
          </a:xfrm>
          <a:prstGeom prst="rect">
            <a:avLst/>
          </a:prstGeom>
          <a:noFill/>
          <a:ln w="12700">
            <a:noFill/>
            <a:miter lim="800000"/>
            <a:headEnd/>
            <a:tailEnd/>
          </a:ln>
          <a:effectLst/>
        </p:spPr>
        <p:txBody>
          <a:bodyPr wrap="none" lIns="95654" tIns="46988" rIns="95654" bIns="46988" anchor="ctr">
            <a:spAutoFit/>
          </a:bodyPr>
          <a:lstStyle/>
          <a:p>
            <a:pPr algn="r"/>
            <a:fld id="{0AC2029A-6CED-4D1E-89F5-E31BFA97C632}" type="slidenum">
              <a:rPr lang="en-US" altLang="en-US">
                <a:latin typeface="Helvetica" pitchFamily="34" charset="0"/>
              </a:rPr>
              <a:pPr algn="r"/>
              <a:t>‹#›</a:t>
            </a:fld>
            <a:endParaRPr lang="en-US" altLang="en-US">
              <a:latin typeface="Helvetica" pitchFamily="34" charset="0"/>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Helvetic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Helvetic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Helvetic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Helvetic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Helvetic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ChangeArrowheads="1" noTextEdit="1"/>
          </p:cNvSpPr>
          <p:nvPr>
            <p:ph type="sldImg"/>
          </p:nvPr>
        </p:nvSpPr>
        <p:spPr>
          <a:xfrm>
            <a:off x="1628775" y="560388"/>
            <a:ext cx="3724275" cy="2794000"/>
          </a:xfrm>
          <a:ln cap="flat"/>
        </p:spPr>
      </p:sp>
      <p:sp>
        <p:nvSpPr>
          <p:cNvPr id="192515" name="Rectangle 3"/>
          <p:cNvSpPr>
            <a:spLocks noGrp="1" noChangeArrowheads="1"/>
          </p:cNvSpPr>
          <p:nvPr>
            <p:ph type="body" idx="1"/>
          </p:nvPr>
        </p:nvSpPr>
        <p:spPr>
          <a:noFill/>
          <a:ln/>
        </p:spPr>
        <p:txBody>
          <a:bodyPr lIns="97332" tIns="48666" rIns="97332" bIns="48666"/>
          <a:lstStyle/>
          <a:p>
            <a:r>
              <a:rPr lang="en-US" altLang="en-US"/>
              <a:t>This course is a basic introduction to parts of the field of computer vision.  This version of the course covers topics in 'early' or 'low' level vision and parts of 'intermediate' level vision.  It assumes no background in computer vision, a minimal background in Artificial Intelligence and only basic concepts in calculus, linear algebra, and probability theory.</a:t>
            </a:r>
          </a:p>
          <a:p>
            <a:endParaRPr lang="en-US" altLang="en-US"/>
          </a:p>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626" name="Rectangle 2"/>
          <p:cNvSpPr>
            <a:spLocks noChangeArrowheads="1" noTextEdit="1"/>
          </p:cNvSpPr>
          <p:nvPr>
            <p:ph type="sldImg"/>
          </p:nvPr>
        </p:nvSpPr>
        <p:spPr>
          <a:xfrm>
            <a:off x="1628775" y="560388"/>
            <a:ext cx="3724275" cy="2794000"/>
          </a:xfrm>
          <a:ln/>
        </p:spPr>
      </p:sp>
      <p:sp>
        <p:nvSpPr>
          <p:cNvPr id="1050627" name="Rectangle 3"/>
          <p:cNvSpPr>
            <a:spLocks noGrp="1" noChangeArrowheads="1"/>
          </p:cNvSpPr>
          <p:nvPr>
            <p:ph type="body" idx="1"/>
          </p:nvPr>
        </p:nvSpPr>
        <p:spPr/>
        <p:txBody>
          <a:bodyPr/>
          <a:lstStyle/>
          <a:p>
            <a:r>
              <a:rPr lang="en-US"/>
              <a:t>gradients, colors, foreground, background, edges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506" name="Rectangle 1026"/>
          <p:cNvSpPr>
            <a:spLocks noChangeArrowheads="1" noTextEdit="1"/>
          </p:cNvSpPr>
          <p:nvPr>
            <p:ph type="sldImg"/>
          </p:nvPr>
        </p:nvSpPr>
        <p:spPr>
          <a:xfrm>
            <a:off x="1628775" y="560388"/>
            <a:ext cx="3724275" cy="2794000"/>
          </a:xfrm>
          <a:ln/>
        </p:spPr>
      </p:sp>
      <p:sp>
        <p:nvSpPr>
          <p:cNvPr id="1045507" name="Rectangle 1027"/>
          <p:cNvSpPr>
            <a:spLocks noGrp="1" noChangeArrowheads="1"/>
          </p:cNvSpPr>
          <p:nvPr>
            <p:ph type="body" idx="1"/>
          </p:nvPr>
        </p:nvSpPr>
        <p:spPr/>
        <p:txBody>
          <a:bodyPr/>
          <a:lstStyle/>
          <a:p>
            <a:r>
              <a:rPr lang="en-US"/>
              <a:t>Usually a monotonic function, 1-1 mapping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2" name="Rectangle 2"/>
          <p:cNvSpPr>
            <a:spLocks noChangeArrowheads="1" noTextEdit="1"/>
          </p:cNvSpPr>
          <p:nvPr>
            <p:ph type="sldImg"/>
          </p:nvPr>
        </p:nvSpPr>
        <p:spPr>
          <a:xfrm>
            <a:off x="1628775" y="560388"/>
            <a:ext cx="3724275" cy="2794000"/>
          </a:xfrm>
          <a:ln/>
        </p:spPr>
      </p:sp>
      <p:sp>
        <p:nvSpPr>
          <p:cNvPr id="1049603" name="Rectangle 3"/>
          <p:cNvSpPr>
            <a:spLocks noGrp="1" noChangeArrowheads="1"/>
          </p:cNvSpPr>
          <p:nvPr>
            <p:ph type="body" idx="1"/>
          </p:nvPr>
        </p:nvSpPr>
        <p:spPr/>
        <p:txBody>
          <a:bodyPr/>
          <a:lstStyle/>
          <a:p>
            <a:r>
              <a:rPr lang="en-US"/>
              <a:t>Slope is m and the I’-intercept is b</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6530" name="Rectangle 2"/>
          <p:cNvSpPr>
            <a:spLocks noChangeArrowheads="1" noTextEdit="1"/>
          </p:cNvSpPr>
          <p:nvPr>
            <p:ph type="sldImg"/>
          </p:nvPr>
        </p:nvSpPr>
        <p:spPr>
          <a:xfrm>
            <a:off x="1628775" y="560388"/>
            <a:ext cx="3724275" cy="2794000"/>
          </a:xfrm>
          <a:ln/>
        </p:spPr>
      </p:sp>
      <p:sp>
        <p:nvSpPr>
          <p:cNvPr id="1046531" name="Rectangle 3"/>
          <p:cNvSpPr>
            <a:spLocks noGrp="1" noChangeArrowheads="1"/>
          </p:cNvSpPr>
          <p:nvPr>
            <p:ph type="body" idx="1"/>
          </p:nvPr>
        </p:nvSpPr>
        <p:spPr/>
        <p:txBody>
          <a:bodyPr/>
          <a:lstStyle/>
          <a:p>
            <a:r>
              <a:rPr lang="en-US"/>
              <a:t>How does media filter work?</a:t>
            </a:r>
          </a:p>
          <a:p>
            <a:pPr>
              <a:buFontTx/>
              <a:buChar char="-"/>
            </a:pPr>
            <a:r>
              <a:rPr lang="en-US"/>
              <a:t>Get data from a window centered at the to-be-processed pixel</a:t>
            </a:r>
          </a:p>
          <a:p>
            <a:pPr>
              <a:buFontTx/>
              <a:buChar char="-"/>
            </a:pPr>
            <a:r>
              <a:rPr lang="en-US"/>
              <a:t>Sort the data (from min to max)</a:t>
            </a:r>
          </a:p>
          <a:p>
            <a:pPr>
              <a:buFontTx/>
              <a:buChar char="-"/>
            </a:pPr>
            <a:r>
              <a:rPr lang="en-US"/>
              <a:t>Put the median value in the filtered image</a:t>
            </a:r>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78" name="Rectangle 2"/>
          <p:cNvSpPr>
            <a:spLocks noChangeArrowheads="1" noTextEdit="1"/>
          </p:cNvSpPr>
          <p:nvPr>
            <p:ph type="sldImg"/>
          </p:nvPr>
        </p:nvSpPr>
        <p:spPr>
          <a:xfrm>
            <a:off x="1628775" y="560388"/>
            <a:ext cx="3724275" cy="2794000"/>
          </a:xfrm>
          <a:ln/>
        </p:spPr>
      </p:sp>
      <p:sp>
        <p:nvSpPr>
          <p:cNvPr id="1048579" name="Rectangle 3"/>
          <p:cNvSpPr>
            <a:spLocks noGrp="1" noChangeArrowheads="1"/>
          </p:cNvSpPr>
          <p:nvPr>
            <p:ph type="body" idx="1"/>
          </p:nvPr>
        </p:nvSpPr>
        <p:spPr/>
        <p:txBody>
          <a:bodyPr/>
          <a:lstStyle/>
          <a:p>
            <a:r>
              <a:rPr lang="en-US"/>
              <a:t>ad hoc – not general, for the case at hand apart from other applications</a:t>
            </a:r>
          </a:p>
          <a:p>
            <a:r>
              <a:rPr lang="en-US"/>
              <a:t>Latin “for this”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8650" y="285750"/>
            <a:ext cx="2109788" cy="38290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7700" y="285750"/>
            <a:ext cx="6178550" cy="3829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47700" y="1752600"/>
            <a:ext cx="3848100" cy="236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48100" cy="236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46" name="Rectangle 22"/>
          <p:cNvSpPr>
            <a:spLocks noChangeArrowheads="1"/>
          </p:cNvSpPr>
          <p:nvPr/>
        </p:nvSpPr>
        <p:spPr bwMode="auto">
          <a:xfrm>
            <a:off x="304800" y="476250"/>
            <a:ext cx="3048000" cy="342900"/>
          </a:xfrm>
          <a:prstGeom prst="rect">
            <a:avLst/>
          </a:prstGeom>
          <a:gradFill rotWithShape="0">
            <a:gsLst>
              <a:gs pos="0">
                <a:srgbClr val="292929"/>
              </a:gs>
              <a:gs pos="100000">
                <a:srgbClr val="2242A8"/>
              </a:gs>
            </a:gsLst>
            <a:lin ang="0" scaled="1"/>
          </a:gradFill>
          <a:ln w="12700">
            <a:noFill/>
            <a:miter lim="800000"/>
            <a:headEnd/>
            <a:tailEnd/>
          </a:ln>
          <a:effectLst/>
        </p:spPr>
        <p:txBody>
          <a:bodyPr wrap="none" anchor="ctr"/>
          <a:lstStyle/>
          <a:p>
            <a:endParaRPr lang="en-US"/>
          </a:p>
        </p:txBody>
      </p:sp>
      <p:sp>
        <p:nvSpPr>
          <p:cNvPr id="1047" name="Rectangle 23"/>
          <p:cNvSpPr>
            <a:spLocks noChangeArrowheads="1"/>
          </p:cNvSpPr>
          <p:nvPr/>
        </p:nvSpPr>
        <p:spPr bwMode="auto">
          <a:xfrm>
            <a:off x="533400" y="228600"/>
            <a:ext cx="228600" cy="228600"/>
          </a:xfrm>
          <a:prstGeom prst="rect">
            <a:avLst/>
          </a:prstGeom>
          <a:solidFill>
            <a:srgbClr val="424680"/>
          </a:solidFill>
          <a:ln w="12700">
            <a:solidFill>
              <a:srgbClr val="454A85"/>
            </a:solidFill>
            <a:miter lim="800000"/>
            <a:headEnd/>
            <a:tailEnd/>
          </a:ln>
          <a:effectLst/>
        </p:spPr>
        <p:txBody>
          <a:bodyPr wrap="none" anchor="ctr"/>
          <a:lstStyle/>
          <a:p>
            <a:endParaRPr lang="en-US"/>
          </a:p>
        </p:txBody>
      </p:sp>
      <p:sp>
        <p:nvSpPr>
          <p:cNvPr id="1049" name="Rectangle 25"/>
          <p:cNvSpPr>
            <a:spLocks noChangeArrowheads="1"/>
          </p:cNvSpPr>
          <p:nvPr/>
        </p:nvSpPr>
        <p:spPr bwMode="auto">
          <a:xfrm>
            <a:off x="533400" y="533400"/>
            <a:ext cx="228600" cy="228600"/>
          </a:xfrm>
          <a:prstGeom prst="rect">
            <a:avLst/>
          </a:prstGeom>
          <a:solidFill>
            <a:srgbClr val="A5253D"/>
          </a:solidFill>
          <a:ln w="12700">
            <a:solidFill>
              <a:srgbClr val="A5253D"/>
            </a:solidFill>
            <a:miter lim="800000"/>
            <a:headEnd/>
            <a:tailEnd/>
          </a:ln>
          <a:effectLst/>
        </p:spPr>
        <p:txBody>
          <a:bodyPr wrap="none" anchor="ctr"/>
          <a:lstStyle/>
          <a:p>
            <a:endParaRPr lang="en-US"/>
          </a:p>
        </p:txBody>
      </p:sp>
      <p:sp>
        <p:nvSpPr>
          <p:cNvPr id="1050" name="Rectangle 26"/>
          <p:cNvSpPr>
            <a:spLocks noChangeArrowheads="1"/>
          </p:cNvSpPr>
          <p:nvPr/>
        </p:nvSpPr>
        <p:spPr bwMode="auto">
          <a:xfrm>
            <a:off x="228600" y="838200"/>
            <a:ext cx="228600" cy="228600"/>
          </a:xfrm>
          <a:prstGeom prst="rect">
            <a:avLst/>
          </a:prstGeom>
          <a:solidFill>
            <a:srgbClr val="800000"/>
          </a:solidFill>
          <a:ln w="12700">
            <a:solidFill>
              <a:srgbClr val="800000"/>
            </a:solidFill>
            <a:miter lim="800000"/>
            <a:headEnd/>
            <a:tailEnd/>
          </a:ln>
          <a:effectLst/>
        </p:spPr>
        <p:txBody>
          <a:bodyPr wrap="none" anchor="ctr"/>
          <a:lstStyle/>
          <a:p>
            <a:endParaRPr lang="en-US"/>
          </a:p>
        </p:txBody>
      </p:sp>
      <p:sp>
        <p:nvSpPr>
          <p:cNvPr id="1051" name="Rectangle 27"/>
          <p:cNvSpPr>
            <a:spLocks noChangeArrowheads="1"/>
          </p:cNvSpPr>
          <p:nvPr/>
        </p:nvSpPr>
        <p:spPr bwMode="auto">
          <a:xfrm>
            <a:off x="228600" y="228600"/>
            <a:ext cx="228600" cy="228600"/>
          </a:xfrm>
          <a:prstGeom prst="rect">
            <a:avLst/>
          </a:prstGeom>
          <a:solidFill>
            <a:srgbClr val="D82204"/>
          </a:solidFill>
          <a:ln w="12700">
            <a:solidFill>
              <a:srgbClr val="D82204"/>
            </a:solidFill>
            <a:miter lim="800000"/>
            <a:headEnd/>
            <a:tailEnd/>
          </a:ln>
          <a:effectLst/>
        </p:spPr>
        <p:txBody>
          <a:bodyPr wrap="none" anchor="ctr"/>
          <a:lstStyle/>
          <a:p>
            <a:endParaRPr lang="en-US"/>
          </a:p>
        </p:txBody>
      </p:sp>
      <p:sp>
        <p:nvSpPr>
          <p:cNvPr id="1052" name="Rectangle 28"/>
          <p:cNvSpPr>
            <a:spLocks noChangeArrowheads="1"/>
          </p:cNvSpPr>
          <p:nvPr/>
        </p:nvSpPr>
        <p:spPr bwMode="auto">
          <a:xfrm>
            <a:off x="228600" y="533400"/>
            <a:ext cx="228600" cy="228600"/>
          </a:xfrm>
          <a:prstGeom prst="rect">
            <a:avLst/>
          </a:prstGeom>
          <a:solidFill>
            <a:schemeClr val="accent1"/>
          </a:solidFill>
          <a:ln w="12700">
            <a:solidFill>
              <a:schemeClr val="accent1"/>
            </a:solidFill>
            <a:miter lim="800000"/>
            <a:headEnd/>
            <a:tailEnd/>
          </a:ln>
          <a:effectLst/>
        </p:spPr>
        <p:txBody>
          <a:bodyPr wrap="none" anchor="ctr"/>
          <a:lstStyle/>
          <a:p>
            <a:endParaRPr lang="en-US"/>
          </a:p>
        </p:txBody>
      </p:sp>
      <p:sp>
        <p:nvSpPr>
          <p:cNvPr id="1053" name="Rectangle 29"/>
          <p:cNvSpPr>
            <a:spLocks noChangeArrowheads="1"/>
          </p:cNvSpPr>
          <p:nvPr/>
        </p:nvSpPr>
        <p:spPr bwMode="auto">
          <a:xfrm>
            <a:off x="533400" y="838200"/>
            <a:ext cx="228600" cy="228600"/>
          </a:xfrm>
          <a:prstGeom prst="rect">
            <a:avLst/>
          </a:prstGeom>
          <a:solidFill>
            <a:srgbClr val="AA583E"/>
          </a:solidFill>
          <a:ln w="12700">
            <a:noFill/>
            <a:miter lim="800000"/>
            <a:headEnd/>
            <a:tailEnd/>
          </a:ln>
          <a:effectLst/>
        </p:spPr>
        <p:txBody>
          <a:bodyPr wrap="none" anchor="ctr"/>
          <a:lstStyle/>
          <a:p>
            <a:endParaRPr lang="en-US"/>
          </a:p>
        </p:txBody>
      </p:sp>
      <p:sp>
        <p:nvSpPr>
          <p:cNvPr id="1056" name="Text Box 32"/>
          <p:cNvSpPr txBox="1">
            <a:spLocks noChangeArrowheads="1"/>
          </p:cNvSpPr>
          <p:nvPr/>
        </p:nvSpPr>
        <p:spPr bwMode="auto">
          <a:xfrm>
            <a:off x="762000" y="190500"/>
            <a:ext cx="1619250" cy="336550"/>
          </a:xfrm>
          <a:prstGeom prst="rect">
            <a:avLst/>
          </a:prstGeom>
          <a:noFill/>
          <a:ln w="12700">
            <a:noFill/>
            <a:miter lim="800000"/>
            <a:headEnd/>
            <a:tailEnd/>
          </a:ln>
          <a:effectLst/>
        </p:spPr>
        <p:txBody>
          <a:bodyPr wrap="none">
            <a:spAutoFit/>
          </a:bodyPr>
          <a:lstStyle/>
          <a:p>
            <a:r>
              <a:rPr lang="en-US" altLang="en-US" sz="1600" b="1">
                <a:solidFill>
                  <a:srgbClr val="0066FF"/>
                </a:solidFill>
              </a:rPr>
              <a:t>Introduction to</a:t>
            </a:r>
          </a:p>
        </p:txBody>
      </p:sp>
      <p:sp>
        <p:nvSpPr>
          <p:cNvPr id="1057" name="Text Box 33"/>
          <p:cNvSpPr txBox="1">
            <a:spLocks noChangeArrowheads="1"/>
          </p:cNvSpPr>
          <p:nvPr/>
        </p:nvSpPr>
        <p:spPr bwMode="auto">
          <a:xfrm>
            <a:off x="990600" y="461963"/>
            <a:ext cx="2317750" cy="366712"/>
          </a:xfrm>
          <a:prstGeom prst="rect">
            <a:avLst/>
          </a:prstGeom>
          <a:noFill/>
          <a:ln w="12700">
            <a:noFill/>
            <a:miter lim="800000"/>
            <a:headEnd/>
            <a:tailEnd/>
          </a:ln>
          <a:effectLst/>
        </p:spPr>
        <p:txBody>
          <a:bodyPr>
            <a:spAutoFit/>
          </a:bodyPr>
          <a:lstStyle/>
          <a:p>
            <a:r>
              <a:rPr lang="en-US" altLang="en-US" sz="1800" b="1">
                <a:solidFill>
                  <a:srgbClr val="0066FF"/>
                </a:solidFill>
              </a:rPr>
              <a:t>Computer Vision</a:t>
            </a:r>
          </a:p>
        </p:txBody>
      </p:sp>
      <p:sp>
        <p:nvSpPr>
          <p:cNvPr id="1059" name="Rectangle 35"/>
          <p:cNvSpPr>
            <a:spLocks noChangeArrowheads="1"/>
          </p:cNvSpPr>
          <p:nvPr/>
        </p:nvSpPr>
        <p:spPr bwMode="auto">
          <a:xfrm>
            <a:off x="3352800" y="476250"/>
            <a:ext cx="5656263" cy="342900"/>
          </a:xfrm>
          <a:prstGeom prst="rect">
            <a:avLst/>
          </a:prstGeom>
          <a:solidFill>
            <a:srgbClr val="2242A8"/>
          </a:solidFill>
          <a:ln w="12700">
            <a:noFill/>
            <a:miter lim="800000"/>
            <a:headEnd/>
            <a:tailEnd/>
          </a:ln>
          <a:effectLst/>
        </p:spPr>
        <p:txBody>
          <a:bodyPr wrap="none" anchor="ctr"/>
          <a:lstStyle/>
          <a:p>
            <a:endParaRPr lang="en-US"/>
          </a:p>
        </p:txBody>
      </p:sp>
      <p:sp>
        <p:nvSpPr>
          <p:cNvPr id="1031" name="Rectangle 7"/>
          <p:cNvSpPr>
            <a:spLocks noGrp="1" noChangeArrowheads="1"/>
          </p:cNvSpPr>
          <p:nvPr>
            <p:ph type="title"/>
          </p:nvPr>
        </p:nvSpPr>
        <p:spPr bwMode="auto">
          <a:xfrm>
            <a:off x="3876675" y="285750"/>
            <a:ext cx="5211763" cy="609600"/>
          </a:xfrm>
          <a:prstGeom prst="rect">
            <a:avLst/>
          </a:prstGeom>
          <a:noFill/>
          <a:ln w="12700">
            <a:noFill/>
            <a:miter lim="800000"/>
            <a:headEnd/>
            <a:tailEnd/>
          </a:ln>
          <a:effectLst>
            <a:outerShdw dist="35921" dir="2700000" algn="ctr" rotWithShape="0">
              <a:schemeClr val="bg2"/>
            </a:outerShdw>
          </a:effectLst>
        </p:spPr>
        <p:txBody>
          <a:bodyPr vert="horz" wrap="square" lIns="90487" tIns="44450" rIns="90487" bIns="44450" numCol="1" anchor="b" anchorCtr="0" compatLnSpc="1">
            <a:prstTxWarp prst="textNoShape">
              <a:avLst/>
            </a:prstTxWarp>
          </a:bodyPr>
          <a:lstStyle/>
          <a:p>
            <a:pPr lvl="0"/>
            <a:r>
              <a:rPr lang="en-US" altLang="en-US" smtClean="0"/>
              <a:t>Click to edit Master title style</a:t>
            </a:r>
          </a:p>
        </p:txBody>
      </p:sp>
      <p:sp>
        <p:nvSpPr>
          <p:cNvPr id="1029" name="Rectangle 5"/>
          <p:cNvSpPr>
            <a:spLocks noGrp="1" noChangeArrowheads="1"/>
          </p:cNvSpPr>
          <p:nvPr>
            <p:ph type="body" idx="1"/>
          </p:nvPr>
        </p:nvSpPr>
        <p:spPr bwMode="auto">
          <a:xfrm>
            <a:off x="647700" y="1752600"/>
            <a:ext cx="7848600" cy="23622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2800" b="1">
          <a:solidFill>
            <a:srgbClr val="B2B2B2"/>
          </a:solidFill>
          <a:latin typeface="+mj-lt"/>
          <a:ea typeface="+mj-ea"/>
          <a:cs typeface="+mj-cs"/>
        </a:defRPr>
      </a:lvl1pPr>
      <a:lvl2pPr algn="ctr" rtl="0" eaLnBrk="0" fontAlgn="base" hangingPunct="0">
        <a:spcBef>
          <a:spcPct val="0"/>
        </a:spcBef>
        <a:spcAft>
          <a:spcPct val="0"/>
        </a:spcAft>
        <a:defRPr sz="2800" b="1">
          <a:solidFill>
            <a:srgbClr val="B2B2B2"/>
          </a:solidFill>
          <a:latin typeface="Arial" pitchFamily="34" charset="0"/>
        </a:defRPr>
      </a:lvl2pPr>
      <a:lvl3pPr algn="ctr" rtl="0" eaLnBrk="0" fontAlgn="base" hangingPunct="0">
        <a:spcBef>
          <a:spcPct val="0"/>
        </a:spcBef>
        <a:spcAft>
          <a:spcPct val="0"/>
        </a:spcAft>
        <a:defRPr sz="2800" b="1">
          <a:solidFill>
            <a:srgbClr val="B2B2B2"/>
          </a:solidFill>
          <a:latin typeface="Arial" pitchFamily="34" charset="0"/>
        </a:defRPr>
      </a:lvl3pPr>
      <a:lvl4pPr algn="ctr" rtl="0" eaLnBrk="0" fontAlgn="base" hangingPunct="0">
        <a:spcBef>
          <a:spcPct val="0"/>
        </a:spcBef>
        <a:spcAft>
          <a:spcPct val="0"/>
        </a:spcAft>
        <a:defRPr sz="2800" b="1">
          <a:solidFill>
            <a:srgbClr val="B2B2B2"/>
          </a:solidFill>
          <a:latin typeface="Arial" pitchFamily="34" charset="0"/>
        </a:defRPr>
      </a:lvl4pPr>
      <a:lvl5pPr algn="ctr" rtl="0" eaLnBrk="0" fontAlgn="base" hangingPunct="0">
        <a:spcBef>
          <a:spcPct val="0"/>
        </a:spcBef>
        <a:spcAft>
          <a:spcPct val="0"/>
        </a:spcAft>
        <a:defRPr sz="2800" b="1">
          <a:solidFill>
            <a:srgbClr val="B2B2B2"/>
          </a:solidFill>
          <a:latin typeface="Arial" pitchFamily="34" charset="0"/>
        </a:defRPr>
      </a:lvl5pPr>
      <a:lvl6pPr marL="457200" algn="ctr" rtl="0" eaLnBrk="0" fontAlgn="base" hangingPunct="0">
        <a:spcBef>
          <a:spcPct val="0"/>
        </a:spcBef>
        <a:spcAft>
          <a:spcPct val="0"/>
        </a:spcAft>
        <a:defRPr sz="2800" b="1">
          <a:solidFill>
            <a:srgbClr val="B2B2B2"/>
          </a:solidFill>
          <a:latin typeface="Arial" pitchFamily="34" charset="0"/>
        </a:defRPr>
      </a:lvl6pPr>
      <a:lvl7pPr marL="914400" algn="ctr" rtl="0" eaLnBrk="0" fontAlgn="base" hangingPunct="0">
        <a:spcBef>
          <a:spcPct val="0"/>
        </a:spcBef>
        <a:spcAft>
          <a:spcPct val="0"/>
        </a:spcAft>
        <a:defRPr sz="2800" b="1">
          <a:solidFill>
            <a:srgbClr val="B2B2B2"/>
          </a:solidFill>
          <a:latin typeface="Arial" pitchFamily="34" charset="0"/>
        </a:defRPr>
      </a:lvl7pPr>
      <a:lvl8pPr marL="1371600" algn="ctr" rtl="0" eaLnBrk="0" fontAlgn="base" hangingPunct="0">
        <a:spcBef>
          <a:spcPct val="0"/>
        </a:spcBef>
        <a:spcAft>
          <a:spcPct val="0"/>
        </a:spcAft>
        <a:defRPr sz="2800" b="1">
          <a:solidFill>
            <a:srgbClr val="B2B2B2"/>
          </a:solidFill>
          <a:latin typeface="Arial" pitchFamily="34" charset="0"/>
        </a:defRPr>
      </a:lvl8pPr>
      <a:lvl9pPr marL="1828800" algn="ctr" rtl="0" eaLnBrk="0" fontAlgn="base" hangingPunct="0">
        <a:spcBef>
          <a:spcPct val="0"/>
        </a:spcBef>
        <a:spcAft>
          <a:spcPct val="0"/>
        </a:spcAft>
        <a:defRPr sz="2800" b="1">
          <a:solidFill>
            <a:srgbClr val="B2B2B2"/>
          </a:solidFill>
          <a:latin typeface="Arial" pitchFamily="34" charset="0"/>
        </a:defRPr>
      </a:lvl9pPr>
    </p:titleStyle>
    <p:bodyStyle>
      <a:lvl1pPr marL="342900" indent="-342900" algn="l" rtl="0" eaLnBrk="0" fontAlgn="base" hangingPunct="0">
        <a:spcBef>
          <a:spcPct val="20000"/>
        </a:spcBef>
        <a:spcAft>
          <a:spcPct val="0"/>
        </a:spcAft>
        <a:buClr>
          <a:srgbClr val="0066FF"/>
        </a:buClr>
        <a:buSzPct val="75000"/>
        <a:buFont typeface="Zapf Dingbats" charset="2"/>
        <a:buChar char="n"/>
        <a:defRPr sz="2400">
          <a:solidFill>
            <a:srgbClr val="C0C0C0"/>
          </a:solidFill>
          <a:latin typeface="+mn-lt"/>
          <a:ea typeface="+mn-ea"/>
          <a:cs typeface="+mn-cs"/>
        </a:defRPr>
      </a:lvl1pPr>
      <a:lvl2pPr marL="742950" indent="-285750" algn="l" rtl="0" eaLnBrk="0" fontAlgn="base" hangingPunct="0">
        <a:spcBef>
          <a:spcPct val="20000"/>
        </a:spcBef>
        <a:spcAft>
          <a:spcPct val="0"/>
        </a:spcAft>
        <a:buClr>
          <a:schemeClr val="tx2"/>
        </a:buClr>
        <a:buSzPct val="70000"/>
        <a:buFont typeface="Zapf Dingbats" charset="2"/>
        <a:buChar char="l"/>
        <a:defRPr sz="2200">
          <a:solidFill>
            <a:srgbClr val="C0C0C0"/>
          </a:solidFill>
          <a:latin typeface="+mn-lt"/>
        </a:defRPr>
      </a:lvl2pPr>
      <a:lvl3pPr marL="1085850" indent="-228600" algn="l" rtl="0" eaLnBrk="0" fontAlgn="base" hangingPunct="0">
        <a:spcBef>
          <a:spcPct val="20000"/>
        </a:spcBef>
        <a:spcAft>
          <a:spcPct val="0"/>
        </a:spcAft>
        <a:buClr>
          <a:schemeClr val="accent2"/>
        </a:buClr>
        <a:buSzPct val="55000"/>
        <a:buFont typeface="Zapf Dingbats" charset="2"/>
        <a:buChar char="u"/>
        <a:defRPr sz="2000">
          <a:solidFill>
            <a:srgbClr val="C0C0C0"/>
          </a:solidFill>
          <a:latin typeface="+mn-lt"/>
        </a:defRPr>
      </a:lvl3pPr>
      <a:lvl4pPr marL="1428750" indent="-228600" algn="l" rtl="0" eaLnBrk="0" fontAlgn="base" hangingPunct="0">
        <a:spcBef>
          <a:spcPct val="20000"/>
        </a:spcBef>
        <a:spcAft>
          <a:spcPct val="0"/>
        </a:spcAft>
        <a:buClr>
          <a:srgbClr val="800000"/>
        </a:buClr>
        <a:buSzPct val="55000"/>
        <a:buFont typeface="Monotype Sorts" pitchFamily="2" charset="2"/>
        <a:buChar char="F"/>
        <a:defRPr>
          <a:solidFill>
            <a:srgbClr val="C0C0C0"/>
          </a:solidFill>
          <a:latin typeface="+mn-lt"/>
        </a:defRPr>
      </a:lvl4pPr>
      <a:lvl5pPr marL="17716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5pPr>
      <a:lvl6pPr marL="22288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6pPr>
      <a:lvl7pPr marL="26860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7pPr>
      <a:lvl8pPr marL="31432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8pPr>
      <a:lvl9pPr marL="36004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emf"/><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wmf"/></Relationships>
</file>

<file path=ppt/slides/_rels/slide21.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44.wmf"/></Relationships>
</file>

<file path=ppt/slides/_rels/slide25.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slideLayout" Target="../slideLayouts/slideLayout2.xml"/><Relationship Id="rId5" Type="http://schemas.openxmlformats.org/officeDocument/2006/relationships/image" Target="../media/image48.wmf"/><Relationship Id="rId4" Type="http://schemas.openxmlformats.org/officeDocument/2006/relationships/image" Target="../media/image47.wmf"/></Relationships>
</file>

<file path=ppt/slides/_rels/slide26.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51.wmf"/><Relationship Id="rId4" Type="http://schemas.openxmlformats.org/officeDocument/2006/relationships/image" Target="../media/image50.wmf"/></Relationships>
</file>

<file path=ppt/slides/_rels/slide27.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61.emf"/></Relationships>
</file>

<file path=ppt/slides/_rels/slide41.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5.bin"/></Relationships>
</file>

<file path=ppt/slides/_rels/slide43.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68.emf"/><Relationship Id="rId1" Type="http://schemas.openxmlformats.org/officeDocument/2006/relationships/slideLayout" Target="../slideLayouts/slideLayout2.xml"/><Relationship Id="rId4" Type="http://schemas.openxmlformats.org/officeDocument/2006/relationships/image" Target="../media/image70.emf"/></Relationships>
</file>

<file path=ppt/slides/_rels/slide47.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6.bin"/></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80.wmf"/><Relationship Id="rId1" Type="http://schemas.openxmlformats.org/officeDocument/2006/relationships/slideLayout" Target="../slideLayouts/slideLayout2.xml"/><Relationship Id="rId5" Type="http://schemas.openxmlformats.org/officeDocument/2006/relationships/image" Target="../media/image83.wmf"/><Relationship Id="rId4" Type="http://schemas.openxmlformats.org/officeDocument/2006/relationships/image" Target="../media/image82.w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84.emf"/><Relationship Id="rId1" Type="http://schemas.openxmlformats.org/officeDocument/2006/relationships/slideLayout" Target="../slideLayouts/slideLayout2.xml"/><Relationship Id="rId5" Type="http://schemas.openxmlformats.org/officeDocument/2006/relationships/image" Target="../media/image69.emf"/><Relationship Id="rId4" Type="http://schemas.openxmlformats.org/officeDocument/2006/relationships/image" Target="../media/image85.e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 Id="rId4" Type="http://schemas.openxmlformats.org/officeDocument/2006/relationships/image" Target="../media/image89.png"/></Relationships>
</file>

<file path=ppt/slides/_rels/slide62.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1.emf"/><Relationship Id="rId4" Type="http://schemas.openxmlformats.org/officeDocument/2006/relationships/image" Target="../media/image90.emf"/></Relationships>
</file>

<file path=ppt/slides/_rels/slide63.xml.rels><?xml version="1.0" encoding="UTF-8" standalone="yes"?>
<Relationships xmlns="http://schemas.openxmlformats.org/package/2006/relationships"><Relationship Id="rId3" Type="http://schemas.openxmlformats.org/officeDocument/2006/relationships/image" Target="../media/image93.emf"/><Relationship Id="rId2" Type="http://schemas.openxmlformats.org/officeDocument/2006/relationships/image" Target="../media/image92.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wmf"/><Relationship Id="rId1" Type="http://schemas.openxmlformats.org/officeDocument/2006/relationships/slideLayout" Target="../slideLayouts/slideLayout2.xml"/><Relationship Id="rId4" Type="http://schemas.openxmlformats.org/officeDocument/2006/relationships/image" Target="../media/image97.jpeg"/></Relationships>
</file>

<file path=ppt/slides/_rels/slide67.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8.jpeg"/><Relationship Id="rId1" Type="http://schemas.openxmlformats.org/officeDocument/2006/relationships/slideLayout" Target="../slideLayouts/slideLayout2.xml"/><Relationship Id="rId5" Type="http://schemas.openxmlformats.org/officeDocument/2006/relationships/image" Target="../media/image101.jpeg"/><Relationship Id="rId4" Type="http://schemas.openxmlformats.org/officeDocument/2006/relationships/image" Target="../media/image100.jpeg"/></Relationships>
</file>

<file path=ppt/slides/_rels/slide68.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511" name="Picture 23"/>
          <p:cNvPicPr>
            <a:picLocks noChangeAspect="1" noChangeArrowheads="1"/>
          </p:cNvPicPr>
          <p:nvPr/>
        </p:nvPicPr>
        <p:blipFill>
          <a:blip r:embed="rId3"/>
          <a:srcRect/>
          <a:stretch>
            <a:fillRect/>
          </a:stretch>
        </p:blipFill>
        <p:spPr bwMode="auto">
          <a:xfrm>
            <a:off x="533400" y="1752600"/>
            <a:ext cx="6059488" cy="4330700"/>
          </a:xfrm>
          <a:prstGeom prst="rect">
            <a:avLst/>
          </a:prstGeom>
          <a:noFill/>
        </p:spPr>
      </p:pic>
      <p:sp>
        <p:nvSpPr>
          <p:cNvPr id="191500" name="Rectangle 12"/>
          <p:cNvSpPr>
            <a:spLocks noGrp="1" noChangeArrowheads="1"/>
          </p:cNvSpPr>
          <p:nvPr>
            <p:ph type="title"/>
          </p:nvPr>
        </p:nvSpPr>
        <p:spPr>
          <a:xfrm>
            <a:off x="6294438" y="381000"/>
            <a:ext cx="2849562" cy="533400"/>
          </a:xfrm>
        </p:spPr>
        <p:txBody>
          <a:bodyPr/>
          <a:lstStyle/>
          <a:p>
            <a:r>
              <a:rPr lang="en-US" altLang="en-US" sz="3200">
                <a:solidFill>
                  <a:srgbClr val="969696"/>
                </a:solidFill>
              </a:rPr>
              <a:t>Introduction</a:t>
            </a:r>
          </a:p>
        </p:txBody>
      </p:sp>
      <p:sp>
        <p:nvSpPr>
          <p:cNvPr id="191502" name="Rectangle 14"/>
          <p:cNvSpPr>
            <a:spLocks noChangeArrowheads="1"/>
          </p:cNvSpPr>
          <p:nvPr/>
        </p:nvSpPr>
        <p:spPr bwMode="auto">
          <a:xfrm>
            <a:off x="3962400" y="2286000"/>
            <a:ext cx="4648200" cy="1066800"/>
          </a:xfrm>
          <a:prstGeom prst="rect">
            <a:avLst/>
          </a:prstGeom>
          <a:noFill/>
          <a:ln w="12700">
            <a:noFill/>
            <a:miter lim="800000"/>
            <a:headEnd/>
            <a:tailEnd/>
          </a:ln>
          <a:effectLst/>
        </p:spPr>
        <p:txBody>
          <a:bodyPr>
            <a:spAutoFit/>
          </a:bodyPr>
          <a:lstStyle/>
          <a:p>
            <a:pPr algn="ctr"/>
            <a:r>
              <a:rPr lang="en-US" altLang="en-US" sz="3200" b="1" i="1">
                <a:solidFill>
                  <a:srgbClr val="DDDDDD"/>
                </a:solidFill>
              </a:rPr>
              <a:t>Part I</a:t>
            </a:r>
            <a:endParaRPr lang="en-US" altLang="en-US" sz="3200" b="1" i="1">
              <a:solidFill>
                <a:schemeClr val="accent1"/>
              </a:solidFill>
            </a:endParaRPr>
          </a:p>
          <a:p>
            <a:pPr algn="ctr"/>
            <a:r>
              <a:rPr lang="en-US" altLang="en-US" sz="3200" b="1" i="1">
                <a:solidFill>
                  <a:srgbClr val="DDDDDD"/>
                </a:solidFill>
              </a:rPr>
              <a:t>Feature Extraction (1)</a:t>
            </a:r>
            <a:endParaRPr lang="en-US" altLang="en-US" sz="3200" b="1" i="1">
              <a:solidFill>
                <a:schemeClr val="accent1"/>
              </a:solidFill>
            </a:endParaRPr>
          </a:p>
        </p:txBody>
      </p:sp>
      <p:sp>
        <p:nvSpPr>
          <p:cNvPr id="191512" name="Rectangle 24"/>
          <p:cNvSpPr>
            <a:spLocks noChangeArrowheads="1"/>
          </p:cNvSpPr>
          <p:nvPr/>
        </p:nvSpPr>
        <p:spPr bwMode="auto">
          <a:xfrm>
            <a:off x="228600" y="5988050"/>
            <a:ext cx="8915400" cy="336550"/>
          </a:xfrm>
          <a:prstGeom prst="rect">
            <a:avLst/>
          </a:prstGeom>
          <a:noFill/>
          <a:ln w="12700">
            <a:noFill/>
            <a:miter lim="800000"/>
            <a:headEnd/>
            <a:tailEnd/>
          </a:ln>
          <a:effectLst/>
        </p:spPr>
        <p:txBody>
          <a:bodyPr>
            <a:spAutoFit/>
          </a:bodyPr>
          <a:lstStyle/>
          <a:p>
            <a:r>
              <a:rPr lang="en-US" sz="1600" b="1" i="1">
                <a:solidFill>
                  <a:schemeClr val="accent1"/>
                </a:solidFill>
              </a:rPr>
              <a:t>Zhigang Zhu, City College of New York  zhu@cs.ccny.cuny.edu</a:t>
            </a:r>
          </a:p>
        </p:txBody>
      </p:sp>
      <p:sp>
        <p:nvSpPr>
          <p:cNvPr id="191513" name="Rectangle 25"/>
          <p:cNvSpPr>
            <a:spLocks noChangeArrowheads="1"/>
          </p:cNvSpPr>
          <p:nvPr/>
        </p:nvSpPr>
        <p:spPr bwMode="auto">
          <a:xfrm>
            <a:off x="3581400" y="990600"/>
            <a:ext cx="1846263" cy="946150"/>
          </a:xfrm>
          <a:prstGeom prst="rect">
            <a:avLst/>
          </a:prstGeom>
          <a:noFill/>
          <a:ln w="12700">
            <a:noFill/>
            <a:miter lim="800000"/>
            <a:headEnd/>
            <a:tailEnd/>
          </a:ln>
          <a:effectLst/>
        </p:spPr>
        <p:txBody>
          <a:bodyPr wrap="none">
            <a:spAutoFit/>
          </a:bodyPr>
          <a:lstStyle/>
          <a:p>
            <a:pPr algn="ctr"/>
            <a:r>
              <a:rPr lang="en-US" sz="2800" i="1" dirty="0" err="1">
                <a:solidFill>
                  <a:srgbClr val="0066FF"/>
                </a:solidFill>
              </a:rPr>
              <a:t>CSc</a:t>
            </a:r>
            <a:r>
              <a:rPr lang="en-US" sz="2800" i="1" dirty="0">
                <a:solidFill>
                  <a:srgbClr val="0066FF"/>
                </a:solidFill>
              </a:rPr>
              <a:t> I6716</a:t>
            </a:r>
          </a:p>
          <a:p>
            <a:pPr algn="ctr"/>
            <a:r>
              <a:rPr lang="en-US" sz="2800" i="1" dirty="0">
                <a:solidFill>
                  <a:srgbClr val="0066FF"/>
                </a:solidFill>
              </a:rPr>
              <a:t>Fall </a:t>
            </a:r>
            <a:r>
              <a:rPr lang="en-US" sz="2800" i="1" dirty="0" smtClean="0">
                <a:solidFill>
                  <a:srgbClr val="0066FF"/>
                </a:solidFill>
              </a:rPr>
              <a:t>2010</a:t>
            </a:r>
            <a:endParaRPr lang="en-US" sz="2800" i="1" dirty="0">
              <a:solidFill>
                <a:srgbClr val="0066FF"/>
              </a:solidFill>
            </a:endParaRPr>
          </a:p>
        </p:txBody>
      </p:sp>
      <p:sp>
        <p:nvSpPr>
          <p:cNvPr id="191514" name="Rectangle 26"/>
          <p:cNvSpPr>
            <a:spLocks noChangeArrowheads="1"/>
          </p:cNvSpPr>
          <p:nvPr/>
        </p:nvSpPr>
        <p:spPr bwMode="auto">
          <a:xfrm>
            <a:off x="4598988" y="5410200"/>
            <a:ext cx="4130675" cy="579438"/>
          </a:xfrm>
          <a:prstGeom prst="rect">
            <a:avLst/>
          </a:prstGeom>
          <a:noFill/>
          <a:ln w="12700">
            <a:noFill/>
            <a:miter lim="800000"/>
            <a:headEnd/>
            <a:tailEnd/>
          </a:ln>
          <a:effectLst/>
        </p:spPr>
        <p:txBody>
          <a:bodyPr wrap="none">
            <a:spAutoFit/>
          </a:bodyPr>
          <a:lstStyle/>
          <a:p>
            <a:pPr algn="ctr"/>
            <a:r>
              <a:rPr lang="en-US" altLang="en-US" sz="3200" b="1" i="1">
                <a:solidFill>
                  <a:srgbClr val="DDDDDD"/>
                </a:solidFill>
              </a:rPr>
              <a:t>Image Enhancement</a:t>
            </a:r>
            <a:endParaRPr lang="en-US" altLang="en-US" sz="3200" b="1" i="1">
              <a:solidFill>
                <a:schemeClr val="accent1"/>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41" name="Rectangle 9"/>
          <p:cNvSpPr>
            <a:spLocks noChangeArrowheads="1"/>
          </p:cNvSpPr>
          <p:nvPr/>
        </p:nvSpPr>
        <p:spPr bwMode="auto">
          <a:xfrm>
            <a:off x="2590800" y="2971800"/>
            <a:ext cx="2971800" cy="914400"/>
          </a:xfrm>
          <a:prstGeom prst="rect">
            <a:avLst/>
          </a:prstGeom>
          <a:solidFill>
            <a:srgbClr val="D82204"/>
          </a:solidFill>
          <a:ln w="12700">
            <a:noFill/>
            <a:miter lim="800000"/>
            <a:headEnd type="none" w="sm" len="sm"/>
            <a:tailEnd type="none" w="sm" len="sm"/>
          </a:ln>
          <a:effectLst/>
        </p:spPr>
        <p:txBody>
          <a:bodyPr wrap="none" anchor="ctr"/>
          <a:lstStyle/>
          <a:p>
            <a:endParaRPr lang="en-US"/>
          </a:p>
        </p:txBody>
      </p:sp>
      <p:sp>
        <p:nvSpPr>
          <p:cNvPr id="888834" name="Rectangle 2"/>
          <p:cNvSpPr>
            <a:spLocks noGrp="1" noChangeArrowheads="1"/>
          </p:cNvSpPr>
          <p:nvPr>
            <p:ph type="title"/>
          </p:nvPr>
        </p:nvSpPr>
        <p:spPr>
          <a:xfrm>
            <a:off x="3500438" y="285750"/>
            <a:ext cx="5562600" cy="609600"/>
          </a:xfrm>
        </p:spPr>
        <p:txBody>
          <a:bodyPr/>
          <a:lstStyle/>
          <a:p>
            <a:r>
              <a:rPr lang="en-US" altLang="en-US"/>
              <a:t>Point Transforms:Thresholding</a:t>
            </a:r>
          </a:p>
        </p:txBody>
      </p:sp>
      <p:sp>
        <p:nvSpPr>
          <p:cNvPr id="888835" name="Rectangle 3"/>
          <p:cNvSpPr>
            <a:spLocks noGrp="1" noChangeArrowheads="1"/>
          </p:cNvSpPr>
          <p:nvPr>
            <p:ph type="body" idx="1"/>
          </p:nvPr>
        </p:nvSpPr>
        <p:spPr>
          <a:xfrm>
            <a:off x="609600" y="1524000"/>
            <a:ext cx="7848600" cy="990600"/>
          </a:xfrm>
        </p:spPr>
        <p:txBody>
          <a:bodyPr/>
          <a:lstStyle/>
          <a:p>
            <a:r>
              <a:rPr lang="en-US" altLang="en-US"/>
              <a:t>T is a point-to-point transformation</a:t>
            </a:r>
          </a:p>
          <a:p>
            <a:pPr lvl="1"/>
            <a:r>
              <a:rPr lang="en-US" altLang="en-US"/>
              <a:t>only information at I(x,y) used to generate I’(x,y)</a:t>
            </a:r>
          </a:p>
          <a:p>
            <a:r>
              <a:rPr lang="en-US" altLang="en-US"/>
              <a:t>Thresholding</a:t>
            </a:r>
          </a:p>
          <a:p>
            <a:pPr>
              <a:buFont typeface="Zapf Dingbats" charset="2"/>
              <a:buNone/>
            </a:pPr>
            <a:endParaRPr lang="en-US" altLang="en-US"/>
          </a:p>
        </p:txBody>
      </p:sp>
      <p:grpSp>
        <p:nvGrpSpPr>
          <p:cNvPr id="888840" name="Group 8"/>
          <p:cNvGrpSpPr>
            <a:grpSpLocks/>
          </p:cNvGrpSpPr>
          <p:nvPr/>
        </p:nvGrpSpPr>
        <p:grpSpPr bwMode="auto">
          <a:xfrm>
            <a:off x="2676525" y="3124200"/>
            <a:ext cx="2657475" cy="609600"/>
            <a:chOff x="1590" y="1968"/>
            <a:chExt cx="1674" cy="384"/>
          </a:xfrm>
        </p:grpSpPr>
        <p:grpSp>
          <p:nvGrpSpPr>
            <p:cNvPr id="888838" name="Group 6"/>
            <p:cNvGrpSpPr>
              <a:grpSpLocks/>
            </p:cNvGrpSpPr>
            <p:nvPr/>
          </p:nvGrpSpPr>
          <p:grpSpPr bwMode="auto">
            <a:xfrm>
              <a:off x="2190" y="1968"/>
              <a:ext cx="1074" cy="384"/>
              <a:chOff x="1950" y="1728"/>
              <a:chExt cx="1074" cy="384"/>
            </a:xfrm>
          </p:grpSpPr>
          <p:sp>
            <p:nvSpPr>
              <p:cNvPr id="888836" name="Text Box 4"/>
              <p:cNvSpPr txBox="1">
                <a:spLocks noChangeArrowheads="1"/>
              </p:cNvSpPr>
              <p:nvPr/>
            </p:nvSpPr>
            <p:spPr bwMode="auto">
              <a:xfrm>
                <a:off x="2055" y="1728"/>
                <a:ext cx="969" cy="366"/>
              </a:xfrm>
              <a:prstGeom prst="rect">
                <a:avLst/>
              </a:prstGeom>
              <a:noFill/>
              <a:ln w="12700">
                <a:noFill/>
                <a:miter lim="800000"/>
                <a:headEnd type="none" w="sm" len="sm"/>
                <a:tailEnd type="none" w="sm" len="sm"/>
              </a:ln>
              <a:effectLst/>
            </p:spPr>
            <p:txBody>
              <a:bodyPr wrap="none">
                <a:spAutoFit/>
              </a:bodyPr>
              <a:lstStyle/>
              <a:p>
                <a:r>
                  <a:rPr lang="en-US" altLang="en-US" sz="1600" b="1"/>
                  <a:t>I</a:t>
                </a:r>
                <a:r>
                  <a:rPr lang="en-US" altLang="en-US" sz="1600" b="1" baseline="-15000"/>
                  <a:t>max</a:t>
                </a:r>
                <a:r>
                  <a:rPr lang="en-US" altLang="en-US" sz="1600" b="1"/>
                  <a:t> if I(x,y) &gt; t</a:t>
                </a:r>
              </a:p>
              <a:p>
                <a:r>
                  <a:rPr lang="en-US" altLang="en-US" sz="1600" b="1"/>
                  <a:t>I</a:t>
                </a:r>
                <a:r>
                  <a:rPr lang="en-US" altLang="en-US" sz="1600" b="1" baseline="-15000"/>
                  <a:t>min</a:t>
                </a:r>
                <a:r>
                  <a:rPr lang="en-US" altLang="en-US" sz="1600" b="1"/>
                  <a:t> if I(x,y) ≤ t</a:t>
                </a:r>
                <a:endParaRPr lang="en-US" altLang="en-US" sz="1600"/>
              </a:p>
            </p:txBody>
          </p:sp>
          <p:sp>
            <p:nvSpPr>
              <p:cNvPr id="888837" name="AutoShape 5"/>
              <p:cNvSpPr>
                <a:spLocks/>
              </p:cNvSpPr>
              <p:nvPr/>
            </p:nvSpPr>
            <p:spPr bwMode="auto">
              <a:xfrm>
                <a:off x="1950" y="1728"/>
                <a:ext cx="144" cy="384"/>
              </a:xfrm>
              <a:prstGeom prst="leftBrace">
                <a:avLst>
                  <a:gd name="adj1" fmla="val 22222"/>
                  <a:gd name="adj2" fmla="val 50000"/>
                </a:avLst>
              </a:prstGeom>
              <a:noFill/>
              <a:ln w="19050">
                <a:solidFill>
                  <a:schemeClr val="tx1"/>
                </a:solidFill>
                <a:round/>
                <a:headEnd type="none" w="sm" len="sm"/>
                <a:tailEnd type="none" w="sm" len="sm"/>
              </a:ln>
              <a:effectLst/>
            </p:spPr>
            <p:txBody>
              <a:bodyPr wrap="none" anchor="ctr"/>
              <a:lstStyle/>
              <a:p>
                <a:endParaRPr lang="en-US"/>
              </a:p>
            </p:txBody>
          </p:sp>
        </p:grpSp>
        <p:sp>
          <p:nvSpPr>
            <p:cNvPr id="888839" name="Text Box 7"/>
            <p:cNvSpPr txBox="1">
              <a:spLocks noChangeArrowheads="1"/>
            </p:cNvSpPr>
            <p:nvPr/>
          </p:nvSpPr>
          <p:spPr bwMode="auto">
            <a:xfrm>
              <a:off x="1590" y="2052"/>
              <a:ext cx="599" cy="212"/>
            </a:xfrm>
            <a:prstGeom prst="rect">
              <a:avLst/>
            </a:prstGeom>
            <a:noFill/>
            <a:ln w="12700">
              <a:noFill/>
              <a:miter lim="800000"/>
              <a:headEnd type="none" w="sm" len="sm"/>
              <a:tailEnd type="none" w="sm" len="sm"/>
            </a:ln>
            <a:effectLst/>
          </p:spPr>
          <p:txBody>
            <a:bodyPr wrap="none">
              <a:spAutoFit/>
            </a:bodyPr>
            <a:lstStyle/>
            <a:p>
              <a:r>
                <a:rPr lang="en-US" altLang="en-US" sz="1600" b="1"/>
                <a:t> I’(x,y) =</a:t>
              </a:r>
            </a:p>
          </p:txBody>
        </p:sp>
      </p:grpSp>
      <p:pic>
        <p:nvPicPr>
          <p:cNvPr id="888842" name="Picture 10"/>
          <p:cNvPicPr>
            <a:picLocks noChangeAspect="1" noChangeArrowheads="1"/>
          </p:cNvPicPr>
          <p:nvPr/>
        </p:nvPicPr>
        <p:blipFill>
          <a:blip r:embed="rId2"/>
          <a:srcRect/>
          <a:stretch>
            <a:fillRect/>
          </a:stretch>
        </p:blipFill>
        <p:spPr bwMode="auto">
          <a:xfrm>
            <a:off x="304800" y="4267200"/>
            <a:ext cx="2743200" cy="2057400"/>
          </a:xfrm>
          <a:prstGeom prst="rect">
            <a:avLst/>
          </a:prstGeom>
          <a:noFill/>
          <a:ln w="28575">
            <a:solidFill>
              <a:schemeClr val="folHlink"/>
            </a:solidFill>
            <a:miter lim="800000"/>
            <a:headEnd/>
            <a:tailEnd/>
          </a:ln>
        </p:spPr>
      </p:pic>
      <p:pic>
        <p:nvPicPr>
          <p:cNvPr id="888843" name="Picture 11"/>
          <p:cNvPicPr>
            <a:picLocks noChangeAspect="1" noChangeArrowheads="1"/>
          </p:cNvPicPr>
          <p:nvPr/>
        </p:nvPicPr>
        <p:blipFill>
          <a:blip r:embed="rId3"/>
          <a:srcRect/>
          <a:stretch>
            <a:fillRect/>
          </a:stretch>
        </p:blipFill>
        <p:spPr bwMode="auto">
          <a:xfrm>
            <a:off x="3200400" y="4267200"/>
            <a:ext cx="2743200" cy="2057400"/>
          </a:xfrm>
          <a:prstGeom prst="rect">
            <a:avLst/>
          </a:prstGeom>
          <a:noFill/>
          <a:ln w="28575">
            <a:solidFill>
              <a:schemeClr val="folHlink"/>
            </a:solidFill>
            <a:miter lim="800000"/>
            <a:headEnd/>
            <a:tailEnd/>
          </a:ln>
        </p:spPr>
      </p:pic>
      <p:pic>
        <p:nvPicPr>
          <p:cNvPr id="888844" name="Picture 12"/>
          <p:cNvPicPr>
            <a:picLocks noChangeAspect="1" noChangeArrowheads="1"/>
          </p:cNvPicPr>
          <p:nvPr/>
        </p:nvPicPr>
        <p:blipFill>
          <a:blip r:embed="rId4"/>
          <a:srcRect/>
          <a:stretch>
            <a:fillRect/>
          </a:stretch>
        </p:blipFill>
        <p:spPr bwMode="auto">
          <a:xfrm>
            <a:off x="6096000" y="4267200"/>
            <a:ext cx="2743200" cy="2057400"/>
          </a:xfrm>
          <a:prstGeom prst="rect">
            <a:avLst/>
          </a:prstGeom>
          <a:noFill/>
          <a:ln w="28575">
            <a:solidFill>
              <a:schemeClr val="folHlink"/>
            </a:solidFill>
            <a:miter lim="800000"/>
            <a:headEnd/>
            <a:tailEnd/>
          </a:ln>
        </p:spPr>
      </p:pic>
      <p:sp>
        <p:nvSpPr>
          <p:cNvPr id="888845" name="Text Box 13"/>
          <p:cNvSpPr txBox="1">
            <a:spLocks noChangeArrowheads="1"/>
          </p:cNvSpPr>
          <p:nvPr/>
        </p:nvSpPr>
        <p:spPr bwMode="auto">
          <a:xfrm>
            <a:off x="7239000" y="6400800"/>
            <a:ext cx="596900" cy="336550"/>
          </a:xfrm>
          <a:prstGeom prst="rect">
            <a:avLst/>
          </a:prstGeom>
          <a:noFill/>
          <a:ln w="12700">
            <a:noFill/>
            <a:miter lim="800000"/>
            <a:headEnd type="none" w="sm" len="sm"/>
            <a:tailEnd type="none" w="sm" len="sm"/>
          </a:ln>
          <a:effectLst/>
        </p:spPr>
        <p:txBody>
          <a:bodyPr wrap="none">
            <a:spAutoFit/>
          </a:bodyPr>
          <a:lstStyle/>
          <a:p>
            <a:r>
              <a:rPr lang="en-US" altLang="en-US" sz="1600" b="1"/>
              <a:t>t=89</a:t>
            </a:r>
          </a:p>
        </p:txBody>
      </p:sp>
      <p:sp>
        <p:nvSpPr>
          <p:cNvPr id="888846" name="Rectangle 14"/>
          <p:cNvSpPr>
            <a:spLocks noChangeArrowheads="1"/>
          </p:cNvSpPr>
          <p:nvPr/>
        </p:nvSpPr>
        <p:spPr bwMode="auto">
          <a:xfrm>
            <a:off x="6511925" y="2724150"/>
            <a:ext cx="1335088" cy="1065213"/>
          </a:xfrm>
          <a:prstGeom prst="rect">
            <a:avLst/>
          </a:prstGeom>
          <a:noFill/>
          <a:ln w="19050">
            <a:solidFill>
              <a:schemeClr val="tx1"/>
            </a:solidFill>
            <a:miter lim="800000"/>
            <a:headEnd type="none" w="sm" len="sm"/>
            <a:tailEnd type="none" w="sm" len="sm"/>
          </a:ln>
          <a:effectLst/>
        </p:spPr>
        <p:txBody>
          <a:bodyPr wrap="none" anchor="ctr"/>
          <a:lstStyle/>
          <a:p>
            <a:endParaRPr lang="en-US"/>
          </a:p>
        </p:txBody>
      </p:sp>
      <p:sp>
        <p:nvSpPr>
          <p:cNvPr id="888847" name="Line 15"/>
          <p:cNvSpPr>
            <a:spLocks noChangeShapeType="1"/>
          </p:cNvSpPr>
          <p:nvPr/>
        </p:nvSpPr>
        <p:spPr bwMode="auto">
          <a:xfrm>
            <a:off x="6580188" y="3760788"/>
            <a:ext cx="698500" cy="0"/>
          </a:xfrm>
          <a:prstGeom prst="line">
            <a:avLst/>
          </a:prstGeom>
          <a:noFill/>
          <a:ln w="28575">
            <a:solidFill>
              <a:srgbClr val="0066FF"/>
            </a:solidFill>
            <a:round/>
            <a:headEnd type="none" w="sm" len="sm"/>
            <a:tailEnd type="none" w="sm" len="sm"/>
          </a:ln>
          <a:effectLst/>
        </p:spPr>
        <p:txBody>
          <a:bodyPr wrap="none" anchor="ctr"/>
          <a:lstStyle/>
          <a:p>
            <a:endParaRPr lang="en-US"/>
          </a:p>
        </p:txBody>
      </p:sp>
      <p:sp>
        <p:nvSpPr>
          <p:cNvPr id="888848" name="Line 16"/>
          <p:cNvSpPr>
            <a:spLocks noChangeShapeType="1"/>
          </p:cNvSpPr>
          <p:nvPr/>
        </p:nvSpPr>
        <p:spPr bwMode="auto">
          <a:xfrm flipV="1">
            <a:off x="7281863" y="2770188"/>
            <a:ext cx="0" cy="987425"/>
          </a:xfrm>
          <a:prstGeom prst="line">
            <a:avLst/>
          </a:prstGeom>
          <a:noFill/>
          <a:ln w="28575">
            <a:solidFill>
              <a:srgbClr val="0066FF"/>
            </a:solidFill>
            <a:round/>
            <a:headEnd type="none" w="sm" len="sm"/>
            <a:tailEnd type="none" w="sm" len="sm"/>
          </a:ln>
          <a:effectLst/>
        </p:spPr>
        <p:txBody>
          <a:bodyPr wrap="none" anchor="ctr"/>
          <a:lstStyle/>
          <a:p>
            <a:endParaRPr lang="en-US"/>
          </a:p>
        </p:txBody>
      </p:sp>
      <p:sp>
        <p:nvSpPr>
          <p:cNvPr id="888849" name="Line 17"/>
          <p:cNvSpPr>
            <a:spLocks noChangeShapeType="1"/>
          </p:cNvSpPr>
          <p:nvPr/>
        </p:nvSpPr>
        <p:spPr bwMode="auto">
          <a:xfrm>
            <a:off x="7283450" y="2757488"/>
            <a:ext cx="541338" cy="0"/>
          </a:xfrm>
          <a:prstGeom prst="line">
            <a:avLst/>
          </a:prstGeom>
          <a:noFill/>
          <a:ln w="28575">
            <a:solidFill>
              <a:srgbClr val="0066FF"/>
            </a:solidFill>
            <a:round/>
            <a:headEnd type="none" w="sm" len="sm"/>
            <a:tailEnd type="none" w="sm" len="sm"/>
          </a:ln>
          <a:effectLst/>
        </p:spPr>
        <p:txBody>
          <a:bodyPr wrap="none" anchor="ctr"/>
          <a:lstStyle/>
          <a:p>
            <a:endParaRPr lang="en-US"/>
          </a:p>
        </p:txBody>
      </p:sp>
      <p:sp>
        <p:nvSpPr>
          <p:cNvPr id="888850" name="Text Box 18"/>
          <p:cNvSpPr txBox="1">
            <a:spLocks noChangeArrowheads="1"/>
          </p:cNvSpPr>
          <p:nvPr/>
        </p:nvSpPr>
        <p:spPr bwMode="auto">
          <a:xfrm>
            <a:off x="7173913" y="3744913"/>
            <a:ext cx="252412" cy="336550"/>
          </a:xfrm>
          <a:prstGeom prst="rect">
            <a:avLst/>
          </a:prstGeom>
          <a:noFill/>
          <a:ln w="12700">
            <a:noFill/>
            <a:miter lim="800000"/>
            <a:headEnd type="none" w="sm" len="sm"/>
            <a:tailEnd type="none" w="sm" len="sm"/>
          </a:ln>
          <a:effectLst/>
        </p:spPr>
        <p:txBody>
          <a:bodyPr wrap="none">
            <a:spAutoFit/>
          </a:bodyPr>
          <a:lstStyle/>
          <a:p>
            <a:r>
              <a:rPr lang="en-US" altLang="en-US" sz="1600" b="1"/>
              <a:t>t</a:t>
            </a:r>
          </a:p>
        </p:txBody>
      </p:sp>
      <p:sp>
        <p:nvSpPr>
          <p:cNvPr id="888851" name="Text Box 19"/>
          <p:cNvSpPr txBox="1">
            <a:spLocks noChangeArrowheads="1"/>
          </p:cNvSpPr>
          <p:nvPr/>
        </p:nvSpPr>
        <p:spPr bwMode="auto">
          <a:xfrm>
            <a:off x="7597775" y="3744913"/>
            <a:ext cx="522288" cy="336550"/>
          </a:xfrm>
          <a:prstGeom prst="rect">
            <a:avLst/>
          </a:prstGeom>
          <a:noFill/>
          <a:ln w="12700">
            <a:noFill/>
            <a:miter lim="800000"/>
            <a:headEnd type="none" w="sm" len="sm"/>
            <a:tailEnd type="none" w="sm" len="sm"/>
          </a:ln>
          <a:effectLst/>
        </p:spPr>
        <p:txBody>
          <a:bodyPr wrap="none">
            <a:spAutoFit/>
          </a:bodyPr>
          <a:lstStyle/>
          <a:p>
            <a:r>
              <a:rPr lang="en-US" altLang="en-US" sz="1600" b="1"/>
              <a:t>255</a:t>
            </a:r>
          </a:p>
        </p:txBody>
      </p:sp>
      <p:sp>
        <p:nvSpPr>
          <p:cNvPr id="888852" name="Text Box 20"/>
          <p:cNvSpPr txBox="1">
            <a:spLocks noChangeArrowheads="1"/>
          </p:cNvSpPr>
          <p:nvPr/>
        </p:nvSpPr>
        <p:spPr bwMode="auto">
          <a:xfrm>
            <a:off x="6370638" y="3744913"/>
            <a:ext cx="296862" cy="336550"/>
          </a:xfrm>
          <a:prstGeom prst="rect">
            <a:avLst/>
          </a:prstGeom>
          <a:noFill/>
          <a:ln w="12700">
            <a:noFill/>
            <a:miter lim="800000"/>
            <a:headEnd type="none" w="sm" len="sm"/>
            <a:tailEnd type="none" w="sm" len="sm"/>
          </a:ln>
          <a:effectLst/>
        </p:spPr>
        <p:txBody>
          <a:bodyPr wrap="none">
            <a:spAutoFit/>
          </a:bodyPr>
          <a:lstStyle/>
          <a:p>
            <a:r>
              <a:rPr lang="en-US" altLang="en-US" sz="1600"/>
              <a:t>0</a:t>
            </a:r>
          </a:p>
        </p:txBody>
      </p:sp>
      <p:sp>
        <p:nvSpPr>
          <p:cNvPr id="888853" name="Text Box 21"/>
          <p:cNvSpPr txBox="1">
            <a:spLocks noChangeArrowheads="1"/>
          </p:cNvSpPr>
          <p:nvPr/>
        </p:nvSpPr>
        <p:spPr bwMode="auto">
          <a:xfrm>
            <a:off x="6230938" y="3644900"/>
            <a:ext cx="296862" cy="336550"/>
          </a:xfrm>
          <a:prstGeom prst="rect">
            <a:avLst/>
          </a:prstGeom>
          <a:noFill/>
          <a:ln w="12700">
            <a:noFill/>
            <a:miter lim="800000"/>
            <a:headEnd type="none" w="sm" len="sm"/>
            <a:tailEnd type="none" w="sm" len="sm"/>
          </a:ln>
          <a:effectLst/>
        </p:spPr>
        <p:txBody>
          <a:bodyPr wrap="none">
            <a:spAutoFit/>
          </a:bodyPr>
          <a:lstStyle/>
          <a:p>
            <a:r>
              <a:rPr lang="en-US" altLang="en-US" sz="1600"/>
              <a:t>0</a:t>
            </a:r>
          </a:p>
        </p:txBody>
      </p:sp>
      <p:sp>
        <p:nvSpPr>
          <p:cNvPr id="888854" name="Text Box 22"/>
          <p:cNvSpPr txBox="1">
            <a:spLocks noChangeArrowheads="1"/>
          </p:cNvSpPr>
          <p:nvPr/>
        </p:nvSpPr>
        <p:spPr bwMode="auto">
          <a:xfrm>
            <a:off x="6019800" y="2590800"/>
            <a:ext cx="522288" cy="336550"/>
          </a:xfrm>
          <a:prstGeom prst="rect">
            <a:avLst/>
          </a:prstGeom>
          <a:noFill/>
          <a:ln w="12700">
            <a:noFill/>
            <a:miter lim="800000"/>
            <a:headEnd type="none" w="sm" len="sm"/>
            <a:tailEnd type="none" w="sm" len="sm"/>
          </a:ln>
          <a:effectLst/>
        </p:spPr>
        <p:txBody>
          <a:bodyPr wrap="none">
            <a:spAutoFit/>
          </a:bodyPr>
          <a:lstStyle/>
          <a:p>
            <a:r>
              <a:rPr lang="en-US" altLang="en-US" sz="1600" b="1"/>
              <a:t>255</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6" name="Rectangle 2"/>
          <p:cNvSpPr>
            <a:spLocks noGrp="1" noChangeArrowheads="1"/>
          </p:cNvSpPr>
          <p:nvPr>
            <p:ph type="title"/>
          </p:nvPr>
        </p:nvSpPr>
        <p:spPr>
          <a:xfrm>
            <a:off x="3305175" y="285750"/>
            <a:ext cx="5762625" cy="609600"/>
          </a:xfrm>
        </p:spPr>
        <p:txBody>
          <a:bodyPr/>
          <a:lstStyle/>
          <a:p>
            <a:r>
              <a:rPr lang="en-US" altLang="en-US"/>
              <a:t>Point Transforms: Linear Stretch</a:t>
            </a:r>
          </a:p>
        </p:txBody>
      </p:sp>
      <p:pic>
        <p:nvPicPr>
          <p:cNvPr id="907268" name="Picture 4" descr="BOAT256"/>
          <p:cNvPicPr>
            <a:picLocks noChangeAspect="1" noChangeArrowheads="1"/>
          </p:cNvPicPr>
          <p:nvPr/>
        </p:nvPicPr>
        <p:blipFill>
          <a:blip r:embed="rId2">
            <a:lum contrast="-78000"/>
          </a:blip>
          <a:srcRect/>
          <a:stretch>
            <a:fillRect/>
          </a:stretch>
        </p:blipFill>
        <p:spPr bwMode="auto">
          <a:xfrm>
            <a:off x="685800" y="1905000"/>
            <a:ext cx="1905000" cy="1905000"/>
          </a:xfrm>
          <a:prstGeom prst="rect">
            <a:avLst/>
          </a:prstGeom>
          <a:noFill/>
        </p:spPr>
      </p:pic>
      <p:pic>
        <p:nvPicPr>
          <p:cNvPr id="907269" name="Picture 5" descr="BOAT256"/>
          <p:cNvPicPr>
            <a:picLocks noChangeAspect="1" noChangeArrowheads="1"/>
          </p:cNvPicPr>
          <p:nvPr/>
        </p:nvPicPr>
        <p:blipFill>
          <a:blip r:embed="rId2">
            <a:lum contrast="18000"/>
          </a:blip>
          <a:srcRect/>
          <a:stretch>
            <a:fillRect/>
          </a:stretch>
        </p:blipFill>
        <p:spPr bwMode="auto">
          <a:xfrm>
            <a:off x="6248400" y="1905000"/>
            <a:ext cx="1905000" cy="1905000"/>
          </a:xfrm>
          <a:prstGeom prst="rect">
            <a:avLst/>
          </a:prstGeom>
          <a:noFill/>
        </p:spPr>
      </p:pic>
      <p:grpSp>
        <p:nvGrpSpPr>
          <p:cNvPr id="907288" name="Group 24"/>
          <p:cNvGrpSpPr>
            <a:grpSpLocks/>
          </p:cNvGrpSpPr>
          <p:nvPr/>
        </p:nvGrpSpPr>
        <p:grpSpPr bwMode="auto">
          <a:xfrm>
            <a:off x="6324600" y="4724400"/>
            <a:ext cx="1752600" cy="1625600"/>
            <a:chOff x="3984" y="2976"/>
            <a:chExt cx="1104" cy="1024"/>
          </a:xfrm>
        </p:grpSpPr>
        <p:pic>
          <p:nvPicPr>
            <p:cNvPr id="907271" name="Picture 7" descr="HISTOIMG"/>
            <p:cNvPicPr>
              <a:picLocks noChangeAspect="1" noChangeArrowheads="1"/>
            </p:cNvPicPr>
            <p:nvPr/>
          </p:nvPicPr>
          <p:blipFill>
            <a:blip r:embed="rId3"/>
            <a:srcRect r="17795"/>
            <a:stretch>
              <a:fillRect/>
            </a:stretch>
          </p:blipFill>
          <p:spPr bwMode="auto">
            <a:xfrm>
              <a:off x="3984" y="2976"/>
              <a:ext cx="1104" cy="1024"/>
            </a:xfrm>
            <a:prstGeom prst="rect">
              <a:avLst/>
            </a:prstGeom>
            <a:noFill/>
            <a:ln w="28575">
              <a:noFill/>
              <a:miter lim="800000"/>
              <a:headEnd/>
              <a:tailEnd/>
            </a:ln>
          </p:spPr>
        </p:pic>
        <p:sp>
          <p:nvSpPr>
            <p:cNvPr id="907272" name="Rectangle 8"/>
            <p:cNvSpPr>
              <a:spLocks noChangeArrowheads="1"/>
            </p:cNvSpPr>
            <p:nvPr/>
          </p:nvSpPr>
          <p:spPr bwMode="auto">
            <a:xfrm>
              <a:off x="3984" y="2976"/>
              <a:ext cx="1102" cy="1024"/>
            </a:xfrm>
            <a:prstGeom prst="rect">
              <a:avLst/>
            </a:prstGeom>
            <a:noFill/>
            <a:ln w="28575">
              <a:solidFill>
                <a:schemeClr val="accent1"/>
              </a:solidFill>
              <a:miter lim="800000"/>
              <a:headEnd/>
              <a:tailEnd/>
            </a:ln>
            <a:effectLst/>
          </p:spPr>
          <p:txBody>
            <a:bodyPr wrap="none" anchor="ctr"/>
            <a:lstStyle/>
            <a:p>
              <a:endParaRPr lang="en-US"/>
            </a:p>
          </p:txBody>
        </p:sp>
      </p:grpSp>
      <p:sp>
        <p:nvSpPr>
          <p:cNvPr id="907278" name="Line 14"/>
          <p:cNvSpPr>
            <a:spLocks noChangeShapeType="1"/>
          </p:cNvSpPr>
          <p:nvPr/>
        </p:nvSpPr>
        <p:spPr bwMode="auto">
          <a:xfrm flipV="1">
            <a:off x="3443288" y="2605088"/>
            <a:ext cx="0" cy="2060575"/>
          </a:xfrm>
          <a:prstGeom prst="line">
            <a:avLst/>
          </a:prstGeom>
          <a:noFill/>
          <a:ln w="38100">
            <a:solidFill>
              <a:schemeClr val="tx1"/>
            </a:solidFill>
            <a:round/>
            <a:headEnd/>
            <a:tailEnd type="triangle" w="med" len="med"/>
          </a:ln>
          <a:effectLst/>
        </p:spPr>
        <p:txBody>
          <a:bodyPr wrap="none" anchor="ctr"/>
          <a:lstStyle/>
          <a:p>
            <a:endParaRPr lang="en-US"/>
          </a:p>
        </p:txBody>
      </p:sp>
      <p:sp>
        <p:nvSpPr>
          <p:cNvPr id="907279" name="Line 15"/>
          <p:cNvSpPr>
            <a:spLocks noChangeShapeType="1"/>
          </p:cNvSpPr>
          <p:nvPr/>
        </p:nvSpPr>
        <p:spPr bwMode="auto">
          <a:xfrm rot="5400000" flipV="1">
            <a:off x="4640263" y="3468688"/>
            <a:ext cx="0" cy="2393950"/>
          </a:xfrm>
          <a:prstGeom prst="line">
            <a:avLst/>
          </a:prstGeom>
          <a:noFill/>
          <a:ln w="38100">
            <a:solidFill>
              <a:schemeClr val="tx1"/>
            </a:solidFill>
            <a:round/>
            <a:headEnd/>
            <a:tailEnd type="triangle" w="med" len="med"/>
          </a:ln>
          <a:effectLst/>
        </p:spPr>
        <p:txBody>
          <a:bodyPr wrap="none" anchor="ctr"/>
          <a:lstStyle/>
          <a:p>
            <a:endParaRPr lang="en-US"/>
          </a:p>
        </p:txBody>
      </p:sp>
      <p:sp>
        <p:nvSpPr>
          <p:cNvPr id="907280" name="Text Box 16"/>
          <p:cNvSpPr txBox="1">
            <a:spLocks noChangeArrowheads="1"/>
          </p:cNvSpPr>
          <p:nvPr/>
        </p:nvSpPr>
        <p:spPr bwMode="auto">
          <a:xfrm>
            <a:off x="3228975" y="4559300"/>
            <a:ext cx="336550" cy="457200"/>
          </a:xfrm>
          <a:prstGeom prst="rect">
            <a:avLst/>
          </a:prstGeom>
          <a:noFill/>
          <a:ln w="9525">
            <a:noFill/>
            <a:miter lim="800000"/>
            <a:headEnd/>
            <a:tailEnd/>
          </a:ln>
          <a:effectLst/>
        </p:spPr>
        <p:txBody>
          <a:bodyPr wrap="none">
            <a:spAutoFit/>
          </a:bodyPr>
          <a:lstStyle/>
          <a:p>
            <a:r>
              <a:rPr lang="en-GB" altLang="en-US" sz="2400">
                <a:latin typeface="Times" pitchFamily="18" charset="0"/>
              </a:rPr>
              <a:t>0</a:t>
            </a:r>
          </a:p>
        </p:txBody>
      </p:sp>
      <p:sp>
        <p:nvSpPr>
          <p:cNvPr id="907281" name="Text Box 17"/>
          <p:cNvSpPr txBox="1">
            <a:spLocks noChangeArrowheads="1"/>
          </p:cNvSpPr>
          <p:nvPr/>
        </p:nvSpPr>
        <p:spPr bwMode="auto">
          <a:xfrm>
            <a:off x="5451475" y="4695825"/>
            <a:ext cx="641350" cy="457200"/>
          </a:xfrm>
          <a:prstGeom prst="rect">
            <a:avLst/>
          </a:prstGeom>
          <a:noFill/>
          <a:ln w="9525">
            <a:noFill/>
            <a:miter lim="800000"/>
            <a:headEnd/>
            <a:tailEnd/>
          </a:ln>
          <a:effectLst/>
        </p:spPr>
        <p:txBody>
          <a:bodyPr wrap="none">
            <a:spAutoFit/>
          </a:bodyPr>
          <a:lstStyle/>
          <a:p>
            <a:r>
              <a:rPr lang="en-GB" altLang="en-US" sz="2400">
                <a:latin typeface="Times" pitchFamily="18" charset="0"/>
              </a:rPr>
              <a:t>255</a:t>
            </a:r>
          </a:p>
        </p:txBody>
      </p:sp>
      <p:sp>
        <p:nvSpPr>
          <p:cNvPr id="907282" name="Text Box 18"/>
          <p:cNvSpPr txBox="1">
            <a:spLocks noChangeArrowheads="1"/>
          </p:cNvSpPr>
          <p:nvPr/>
        </p:nvSpPr>
        <p:spPr bwMode="auto">
          <a:xfrm>
            <a:off x="2819400" y="2514600"/>
            <a:ext cx="641350" cy="457200"/>
          </a:xfrm>
          <a:prstGeom prst="rect">
            <a:avLst/>
          </a:prstGeom>
          <a:noFill/>
          <a:ln w="9525">
            <a:noFill/>
            <a:miter lim="800000"/>
            <a:headEnd/>
            <a:tailEnd/>
          </a:ln>
          <a:effectLst/>
        </p:spPr>
        <p:txBody>
          <a:bodyPr wrap="none">
            <a:spAutoFit/>
          </a:bodyPr>
          <a:lstStyle/>
          <a:p>
            <a:r>
              <a:rPr lang="en-GB" altLang="en-US" sz="2400">
                <a:latin typeface="Times" pitchFamily="18" charset="0"/>
              </a:rPr>
              <a:t>255</a:t>
            </a:r>
          </a:p>
        </p:txBody>
      </p:sp>
      <p:sp>
        <p:nvSpPr>
          <p:cNvPr id="907283" name="Text Box 19"/>
          <p:cNvSpPr txBox="1">
            <a:spLocks noChangeArrowheads="1"/>
          </p:cNvSpPr>
          <p:nvPr/>
        </p:nvSpPr>
        <p:spPr bwMode="auto">
          <a:xfrm>
            <a:off x="3989388" y="4627563"/>
            <a:ext cx="1082675" cy="457200"/>
          </a:xfrm>
          <a:prstGeom prst="rect">
            <a:avLst/>
          </a:prstGeom>
          <a:noFill/>
          <a:ln w="9525">
            <a:noFill/>
            <a:miter lim="800000"/>
            <a:headEnd/>
            <a:tailEnd/>
          </a:ln>
          <a:effectLst/>
        </p:spPr>
        <p:txBody>
          <a:bodyPr wrap="none">
            <a:spAutoFit/>
          </a:bodyPr>
          <a:lstStyle/>
          <a:p>
            <a:r>
              <a:rPr lang="en-GB" altLang="en-US" sz="2400">
                <a:latin typeface="Times" pitchFamily="18" charset="0"/>
              </a:rPr>
              <a:t>INPUT</a:t>
            </a:r>
          </a:p>
        </p:txBody>
      </p:sp>
      <p:sp>
        <p:nvSpPr>
          <p:cNvPr id="907284" name="Text Box 20"/>
          <p:cNvSpPr txBox="1">
            <a:spLocks noChangeArrowheads="1"/>
          </p:cNvSpPr>
          <p:nvPr/>
        </p:nvSpPr>
        <p:spPr bwMode="auto">
          <a:xfrm rot="-5400000">
            <a:off x="2644775" y="3443288"/>
            <a:ext cx="1387475" cy="457200"/>
          </a:xfrm>
          <a:prstGeom prst="rect">
            <a:avLst/>
          </a:prstGeom>
          <a:noFill/>
          <a:ln w="9525">
            <a:noFill/>
            <a:miter lim="800000"/>
            <a:headEnd/>
            <a:tailEnd/>
          </a:ln>
          <a:effectLst/>
        </p:spPr>
        <p:txBody>
          <a:bodyPr wrap="none">
            <a:spAutoFit/>
          </a:bodyPr>
          <a:lstStyle/>
          <a:p>
            <a:r>
              <a:rPr lang="en-GB" altLang="en-US" sz="2400">
                <a:latin typeface="Times" pitchFamily="18" charset="0"/>
              </a:rPr>
              <a:t>OUTPUT</a:t>
            </a:r>
          </a:p>
        </p:txBody>
      </p:sp>
      <p:sp>
        <p:nvSpPr>
          <p:cNvPr id="907285" name="Line 21"/>
          <p:cNvSpPr>
            <a:spLocks noChangeShapeType="1"/>
          </p:cNvSpPr>
          <p:nvPr/>
        </p:nvSpPr>
        <p:spPr bwMode="auto">
          <a:xfrm>
            <a:off x="3462338" y="4618038"/>
            <a:ext cx="819150" cy="0"/>
          </a:xfrm>
          <a:prstGeom prst="line">
            <a:avLst/>
          </a:prstGeom>
          <a:noFill/>
          <a:ln w="28575">
            <a:solidFill>
              <a:srgbClr val="0066FF"/>
            </a:solidFill>
            <a:round/>
            <a:headEnd/>
            <a:tailEnd/>
          </a:ln>
          <a:effectLst/>
        </p:spPr>
        <p:txBody>
          <a:bodyPr wrap="none" anchor="ctr"/>
          <a:lstStyle/>
          <a:p>
            <a:endParaRPr lang="en-US"/>
          </a:p>
        </p:txBody>
      </p:sp>
      <p:sp>
        <p:nvSpPr>
          <p:cNvPr id="907286" name="Line 22"/>
          <p:cNvSpPr>
            <a:spLocks noChangeShapeType="1"/>
          </p:cNvSpPr>
          <p:nvPr/>
        </p:nvSpPr>
        <p:spPr bwMode="auto">
          <a:xfrm flipV="1">
            <a:off x="4281488" y="2787650"/>
            <a:ext cx="760412" cy="1839913"/>
          </a:xfrm>
          <a:prstGeom prst="line">
            <a:avLst/>
          </a:prstGeom>
          <a:noFill/>
          <a:ln w="28575">
            <a:solidFill>
              <a:srgbClr val="0066FF"/>
            </a:solidFill>
            <a:round/>
            <a:headEnd/>
            <a:tailEnd/>
          </a:ln>
          <a:effectLst/>
        </p:spPr>
        <p:txBody>
          <a:bodyPr wrap="none" anchor="ctr"/>
          <a:lstStyle/>
          <a:p>
            <a:endParaRPr lang="en-US"/>
          </a:p>
        </p:txBody>
      </p:sp>
      <p:sp>
        <p:nvSpPr>
          <p:cNvPr id="907287" name="Line 23"/>
          <p:cNvSpPr>
            <a:spLocks noChangeShapeType="1"/>
          </p:cNvSpPr>
          <p:nvPr/>
        </p:nvSpPr>
        <p:spPr bwMode="auto">
          <a:xfrm>
            <a:off x="5041900" y="2787650"/>
            <a:ext cx="760413" cy="0"/>
          </a:xfrm>
          <a:prstGeom prst="line">
            <a:avLst/>
          </a:prstGeom>
          <a:noFill/>
          <a:ln w="28575">
            <a:solidFill>
              <a:srgbClr val="0066FF"/>
            </a:solidFill>
            <a:round/>
            <a:headEnd/>
            <a:tailEnd/>
          </a:ln>
          <a:effectLst/>
        </p:spPr>
        <p:txBody>
          <a:bodyPr wrap="none" anchor="ctr"/>
          <a:lstStyle/>
          <a:p>
            <a:endParaRPr lang="en-US"/>
          </a:p>
        </p:txBody>
      </p:sp>
      <p:grpSp>
        <p:nvGrpSpPr>
          <p:cNvPr id="907291" name="Group 27"/>
          <p:cNvGrpSpPr>
            <a:grpSpLocks/>
          </p:cNvGrpSpPr>
          <p:nvPr/>
        </p:nvGrpSpPr>
        <p:grpSpPr bwMode="auto">
          <a:xfrm>
            <a:off x="723900" y="4191000"/>
            <a:ext cx="1752600" cy="1681163"/>
            <a:chOff x="432" y="2640"/>
            <a:chExt cx="1104" cy="1059"/>
          </a:xfrm>
        </p:grpSpPr>
        <p:pic>
          <p:nvPicPr>
            <p:cNvPr id="907275" name="Picture 11" descr="HISTOIMG"/>
            <p:cNvPicPr>
              <a:picLocks noChangeAspect="1" noChangeArrowheads="1"/>
            </p:cNvPicPr>
            <p:nvPr/>
          </p:nvPicPr>
          <p:blipFill>
            <a:blip r:embed="rId3"/>
            <a:srcRect/>
            <a:stretch>
              <a:fillRect/>
            </a:stretch>
          </p:blipFill>
          <p:spPr bwMode="auto">
            <a:xfrm>
              <a:off x="777" y="2640"/>
              <a:ext cx="483" cy="1056"/>
            </a:xfrm>
            <a:prstGeom prst="rect">
              <a:avLst/>
            </a:prstGeom>
            <a:noFill/>
            <a:ln w="28575">
              <a:noFill/>
              <a:miter lim="800000"/>
              <a:headEnd/>
              <a:tailEnd/>
            </a:ln>
          </p:spPr>
        </p:pic>
        <p:sp>
          <p:nvSpPr>
            <p:cNvPr id="907289" name="Rectangle 25"/>
            <p:cNvSpPr>
              <a:spLocks noChangeArrowheads="1"/>
            </p:cNvSpPr>
            <p:nvPr/>
          </p:nvSpPr>
          <p:spPr bwMode="auto">
            <a:xfrm>
              <a:off x="1248" y="2640"/>
              <a:ext cx="281" cy="1052"/>
            </a:xfrm>
            <a:prstGeom prst="rect">
              <a:avLst/>
            </a:prstGeom>
            <a:solidFill>
              <a:srgbClr val="FFFFFF"/>
            </a:solidFill>
            <a:ln w="12700">
              <a:noFill/>
              <a:miter lim="800000"/>
              <a:headEnd type="none" w="sm" len="sm"/>
              <a:tailEnd type="none" w="sm" len="sm"/>
            </a:ln>
            <a:effectLst/>
          </p:spPr>
          <p:txBody>
            <a:bodyPr wrap="none" anchor="ctr"/>
            <a:lstStyle/>
            <a:p>
              <a:endParaRPr lang="en-US"/>
            </a:p>
          </p:txBody>
        </p:sp>
        <p:sp>
          <p:nvSpPr>
            <p:cNvPr id="907290" name="Rectangle 26"/>
            <p:cNvSpPr>
              <a:spLocks noChangeArrowheads="1"/>
            </p:cNvSpPr>
            <p:nvPr/>
          </p:nvSpPr>
          <p:spPr bwMode="auto">
            <a:xfrm>
              <a:off x="444" y="2647"/>
              <a:ext cx="334" cy="1052"/>
            </a:xfrm>
            <a:prstGeom prst="rect">
              <a:avLst/>
            </a:prstGeom>
            <a:solidFill>
              <a:srgbClr val="FFFFFF"/>
            </a:solidFill>
            <a:ln w="12700">
              <a:noFill/>
              <a:miter lim="800000"/>
              <a:headEnd type="none" w="sm" len="sm"/>
              <a:tailEnd type="none" w="sm" len="sm"/>
            </a:ln>
            <a:effectLst/>
          </p:spPr>
          <p:txBody>
            <a:bodyPr wrap="none" anchor="ctr"/>
            <a:lstStyle/>
            <a:p>
              <a:endParaRPr lang="en-US"/>
            </a:p>
          </p:txBody>
        </p:sp>
        <p:sp>
          <p:nvSpPr>
            <p:cNvPr id="907276" name="Rectangle 12"/>
            <p:cNvSpPr>
              <a:spLocks noChangeArrowheads="1"/>
            </p:cNvSpPr>
            <p:nvPr/>
          </p:nvSpPr>
          <p:spPr bwMode="auto">
            <a:xfrm>
              <a:off x="432" y="2640"/>
              <a:ext cx="1104" cy="1056"/>
            </a:xfrm>
            <a:prstGeom prst="rect">
              <a:avLst/>
            </a:prstGeom>
            <a:noFill/>
            <a:ln w="28575">
              <a:solidFill>
                <a:schemeClr val="accent1"/>
              </a:solidFill>
              <a:miter lim="800000"/>
              <a:headEnd/>
              <a:tailEnd/>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026" name="Rectangle 2"/>
          <p:cNvSpPr>
            <a:spLocks noGrp="1" noChangeArrowheads="1"/>
          </p:cNvSpPr>
          <p:nvPr>
            <p:ph type="title"/>
          </p:nvPr>
        </p:nvSpPr>
        <p:spPr>
          <a:xfrm>
            <a:off x="6315075" y="285750"/>
            <a:ext cx="2828925" cy="609600"/>
          </a:xfrm>
        </p:spPr>
        <p:txBody>
          <a:bodyPr/>
          <a:lstStyle/>
          <a:p>
            <a:r>
              <a:rPr lang="en-US" altLang="en-US"/>
              <a:t>Linear Scaling</a:t>
            </a:r>
          </a:p>
        </p:txBody>
      </p:sp>
      <p:sp>
        <p:nvSpPr>
          <p:cNvPr id="897027" name="Rectangle 3"/>
          <p:cNvSpPr>
            <a:spLocks noGrp="1" noChangeArrowheads="1"/>
          </p:cNvSpPr>
          <p:nvPr>
            <p:ph type="body" idx="1"/>
          </p:nvPr>
        </p:nvSpPr>
        <p:spPr>
          <a:xfrm>
            <a:off x="609600" y="1295400"/>
            <a:ext cx="7848600" cy="838200"/>
          </a:xfrm>
        </p:spPr>
        <p:txBody>
          <a:bodyPr/>
          <a:lstStyle/>
          <a:p>
            <a:r>
              <a:rPr lang="en-US" altLang="en-US"/>
              <a:t>Consider the case where the original image only utilizes a small subset of the full range of gray values:</a:t>
            </a:r>
          </a:p>
          <a:p>
            <a:r>
              <a:rPr lang="en-US" altLang="en-US"/>
              <a:t>New image uses full range of gray values.</a:t>
            </a:r>
          </a:p>
          <a:p>
            <a:r>
              <a:rPr lang="en-US" altLang="en-US"/>
              <a:t>What's F?  {just the equation of the straight line}</a:t>
            </a:r>
          </a:p>
        </p:txBody>
      </p:sp>
      <p:pic>
        <p:nvPicPr>
          <p:cNvPr id="897028" name="Picture 4"/>
          <p:cNvPicPr>
            <a:picLocks noChangeAspect="1" noChangeArrowheads="1"/>
          </p:cNvPicPr>
          <p:nvPr/>
        </p:nvPicPr>
        <p:blipFill>
          <a:blip r:embed="rId2"/>
          <a:srcRect/>
          <a:stretch>
            <a:fillRect/>
          </a:stretch>
        </p:blipFill>
        <p:spPr bwMode="auto">
          <a:xfrm>
            <a:off x="533400" y="3276600"/>
            <a:ext cx="3276600" cy="2970213"/>
          </a:xfrm>
          <a:prstGeom prst="rect">
            <a:avLst/>
          </a:prstGeom>
          <a:solidFill>
            <a:schemeClr val="folHlink"/>
          </a:solidFill>
          <a:ln w="12700">
            <a:solidFill>
              <a:srgbClr val="FFFFFF"/>
            </a:solidFill>
            <a:miter lim="800000"/>
            <a:headEnd type="none" w="sm" len="sm"/>
            <a:tailEnd type="none" w="sm" len="sm"/>
          </a:ln>
          <a:effectLst/>
        </p:spPr>
      </p:pic>
      <p:pic>
        <p:nvPicPr>
          <p:cNvPr id="897029" name="Picture 5"/>
          <p:cNvPicPr>
            <a:picLocks noChangeAspect="1" noChangeArrowheads="1"/>
          </p:cNvPicPr>
          <p:nvPr/>
        </p:nvPicPr>
        <p:blipFill>
          <a:blip r:embed="rId3"/>
          <a:srcRect/>
          <a:stretch>
            <a:fillRect/>
          </a:stretch>
        </p:blipFill>
        <p:spPr bwMode="auto">
          <a:xfrm>
            <a:off x="3825875" y="3657600"/>
            <a:ext cx="5308600" cy="2019300"/>
          </a:xfrm>
          <a:prstGeom prst="rect">
            <a:avLst/>
          </a:prstGeom>
          <a:solidFill>
            <a:schemeClr val="folHlink"/>
          </a:solidFill>
          <a:ln w="12700">
            <a:solidFill>
              <a:srgbClr val="FFFFFF"/>
            </a:solid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50" name="Rectangle 2"/>
          <p:cNvSpPr>
            <a:spLocks noGrp="1" noChangeArrowheads="1"/>
          </p:cNvSpPr>
          <p:nvPr>
            <p:ph type="title"/>
          </p:nvPr>
        </p:nvSpPr>
        <p:spPr>
          <a:xfrm>
            <a:off x="6238875" y="285750"/>
            <a:ext cx="2905125" cy="609600"/>
          </a:xfrm>
        </p:spPr>
        <p:txBody>
          <a:bodyPr/>
          <a:lstStyle/>
          <a:p>
            <a:r>
              <a:rPr lang="en-US" altLang="en-US"/>
              <a:t>Linear Scaling</a:t>
            </a:r>
          </a:p>
        </p:txBody>
      </p:sp>
      <p:sp>
        <p:nvSpPr>
          <p:cNvPr id="898051" name="Rectangle 3"/>
          <p:cNvSpPr>
            <a:spLocks noGrp="1" noChangeArrowheads="1"/>
          </p:cNvSpPr>
          <p:nvPr>
            <p:ph type="body" idx="1"/>
          </p:nvPr>
        </p:nvSpPr>
        <p:spPr>
          <a:xfrm>
            <a:off x="609600" y="1524000"/>
            <a:ext cx="7848600" cy="990600"/>
          </a:xfrm>
        </p:spPr>
        <p:txBody>
          <a:bodyPr/>
          <a:lstStyle/>
          <a:p>
            <a:r>
              <a:rPr lang="en-US" altLang="en-US"/>
              <a:t>F is the equation of the straight line going through the point (I</a:t>
            </a:r>
            <a:r>
              <a:rPr lang="en-US" altLang="en-US" baseline="-15000"/>
              <a:t>min</a:t>
            </a:r>
            <a:r>
              <a:rPr lang="en-US" altLang="en-US"/>
              <a:t> , 0) and (I</a:t>
            </a:r>
            <a:r>
              <a:rPr lang="en-US" altLang="en-US" baseline="-15000"/>
              <a:t>max</a:t>
            </a:r>
            <a:r>
              <a:rPr lang="en-US" altLang="en-US"/>
              <a:t> , K)</a:t>
            </a:r>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r>
              <a:rPr lang="en-US" altLang="en-US"/>
              <a:t>useful when the image gray values do not fill the available range.</a:t>
            </a:r>
          </a:p>
          <a:p>
            <a:r>
              <a:rPr lang="en-US" altLang="en-US"/>
              <a:t>Implement via lookup tables</a:t>
            </a:r>
          </a:p>
        </p:txBody>
      </p:sp>
      <p:pic>
        <p:nvPicPr>
          <p:cNvPr id="898052" name="Picture 4"/>
          <p:cNvPicPr>
            <a:picLocks noChangeAspect="1" noChangeArrowheads="1"/>
          </p:cNvPicPr>
          <p:nvPr/>
        </p:nvPicPr>
        <p:blipFill>
          <a:blip r:embed="rId3"/>
          <a:srcRect r="1961"/>
          <a:stretch>
            <a:fillRect/>
          </a:stretch>
        </p:blipFill>
        <p:spPr bwMode="auto">
          <a:xfrm>
            <a:off x="1371600" y="2743200"/>
            <a:ext cx="6350000" cy="2247900"/>
          </a:xfrm>
          <a:prstGeom prst="rect">
            <a:avLst/>
          </a:prstGeom>
          <a:solidFill>
            <a:schemeClr val="folHlink"/>
          </a:solidFill>
          <a:ln w="12700">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074" name="Rectangle 2"/>
          <p:cNvSpPr>
            <a:spLocks noGrp="1" noChangeArrowheads="1"/>
          </p:cNvSpPr>
          <p:nvPr>
            <p:ph type="title"/>
          </p:nvPr>
        </p:nvSpPr>
        <p:spPr>
          <a:xfrm>
            <a:off x="4724400" y="285750"/>
            <a:ext cx="4419600" cy="609600"/>
          </a:xfrm>
        </p:spPr>
        <p:txBody>
          <a:bodyPr/>
          <a:lstStyle/>
          <a:p>
            <a:r>
              <a:rPr lang="en-US" altLang="en-US"/>
              <a:t>Scaling Discrete Images</a:t>
            </a:r>
          </a:p>
        </p:txBody>
      </p:sp>
      <p:sp>
        <p:nvSpPr>
          <p:cNvPr id="899075" name="Rectangle 3"/>
          <p:cNvSpPr>
            <a:spLocks noGrp="1" noChangeArrowheads="1"/>
          </p:cNvSpPr>
          <p:nvPr>
            <p:ph type="body" idx="1"/>
          </p:nvPr>
        </p:nvSpPr>
        <p:spPr>
          <a:xfrm>
            <a:off x="533400" y="1371600"/>
            <a:ext cx="7848600" cy="1295400"/>
          </a:xfrm>
        </p:spPr>
        <p:txBody>
          <a:bodyPr/>
          <a:lstStyle/>
          <a:p>
            <a:r>
              <a:rPr lang="en-US" altLang="en-US"/>
              <a:t>Have assumed a continuous grayscale.</a:t>
            </a:r>
          </a:p>
          <a:p>
            <a:r>
              <a:rPr lang="en-US" altLang="en-US"/>
              <a:t>What happens in the case of a discrete grayscale with K levels?</a:t>
            </a:r>
          </a:p>
        </p:txBody>
      </p:sp>
      <p:pic>
        <p:nvPicPr>
          <p:cNvPr id="899076" name="Picture 4"/>
          <p:cNvPicPr>
            <a:picLocks noChangeAspect="1" noChangeArrowheads="1"/>
          </p:cNvPicPr>
          <p:nvPr/>
        </p:nvPicPr>
        <p:blipFill>
          <a:blip r:embed="rId2"/>
          <a:srcRect/>
          <a:stretch>
            <a:fillRect/>
          </a:stretch>
        </p:blipFill>
        <p:spPr bwMode="auto">
          <a:xfrm>
            <a:off x="2362200" y="2590800"/>
            <a:ext cx="4064000" cy="4064000"/>
          </a:xfrm>
          <a:prstGeom prst="rect">
            <a:avLst/>
          </a:prstGeom>
          <a:solidFill>
            <a:schemeClr val="folHlink"/>
          </a:solidFill>
          <a:ln w="12700">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296" name="Rectangle 8"/>
          <p:cNvSpPr>
            <a:spLocks noChangeArrowheads="1"/>
          </p:cNvSpPr>
          <p:nvPr/>
        </p:nvSpPr>
        <p:spPr bwMode="auto">
          <a:xfrm>
            <a:off x="3810000" y="1447800"/>
            <a:ext cx="1676400" cy="914400"/>
          </a:xfrm>
          <a:prstGeom prst="rect">
            <a:avLst/>
          </a:prstGeom>
          <a:solidFill>
            <a:schemeClr val="folHlink"/>
          </a:solidFill>
          <a:ln w="12700">
            <a:noFill/>
            <a:miter lim="800000"/>
            <a:headEnd type="none" w="sm" len="sm"/>
            <a:tailEnd type="none" w="sm" len="sm"/>
          </a:ln>
          <a:effectLst/>
        </p:spPr>
        <p:txBody>
          <a:bodyPr wrap="none" anchor="ctr"/>
          <a:lstStyle/>
          <a:p>
            <a:endParaRPr lang="en-US"/>
          </a:p>
        </p:txBody>
      </p:sp>
      <p:sp>
        <p:nvSpPr>
          <p:cNvPr id="908290" name="Rectangle 2"/>
          <p:cNvSpPr>
            <a:spLocks noGrp="1" noChangeArrowheads="1"/>
          </p:cNvSpPr>
          <p:nvPr>
            <p:ph type="title"/>
          </p:nvPr>
        </p:nvSpPr>
        <p:spPr>
          <a:xfrm>
            <a:off x="3429000" y="285750"/>
            <a:ext cx="5638800" cy="609600"/>
          </a:xfrm>
        </p:spPr>
        <p:txBody>
          <a:bodyPr/>
          <a:lstStyle/>
          <a:p>
            <a:r>
              <a:rPr lang="en-US" altLang="en-US"/>
              <a:t>Non-Linear Scaling: Power Law</a:t>
            </a:r>
          </a:p>
        </p:txBody>
      </p:sp>
      <p:sp>
        <p:nvSpPr>
          <p:cNvPr id="908292" name="Rectangle 4"/>
          <p:cNvSpPr>
            <a:spLocks noChangeArrowheads="1"/>
          </p:cNvSpPr>
          <p:nvPr>
            <p:ph type="body" idx="1"/>
          </p:nvPr>
        </p:nvSpPr>
        <p:spPr>
          <a:xfrm>
            <a:off x="1447800" y="2819400"/>
            <a:ext cx="6591300" cy="990600"/>
          </a:xfrm>
          <a:noFill/>
          <a:ln/>
        </p:spPr>
        <p:txBody>
          <a:bodyPr/>
          <a:lstStyle/>
          <a:p>
            <a:r>
              <a:rPr lang="en-GB" altLang="en-US">
                <a:sym typeface="Symbol" pitchFamily="18" charset="2"/>
              </a:rPr>
              <a:t> </a:t>
            </a:r>
            <a:r>
              <a:rPr lang="en-GB" altLang="en-US"/>
              <a:t>&lt; 1 to enhance contrast in dark regions</a:t>
            </a:r>
          </a:p>
          <a:p>
            <a:r>
              <a:rPr lang="en-GB" altLang="en-US">
                <a:sym typeface="Symbol" pitchFamily="18" charset="2"/>
              </a:rPr>
              <a:t> </a:t>
            </a:r>
            <a:r>
              <a:rPr lang="en-GB" altLang="en-US"/>
              <a:t>&gt; 1 to enhance contrast in bright regions.</a:t>
            </a:r>
          </a:p>
        </p:txBody>
      </p:sp>
      <p:sp>
        <p:nvSpPr>
          <p:cNvPr id="908293" name="Text Box 5"/>
          <p:cNvSpPr txBox="1">
            <a:spLocks noChangeArrowheads="1"/>
          </p:cNvSpPr>
          <p:nvPr/>
        </p:nvSpPr>
        <p:spPr bwMode="auto">
          <a:xfrm>
            <a:off x="3886200" y="1600200"/>
            <a:ext cx="1300163" cy="701675"/>
          </a:xfrm>
          <a:prstGeom prst="rect">
            <a:avLst/>
          </a:prstGeom>
          <a:noFill/>
          <a:ln w="12700">
            <a:noFill/>
            <a:miter lim="800000"/>
            <a:headEnd type="none" w="sm" len="sm"/>
            <a:tailEnd type="none" w="sm" len="sm"/>
          </a:ln>
          <a:effectLst/>
        </p:spPr>
        <p:txBody>
          <a:bodyPr wrap="none">
            <a:spAutoFit/>
          </a:bodyPr>
          <a:lstStyle/>
          <a:p>
            <a:r>
              <a:rPr lang="en-US" altLang="en-US" sz="4000" b="1">
                <a:solidFill>
                  <a:schemeClr val="bg2"/>
                </a:solidFill>
              </a:rPr>
              <a:t>O = I</a:t>
            </a:r>
          </a:p>
        </p:txBody>
      </p:sp>
      <p:sp>
        <p:nvSpPr>
          <p:cNvPr id="908294" name="Rectangle 6"/>
          <p:cNvSpPr>
            <a:spLocks noChangeArrowheads="1"/>
          </p:cNvSpPr>
          <p:nvPr/>
        </p:nvSpPr>
        <p:spPr bwMode="auto">
          <a:xfrm>
            <a:off x="5041900" y="1447800"/>
            <a:ext cx="330200" cy="519113"/>
          </a:xfrm>
          <a:prstGeom prst="rect">
            <a:avLst/>
          </a:prstGeom>
          <a:noFill/>
          <a:ln w="12700">
            <a:noFill/>
            <a:miter lim="800000"/>
            <a:headEnd type="none" w="sm" len="sm"/>
            <a:tailEnd type="none" w="sm" len="sm"/>
          </a:ln>
          <a:effectLst/>
        </p:spPr>
        <p:txBody>
          <a:bodyPr wrap="none">
            <a:spAutoFit/>
          </a:bodyPr>
          <a:lstStyle/>
          <a:p>
            <a:r>
              <a:rPr lang="en-US" altLang="en-US" sz="2800" b="1">
                <a:solidFill>
                  <a:schemeClr val="bg2"/>
                </a:solidFill>
                <a:latin typeface="Symbol" pitchFamily="18" charset="2"/>
              </a:rPr>
              <a:t>g</a:t>
            </a:r>
          </a:p>
        </p:txBody>
      </p:sp>
      <p:sp>
        <p:nvSpPr>
          <p:cNvPr id="908298" name="Rectangle 10"/>
          <p:cNvSpPr>
            <a:spLocks noChangeArrowheads="1"/>
          </p:cNvSpPr>
          <p:nvPr/>
        </p:nvSpPr>
        <p:spPr bwMode="auto">
          <a:xfrm>
            <a:off x="3429000" y="4038600"/>
            <a:ext cx="2667000" cy="2273300"/>
          </a:xfrm>
          <a:prstGeom prst="rect">
            <a:avLst/>
          </a:prstGeom>
          <a:solidFill>
            <a:schemeClr val="folHlink"/>
          </a:solidFill>
          <a:ln w="9525">
            <a:noFill/>
            <a:miter lim="800000"/>
            <a:headEnd/>
            <a:tailEnd/>
          </a:ln>
        </p:spPr>
        <p:txBody>
          <a:bodyPr/>
          <a:lstStyle/>
          <a:p>
            <a:endParaRPr lang="en-US"/>
          </a:p>
        </p:txBody>
      </p:sp>
      <p:sp>
        <p:nvSpPr>
          <p:cNvPr id="908299" name="Rectangle 11"/>
          <p:cNvSpPr>
            <a:spLocks noChangeArrowheads="1"/>
          </p:cNvSpPr>
          <p:nvPr/>
        </p:nvSpPr>
        <p:spPr bwMode="auto">
          <a:xfrm>
            <a:off x="3776663" y="4213225"/>
            <a:ext cx="2044700" cy="1822450"/>
          </a:xfrm>
          <a:prstGeom prst="rect">
            <a:avLst/>
          </a:prstGeom>
          <a:solidFill>
            <a:schemeClr val="folHlink"/>
          </a:solidFill>
          <a:ln w="14288">
            <a:solidFill>
              <a:srgbClr val="FFFFFF"/>
            </a:solidFill>
            <a:miter lim="800000"/>
            <a:headEnd/>
            <a:tailEnd/>
          </a:ln>
        </p:spPr>
        <p:txBody>
          <a:bodyPr/>
          <a:lstStyle/>
          <a:p>
            <a:endParaRPr lang="en-US"/>
          </a:p>
        </p:txBody>
      </p:sp>
      <p:sp>
        <p:nvSpPr>
          <p:cNvPr id="908300" name="Freeform 12"/>
          <p:cNvSpPr>
            <a:spLocks/>
          </p:cNvSpPr>
          <p:nvPr/>
        </p:nvSpPr>
        <p:spPr bwMode="auto">
          <a:xfrm>
            <a:off x="3776663" y="4213225"/>
            <a:ext cx="2044700" cy="1588"/>
          </a:xfrm>
          <a:custGeom>
            <a:avLst/>
            <a:gdLst/>
            <a:ahLst/>
            <a:cxnLst>
              <a:cxn ang="0">
                <a:pos x="0" y="0"/>
              </a:cxn>
              <a:cxn ang="0">
                <a:pos x="1288" y="0"/>
              </a:cxn>
              <a:cxn ang="0">
                <a:pos x="0" y="0"/>
              </a:cxn>
            </a:cxnLst>
            <a:rect l="0" t="0" r="r" b="b"/>
            <a:pathLst>
              <a:path w="1288">
                <a:moveTo>
                  <a:pt x="0" y="0"/>
                </a:moveTo>
                <a:lnTo>
                  <a:pt x="1288" y="0"/>
                </a:lnTo>
                <a:lnTo>
                  <a:pt x="0" y="0"/>
                </a:lnTo>
                <a:close/>
              </a:path>
            </a:pathLst>
          </a:custGeom>
          <a:solidFill>
            <a:srgbClr val="FFFFFF"/>
          </a:solidFill>
          <a:ln w="9525">
            <a:noFill/>
            <a:round/>
            <a:headEnd/>
            <a:tailEnd/>
          </a:ln>
        </p:spPr>
        <p:txBody>
          <a:bodyPr/>
          <a:lstStyle/>
          <a:p>
            <a:endParaRPr lang="en-US"/>
          </a:p>
        </p:txBody>
      </p:sp>
      <p:sp>
        <p:nvSpPr>
          <p:cNvPr id="908301" name="Line 13"/>
          <p:cNvSpPr>
            <a:spLocks noChangeShapeType="1"/>
          </p:cNvSpPr>
          <p:nvPr/>
        </p:nvSpPr>
        <p:spPr bwMode="auto">
          <a:xfrm flipH="1">
            <a:off x="3776663" y="4213225"/>
            <a:ext cx="2044700" cy="1588"/>
          </a:xfrm>
          <a:prstGeom prst="line">
            <a:avLst/>
          </a:prstGeom>
          <a:noFill/>
          <a:ln w="14288">
            <a:solidFill>
              <a:srgbClr val="000000"/>
            </a:solidFill>
            <a:round/>
            <a:headEnd/>
            <a:tailEnd/>
          </a:ln>
        </p:spPr>
        <p:txBody>
          <a:bodyPr/>
          <a:lstStyle/>
          <a:p>
            <a:endParaRPr lang="en-US"/>
          </a:p>
        </p:txBody>
      </p:sp>
      <p:sp>
        <p:nvSpPr>
          <p:cNvPr id="908302" name="Line 14"/>
          <p:cNvSpPr>
            <a:spLocks noChangeShapeType="1"/>
          </p:cNvSpPr>
          <p:nvPr/>
        </p:nvSpPr>
        <p:spPr bwMode="auto">
          <a:xfrm>
            <a:off x="5821363" y="4213225"/>
            <a:ext cx="1587" cy="1588"/>
          </a:xfrm>
          <a:prstGeom prst="line">
            <a:avLst/>
          </a:prstGeom>
          <a:noFill/>
          <a:ln w="14288">
            <a:solidFill>
              <a:srgbClr val="000000"/>
            </a:solidFill>
            <a:round/>
            <a:headEnd/>
            <a:tailEnd/>
          </a:ln>
        </p:spPr>
        <p:txBody>
          <a:bodyPr/>
          <a:lstStyle/>
          <a:p>
            <a:endParaRPr lang="en-US"/>
          </a:p>
        </p:txBody>
      </p:sp>
      <p:sp>
        <p:nvSpPr>
          <p:cNvPr id="908303" name="Freeform 15"/>
          <p:cNvSpPr>
            <a:spLocks/>
          </p:cNvSpPr>
          <p:nvPr/>
        </p:nvSpPr>
        <p:spPr bwMode="auto">
          <a:xfrm>
            <a:off x="3776663" y="6035675"/>
            <a:ext cx="2044700" cy="1588"/>
          </a:xfrm>
          <a:custGeom>
            <a:avLst/>
            <a:gdLst/>
            <a:ahLst/>
            <a:cxnLst>
              <a:cxn ang="0">
                <a:pos x="0" y="0"/>
              </a:cxn>
              <a:cxn ang="0">
                <a:pos x="1288" y="0"/>
              </a:cxn>
              <a:cxn ang="0">
                <a:pos x="0" y="0"/>
              </a:cxn>
            </a:cxnLst>
            <a:rect l="0" t="0" r="r" b="b"/>
            <a:pathLst>
              <a:path w="1288">
                <a:moveTo>
                  <a:pt x="0" y="0"/>
                </a:moveTo>
                <a:lnTo>
                  <a:pt x="1288" y="0"/>
                </a:lnTo>
                <a:lnTo>
                  <a:pt x="0" y="0"/>
                </a:lnTo>
                <a:close/>
              </a:path>
            </a:pathLst>
          </a:custGeom>
          <a:solidFill>
            <a:srgbClr val="FFFFFF"/>
          </a:solidFill>
          <a:ln w="9525">
            <a:noFill/>
            <a:round/>
            <a:headEnd/>
            <a:tailEnd/>
          </a:ln>
        </p:spPr>
        <p:txBody>
          <a:bodyPr/>
          <a:lstStyle/>
          <a:p>
            <a:endParaRPr lang="en-US"/>
          </a:p>
        </p:txBody>
      </p:sp>
      <p:sp>
        <p:nvSpPr>
          <p:cNvPr id="908304" name="Line 16"/>
          <p:cNvSpPr>
            <a:spLocks noChangeShapeType="1"/>
          </p:cNvSpPr>
          <p:nvPr/>
        </p:nvSpPr>
        <p:spPr bwMode="auto">
          <a:xfrm flipH="1">
            <a:off x="3776663" y="6035675"/>
            <a:ext cx="2044700" cy="1588"/>
          </a:xfrm>
          <a:prstGeom prst="line">
            <a:avLst/>
          </a:prstGeom>
          <a:noFill/>
          <a:ln w="14288">
            <a:solidFill>
              <a:srgbClr val="000000"/>
            </a:solidFill>
            <a:round/>
            <a:headEnd/>
            <a:tailEnd/>
          </a:ln>
        </p:spPr>
        <p:txBody>
          <a:bodyPr/>
          <a:lstStyle/>
          <a:p>
            <a:endParaRPr lang="en-US"/>
          </a:p>
        </p:txBody>
      </p:sp>
      <p:sp>
        <p:nvSpPr>
          <p:cNvPr id="908305" name="Line 17"/>
          <p:cNvSpPr>
            <a:spLocks noChangeShapeType="1"/>
          </p:cNvSpPr>
          <p:nvPr/>
        </p:nvSpPr>
        <p:spPr bwMode="auto">
          <a:xfrm>
            <a:off x="5821363" y="6035675"/>
            <a:ext cx="1587" cy="1588"/>
          </a:xfrm>
          <a:prstGeom prst="line">
            <a:avLst/>
          </a:prstGeom>
          <a:noFill/>
          <a:ln w="14288">
            <a:solidFill>
              <a:srgbClr val="000000"/>
            </a:solidFill>
            <a:round/>
            <a:headEnd/>
            <a:tailEnd/>
          </a:ln>
        </p:spPr>
        <p:txBody>
          <a:bodyPr/>
          <a:lstStyle/>
          <a:p>
            <a:endParaRPr lang="en-US"/>
          </a:p>
        </p:txBody>
      </p:sp>
      <p:sp>
        <p:nvSpPr>
          <p:cNvPr id="908306" name="Freeform 18"/>
          <p:cNvSpPr>
            <a:spLocks/>
          </p:cNvSpPr>
          <p:nvPr/>
        </p:nvSpPr>
        <p:spPr bwMode="auto">
          <a:xfrm>
            <a:off x="5821363" y="4213225"/>
            <a:ext cx="1587" cy="1822450"/>
          </a:xfrm>
          <a:custGeom>
            <a:avLst/>
            <a:gdLst/>
            <a:ahLst/>
            <a:cxnLst>
              <a:cxn ang="0">
                <a:pos x="0" y="1148"/>
              </a:cxn>
              <a:cxn ang="0">
                <a:pos x="0" y="0"/>
              </a:cxn>
              <a:cxn ang="0">
                <a:pos x="0" y="1148"/>
              </a:cxn>
            </a:cxnLst>
            <a:rect l="0" t="0" r="r" b="b"/>
            <a:pathLst>
              <a:path h="1148">
                <a:moveTo>
                  <a:pt x="0" y="1148"/>
                </a:moveTo>
                <a:lnTo>
                  <a:pt x="0" y="0"/>
                </a:lnTo>
                <a:lnTo>
                  <a:pt x="0" y="1148"/>
                </a:lnTo>
                <a:close/>
              </a:path>
            </a:pathLst>
          </a:custGeom>
          <a:solidFill>
            <a:srgbClr val="FFFFFF"/>
          </a:solidFill>
          <a:ln w="9525">
            <a:noFill/>
            <a:round/>
            <a:headEnd/>
            <a:tailEnd/>
          </a:ln>
        </p:spPr>
        <p:txBody>
          <a:bodyPr/>
          <a:lstStyle/>
          <a:p>
            <a:endParaRPr lang="en-US"/>
          </a:p>
        </p:txBody>
      </p:sp>
      <p:sp>
        <p:nvSpPr>
          <p:cNvPr id="908307" name="Line 19"/>
          <p:cNvSpPr>
            <a:spLocks noChangeShapeType="1"/>
          </p:cNvSpPr>
          <p:nvPr/>
        </p:nvSpPr>
        <p:spPr bwMode="auto">
          <a:xfrm>
            <a:off x="5821363" y="4213225"/>
            <a:ext cx="1587" cy="1822450"/>
          </a:xfrm>
          <a:prstGeom prst="line">
            <a:avLst/>
          </a:prstGeom>
          <a:noFill/>
          <a:ln w="14288">
            <a:solidFill>
              <a:srgbClr val="000000"/>
            </a:solidFill>
            <a:round/>
            <a:headEnd/>
            <a:tailEnd/>
          </a:ln>
        </p:spPr>
        <p:txBody>
          <a:bodyPr/>
          <a:lstStyle/>
          <a:p>
            <a:endParaRPr lang="en-US"/>
          </a:p>
        </p:txBody>
      </p:sp>
      <p:sp>
        <p:nvSpPr>
          <p:cNvPr id="908308" name="Line 20"/>
          <p:cNvSpPr>
            <a:spLocks noChangeShapeType="1"/>
          </p:cNvSpPr>
          <p:nvPr/>
        </p:nvSpPr>
        <p:spPr bwMode="auto">
          <a:xfrm>
            <a:off x="5821363" y="4213225"/>
            <a:ext cx="1587" cy="1588"/>
          </a:xfrm>
          <a:prstGeom prst="line">
            <a:avLst/>
          </a:prstGeom>
          <a:noFill/>
          <a:ln w="14288">
            <a:solidFill>
              <a:srgbClr val="000000"/>
            </a:solidFill>
            <a:round/>
            <a:headEnd/>
            <a:tailEnd/>
          </a:ln>
        </p:spPr>
        <p:txBody>
          <a:bodyPr/>
          <a:lstStyle/>
          <a:p>
            <a:endParaRPr lang="en-US"/>
          </a:p>
        </p:txBody>
      </p:sp>
      <p:sp>
        <p:nvSpPr>
          <p:cNvPr id="908309" name="Freeform 21"/>
          <p:cNvSpPr>
            <a:spLocks/>
          </p:cNvSpPr>
          <p:nvPr/>
        </p:nvSpPr>
        <p:spPr bwMode="auto">
          <a:xfrm>
            <a:off x="3776663" y="4213225"/>
            <a:ext cx="1587" cy="1822450"/>
          </a:xfrm>
          <a:custGeom>
            <a:avLst/>
            <a:gdLst/>
            <a:ahLst/>
            <a:cxnLst>
              <a:cxn ang="0">
                <a:pos x="0" y="1148"/>
              </a:cxn>
              <a:cxn ang="0">
                <a:pos x="0" y="0"/>
              </a:cxn>
              <a:cxn ang="0">
                <a:pos x="0" y="1148"/>
              </a:cxn>
            </a:cxnLst>
            <a:rect l="0" t="0" r="r" b="b"/>
            <a:pathLst>
              <a:path h="1148">
                <a:moveTo>
                  <a:pt x="0" y="1148"/>
                </a:moveTo>
                <a:lnTo>
                  <a:pt x="0" y="0"/>
                </a:lnTo>
                <a:lnTo>
                  <a:pt x="0" y="1148"/>
                </a:lnTo>
                <a:close/>
              </a:path>
            </a:pathLst>
          </a:custGeom>
          <a:solidFill>
            <a:srgbClr val="FFFFFF"/>
          </a:solidFill>
          <a:ln w="9525">
            <a:noFill/>
            <a:round/>
            <a:headEnd/>
            <a:tailEnd/>
          </a:ln>
        </p:spPr>
        <p:txBody>
          <a:bodyPr/>
          <a:lstStyle/>
          <a:p>
            <a:endParaRPr lang="en-US"/>
          </a:p>
        </p:txBody>
      </p:sp>
      <p:sp>
        <p:nvSpPr>
          <p:cNvPr id="908310" name="Line 22"/>
          <p:cNvSpPr>
            <a:spLocks noChangeShapeType="1"/>
          </p:cNvSpPr>
          <p:nvPr/>
        </p:nvSpPr>
        <p:spPr bwMode="auto">
          <a:xfrm>
            <a:off x="3776663" y="4213225"/>
            <a:ext cx="1587" cy="1822450"/>
          </a:xfrm>
          <a:prstGeom prst="line">
            <a:avLst/>
          </a:prstGeom>
          <a:noFill/>
          <a:ln w="14288">
            <a:solidFill>
              <a:srgbClr val="000000"/>
            </a:solidFill>
            <a:round/>
            <a:headEnd/>
            <a:tailEnd/>
          </a:ln>
        </p:spPr>
        <p:txBody>
          <a:bodyPr/>
          <a:lstStyle/>
          <a:p>
            <a:endParaRPr lang="en-US"/>
          </a:p>
        </p:txBody>
      </p:sp>
      <p:sp>
        <p:nvSpPr>
          <p:cNvPr id="908311" name="Line 23"/>
          <p:cNvSpPr>
            <a:spLocks noChangeShapeType="1"/>
          </p:cNvSpPr>
          <p:nvPr/>
        </p:nvSpPr>
        <p:spPr bwMode="auto">
          <a:xfrm>
            <a:off x="3776663" y="4213225"/>
            <a:ext cx="1587" cy="1588"/>
          </a:xfrm>
          <a:prstGeom prst="line">
            <a:avLst/>
          </a:prstGeom>
          <a:noFill/>
          <a:ln w="14288">
            <a:solidFill>
              <a:srgbClr val="000000"/>
            </a:solidFill>
            <a:round/>
            <a:headEnd/>
            <a:tailEnd/>
          </a:ln>
        </p:spPr>
        <p:txBody>
          <a:bodyPr/>
          <a:lstStyle/>
          <a:p>
            <a:endParaRPr lang="en-US"/>
          </a:p>
        </p:txBody>
      </p:sp>
      <p:sp>
        <p:nvSpPr>
          <p:cNvPr id="908312" name="Freeform 24"/>
          <p:cNvSpPr>
            <a:spLocks/>
          </p:cNvSpPr>
          <p:nvPr/>
        </p:nvSpPr>
        <p:spPr bwMode="auto">
          <a:xfrm>
            <a:off x="3776663" y="6035675"/>
            <a:ext cx="2044700" cy="1588"/>
          </a:xfrm>
          <a:custGeom>
            <a:avLst/>
            <a:gdLst/>
            <a:ahLst/>
            <a:cxnLst>
              <a:cxn ang="0">
                <a:pos x="0" y="0"/>
              </a:cxn>
              <a:cxn ang="0">
                <a:pos x="1288" y="0"/>
              </a:cxn>
              <a:cxn ang="0">
                <a:pos x="0" y="0"/>
              </a:cxn>
            </a:cxnLst>
            <a:rect l="0" t="0" r="r" b="b"/>
            <a:pathLst>
              <a:path w="1288">
                <a:moveTo>
                  <a:pt x="0" y="0"/>
                </a:moveTo>
                <a:lnTo>
                  <a:pt x="1288" y="0"/>
                </a:lnTo>
                <a:lnTo>
                  <a:pt x="0" y="0"/>
                </a:lnTo>
                <a:close/>
              </a:path>
            </a:pathLst>
          </a:custGeom>
          <a:solidFill>
            <a:srgbClr val="FFFFFF"/>
          </a:solidFill>
          <a:ln w="9525">
            <a:noFill/>
            <a:round/>
            <a:headEnd/>
            <a:tailEnd/>
          </a:ln>
        </p:spPr>
        <p:txBody>
          <a:bodyPr/>
          <a:lstStyle/>
          <a:p>
            <a:endParaRPr lang="en-US"/>
          </a:p>
        </p:txBody>
      </p:sp>
      <p:sp>
        <p:nvSpPr>
          <p:cNvPr id="908313" name="Line 25"/>
          <p:cNvSpPr>
            <a:spLocks noChangeShapeType="1"/>
          </p:cNvSpPr>
          <p:nvPr/>
        </p:nvSpPr>
        <p:spPr bwMode="auto">
          <a:xfrm flipH="1">
            <a:off x="3776663" y="6035675"/>
            <a:ext cx="2044700" cy="1588"/>
          </a:xfrm>
          <a:prstGeom prst="line">
            <a:avLst/>
          </a:prstGeom>
          <a:noFill/>
          <a:ln w="14288">
            <a:solidFill>
              <a:srgbClr val="000000"/>
            </a:solidFill>
            <a:round/>
            <a:headEnd/>
            <a:tailEnd/>
          </a:ln>
        </p:spPr>
        <p:txBody>
          <a:bodyPr/>
          <a:lstStyle/>
          <a:p>
            <a:endParaRPr lang="en-US"/>
          </a:p>
        </p:txBody>
      </p:sp>
      <p:sp>
        <p:nvSpPr>
          <p:cNvPr id="908314" name="Line 26"/>
          <p:cNvSpPr>
            <a:spLocks noChangeShapeType="1"/>
          </p:cNvSpPr>
          <p:nvPr/>
        </p:nvSpPr>
        <p:spPr bwMode="auto">
          <a:xfrm>
            <a:off x="5821363" y="6035675"/>
            <a:ext cx="1587" cy="1588"/>
          </a:xfrm>
          <a:prstGeom prst="line">
            <a:avLst/>
          </a:prstGeom>
          <a:noFill/>
          <a:ln w="14288">
            <a:solidFill>
              <a:srgbClr val="000000"/>
            </a:solidFill>
            <a:round/>
            <a:headEnd/>
            <a:tailEnd/>
          </a:ln>
        </p:spPr>
        <p:txBody>
          <a:bodyPr/>
          <a:lstStyle/>
          <a:p>
            <a:endParaRPr lang="en-US"/>
          </a:p>
        </p:txBody>
      </p:sp>
      <p:sp>
        <p:nvSpPr>
          <p:cNvPr id="908315" name="Freeform 27"/>
          <p:cNvSpPr>
            <a:spLocks/>
          </p:cNvSpPr>
          <p:nvPr/>
        </p:nvSpPr>
        <p:spPr bwMode="auto">
          <a:xfrm>
            <a:off x="3776663" y="4213225"/>
            <a:ext cx="1587" cy="1822450"/>
          </a:xfrm>
          <a:custGeom>
            <a:avLst/>
            <a:gdLst/>
            <a:ahLst/>
            <a:cxnLst>
              <a:cxn ang="0">
                <a:pos x="0" y="1148"/>
              </a:cxn>
              <a:cxn ang="0">
                <a:pos x="0" y="0"/>
              </a:cxn>
              <a:cxn ang="0">
                <a:pos x="0" y="1148"/>
              </a:cxn>
            </a:cxnLst>
            <a:rect l="0" t="0" r="r" b="b"/>
            <a:pathLst>
              <a:path h="1148">
                <a:moveTo>
                  <a:pt x="0" y="1148"/>
                </a:moveTo>
                <a:lnTo>
                  <a:pt x="0" y="0"/>
                </a:lnTo>
                <a:lnTo>
                  <a:pt x="0" y="1148"/>
                </a:lnTo>
                <a:close/>
              </a:path>
            </a:pathLst>
          </a:custGeom>
          <a:solidFill>
            <a:srgbClr val="FFFFFF"/>
          </a:solidFill>
          <a:ln w="9525">
            <a:noFill/>
            <a:round/>
            <a:headEnd/>
            <a:tailEnd/>
          </a:ln>
        </p:spPr>
        <p:txBody>
          <a:bodyPr/>
          <a:lstStyle/>
          <a:p>
            <a:endParaRPr lang="en-US"/>
          </a:p>
        </p:txBody>
      </p:sp>
      <p:sp>
        <p:nvSpPr>
          <p:cNvPr id="908316" name="Line 28"/>
          <p:cNvSpPr>
            <a:spLocks noChangeShapeType="1"/>
          </p:cNvSpPr>
          <p:nvPr/>
        </p:nvSpPr>
        <p:spPr bwMode="auto">
          <a:xfrm>
            <a:off x="3776663" y="4213225"/>
            <a:ext cx="1587" cy="1822450"/>
          </a:xfrm>
          <a:prstGeom prst="line">
            <a:avLst/>
          </a:prstGeom>
          <a:noFill/>
          <a:ln w="14288">
            <a:solidFill>
              <a:srgbClr val="000000"/>
            </a:solidFill>
            <a:round/>
            <a:headEnd/>
            <a:tailEnd/>
          </a:ln>
        </p:spPr>
        <p:txBody>
          <a:bodyPr/>
          <a:lstStyle/>
          <a:p>
            <a:endParaRPr lang="en-US"/>
          </a:p>
        </p:txBody>
      </p:sp>
      <p:sp>
        <p:nvSpPr>
          <p:cNvPr id="908317" name="Line 29"/>
          <p:cNvSpPr>
            <a:spLocks noChangeShapeType="1"/>
          </p:cNvSpPr>
          <p:nvPr/>
        </p:nvSpPr>
        <p:spPr bwMode="auto">
          <a:xfrm>
            <a:off x="3776663" y="4213225"/>
            <a:ext cx="1587" cy="1588"/>
          </a:xfrm>
          <a:prstGeom prst="line">
            <a:avLst/>
          </a:prstGeom>
          <a:noFill/>
          <a:ln w="14288">
            <a:solidFill>
              <a:srgbClr val="000000"/>
            </a:solidFill>
            <a:round/>
            <a:headEnd/>
            <a:tailEnd/>
          </a:ln>
        </p:spPr>
        <p:txBody>
          <a:bodyPr/>
          <a:lstStyle/>
          <a:p>
            <a:endParaRPr lang="en-US"/>
          </a:p>
        </p:txBody>
      </p:sp>
      <p:sp>
        <p:nvSpPr>
          <p:cNvPr id="908318" name="Freeform 30"/>
          <p:cNvSpPr>
            <a:spLocks/>
          </p:cNvSpPr>
          <p:nvPr/>
        </p:nvSpPr>
        <p:spPr bwMode="auto">
          <a:xfrm>
            <a:off x="3776663" y="6021388"/>
            <a:ext cx="1587" cy="14287"/>
          </a:xfrm>
          <a:custGeom>
            <a:avLst/>
            <a:gdLst/>
            <a:ahLst/>
            <a:cxnLst>
              <a:cxn ang="0">
                <a:pos x="0" y="9"/>
              </a:cxn>
              <a:cxn ang="0">
                <a:pos x="0" y="0"/>
              </a:cxn>
              <a:cxn ang="0">
                <a:pos x="0" y="9"/>
              </a:cxn>
            </a:cxnLst>
            <a:rect l="0" t="0" r="r" b="b"/>
            <a:pathLst>
              <a:path h="9">
                <a:moveTo>
                  <a:pt x="0" y="9"/>
                </a:moveTo>
                <a:lnTo>
                  <a:pt x="0" y="0"/>
                </a:lnTo>
                <a:lnTo>
                  <a:pt x="0" y="9"/>
                </a:lnTo>
                <a:close/>
              </a:path>
            </a:pathLst>
          </a:custGeom>
          <a:solidFill>
            <a:srgbClr val="FFFFFF"/>
          </a:solidFill>
          <a:ln w="9525">
            <a:noFill/>
            <a:round/>
            <a:headEnd/>
            <a:tailEnd/>
          </a:ln>
        </p:spPr>
        <p:txBody>
          <a:bodyPr/>
          <a:lstStyle/>
          <a:p>
            <a:endParaRPr lang="en-US"/>
          </a:p>
        </p:txBody>
      </p:sp>
      <p:sp>
        <p:nvSpPr>
          <p:cNvPr id="908319" name="Line 31"/>
          <p:cNvSpPr>
            <a:spLocks noChangeShapeType="1"/>
          </p:cNvSpPr>
          <p:nvPr/>
        </p:nvSpPr>
        <p:spPr bwMode="auto">
          <a:xfrm>
            <a:off x="3776663" y="6021388"/>
            <a:ext cx="1587" cy="14287"/>
          </a:xfrm>
          <a:prstGeom prst="line">
            <a:avLst/>
          </a:prstGeom>
          <a:noFill/>
          <a:ln w="14288">
            <a:solidFill>
              <a:srgbClr val="000000"/>
            </a:solidFill>
            <a:round/>
            <a:headEnd/>
            <a:tailEnd/>
          </a:ln>
        </p:spPr>
        <p:txBody>
          <a:bodyPr/>
          <a:lstStyle/>
          <a:p>
            <a:endParaRPr lang="en-US"/>
          </a:p>
        </p:txBody>
      </p:sp>
      <p:sp>
        <p:nvSpPr>
          <p:cNvPr id="908320" name="Line 32"/>
          <p:cNvSpPr>
            <a:spLocks noChangeShapeType="1"/>
          </p:cNvSpPr>
          <p:nvPr/>
        </p:nvSpPr>
        <p:spPr bwMode="auto">
          <a:xfrm>
            <a:off x="3776663" y="6021388"/>
            <a:ext cx="1587" cy="1587"/>
          </a:xfrm>
          <a:prstGeom prst="line">
            <a:avLst/>
          </a:prstGeom>
          <a:noFill/>
          <a:ln w="14288">
            <a:solidFill>
              <a:srgbClr val="000000"/>
            </a:solidFill>
            <a:round/>
            <a:headEnd/>
            <a:tailEnd/>
          </a:ln>
        </p:spPr>
        <p:txBody>
          <a:bodyPr/>
          <a:lstStyle/>
          <a:p>
            <a:endParaRPr lang="en-US"/>
          </a:p>
        </p:txBody>
      </p:sp>
      <p:sp>
        <p:nvSpPr>
          <p:cNvPr id="908321" name="Freeform 33"/>
          <p:cNvSpPr>
            <a:spLocks/>
          </p:cNvSpPr>
          <p:nvPr/>
        </p:nvSpPr>
        <p:spPr bwMode="auto">
          <a:xfrm>
            <a:off x="3776663" y="4213225"/>
            <a:ext cx="1587" cy="14288"/>
          </a:xfrm>
          <a:custGeom>
            <a:avLst/>
            <a:gdLst/>
            <a:ahLst/>
            <a:cxnLst>
              <a:cxn ang="0">
                <a:pos x="0" y="0"/>
              </a:cxn>
              <a:cxn ang="0">
                <a:pos x="0" y="9"/>
              </a:cxn>
              <a:cxn ang="0">
                <a:pos x="0" y="0"/>
              </a:cxn>
            </a:cxnLst>
            <a:rect l="0" t="0" r="r" b="b"/>
            <a:pathLst>
              <a:path h="9">
                <a:moveTo>
                  <a:pt x="0" y="0"/>
                </a:moveTo>
                <a:lnTo>
                  <a:pt x="0" y="9"/>
                </a:lnTo>
                <a:lnTo>
                  <a:pt x="0" y="0"/>
                </a:lnTo>
                <a:close/>
              </a:path>
            </a:pathLst>
          </a:custGeom>
          <a:solidFill>
            <a:srgbClr val="FFFFFF"/>
          </a:solidFill>
          <a:ln w="9525">
            <a:noFill/>
            <a:round/>
            <a:headEnd/>
            <a:tailEnd/>
          </a:ln>
        </p:spPr>
        <p:txBody>
          <a:bodyPr/>
          <a:lstStyle/>
          <a:p>
            <a:endParaRPr lang="en-US"/>
          </a:p>
        </p:txBody>
      </p:sp>
      <p:sp>
        <p:nvSpPr>
          <p:cNvPr id="908322" name="Line 34"/>
          <p:cNvSpPr>
            <a:spLocks noChangeShapeType="1"/>
          </p:cNvSpPr>
          <p:nvPr/>
        </p:nvSpPr>
        <p:spPr bwMode="auto">
          <a:xfrm flipV="1">
            <a:off x="3776663" y="4213225"/>
            <a:ext cx="1587" cy="14288"/>
          </a:xfrm>
          <a:prstGeom prst="line">
            <a:avLst/>
          </a:prstGeom>
          <a:noFill/>
          <a:ln w="14288">
            <a:solidFill>
              <a:srgbClr val="000000"/>
            </a:solidFill>
            <a:round/>
            <a:headEnd/>
            <a:tailEnd/>
          </a:ln>
        </p:spPr>
        <p:txBody>
          <a:bodyPr/>
          <a:lstStyle/>
          <a:p>
            <a:endParaRPr lang="en-US"/>
          </a:p>
        </p:txBody>
      </p:sp>
      <p:sp>
        <p:nvSpPr>
          <p:cNvPr id="908323" name="Line 35"/>
          <p:cNvSpPr>
            <a:spLocks noChangeShapeType="1"/>
          </p:cNvSpPr>
          <p:nvPr/>
        </p:nvSpPr>
        <p:spPr bwMode="auto">
          <a:xfrm>
            <a:off x="3776663" y="4227513"/>
            <a:ext cx="1587" cy="1587"/>
          </a:xfrm>
          <a:prstGeom prst="line">
            <a:avLst/>
          </a:prstGeom>
          <a:noFill/>
          <a:ln w="14288">
            <a:solidFill>
              <a:srgbClr val="000000"/>
            </a:solidFill>
            <a:round/>
            <a:headEnd/>
            <a:tailEnd/>
          </a:ln>
        </p:spPr>
        <p:txBody>
          <a:bodyPr/>
          <a:lstStyle/>
          <a:p>
            <a:endParaRPr lang="en-US"/>
          </a:p>
        </p:txBody>
      </p:sp>
      <p:sp>
        <p:nvSpPr>
          <p:cNvPr id="908324" name="Rectangle 36"/>
          <p:cNvSpPr>
            <a:spLocks noChangeArrowheads="1"/>
          </p:cNvSpPr>
          <p:nvPr/>
        </p:nvSpPr>
        <p:spPr bwMode="auto">
          <a:xfrm>
            <a:off x="3740150" y="6099175"/>
            <a:ext cx="106363" cy="228600"/>
          </a:xfrm>
          <a:prstGeom prst="rect">
            <a:avLst/>
          </a:prstGeom>
          <a:noFill/>
          <a:ln w="9525">
            <a:noFill/>
            <a:miter lim="800000"/>
            <a:headEnd/>
            <a:tailEnd/>
          </a:ln>
        </p:spPr>
        <p:txBody>
          <a:bodyPr wrap="none" lIns="0" tIns="0" rIns="0" bIns="0">
            <a:spAutoFit/>
          </a:bodyPr>
          <a:lstStyle/>
          <a:p>
            <a:r>
              <a:rPr lang="en-US" altLang="en-US" sz="1500">
                <a:solidFill>
                  <a:srgbClr val="000000"/>
                </a:solidFill>
                <a:latin typeface="Helvetica" pitchFamily="34" charset="0"/>
              </a:rPr>
              <a:t>0</a:t>
            </a:r>
            <a:endParaRPr lang="en-US" altLang="en-US" sz="1600" b="1"/>
          </a:p>
        </p:txBody>
      </p:sp>
      <p:sp>
        <p:nvSpPr>
          <p:cNvPr id="908325" name="Freeform 37"/>
          <p:cNvSpPr>
            <a:spLocks/>
          </p:cNvSpPr>
          <p:nvPr/>
        </p:nvSpPr>
        <p:spPr bwMode="auto">
          <a:xfrm>
            <a:off x="4805363" y="6021388"/>
            <a:ext cx="1587" cy="14287"/>
          </a:xfrm>
          <a:custGeom>
            <a:avLst/>
            <a:gdLst/>
            <a:ahLst/>
            <a:cxnLst>
              <a:cxn ang="0">
                <a:pos x="0" y="9"/>
              </a:cxn>
              <a:cxn ang="0">
                <a:pos x="0" y="0"/>
              </a:cxn>
              <a:cxn ang="0">
                <a:pos x="0" y="9"/>
              </a:cxn>
            </a:cxnLst>
            <a:rect l="0" t="0" r="r" b="b"/>
            <a:pathLst>
              <a:path h="9">
                <a:moveTo>
                  <a:pt x="0" y="9"/>
                </a:moveTo>
                <a:lnTo>
                  <a:pt x="0" y="0"/>
                </a:lnTo>
                <a:lnTo>
                  <a:pt x="0" y="9"/>
                </a:lnTo>
                <a:close/>
              </a:path>
            </a:pathLst>
          </a:custGeom>
          <a:solidFill>
            <a:srgbClr val="FFFFFF"/>
          </a:solidFill>
          <a:ln w="9525">
            <a:noFill/>
            <a:round/>
            <a:headEnd/>
            <a:tailEnd/>
          </a:ln>
        </p:spPr>
        <p:txBody>
          <a:bodyPr/>
          <a:lstStyle/>
          <a:p>
            <a:endParaRPr lang="en-US"/>
          </a:p>
        </p:txBody>
      </p:sp>
      <p:sp>
        <p:nvSpPr>
          <p:cNvPr id="908326" name="Line 38"/>
          <p:cNvSpPr>
            <a:spLocks noChangeShapeType="1"/>
          </p:cNvSpPr>
          <p:nvPr/>
        </p:nvSpPr>
        <p:spPr bwMode="auto">
          <a:xfrm>
            <a:off x="4805363" y="6021388"/>
            <a:ext cx="1587" cy="14287"/>
          </a:xfrm>
          <a:prstGeom prst="line">
            <a:avLst/>
          </a:prstGeom>
          <a:noFill/>
          <a:ln w="14288">
            <a:solidFill>
              <a:srgbClr val="000000"/>
            </a:solidFill>
            <a:round/>
            <a:headEnd/>
            <a:tailEnd/>
          </a:ln>
        </p:spPr>
        <p:txBody>
          <a:bodyPr/>
          <a:lstStyle/>
          <a:p>
            <a:endParaRPr lang="en-US"/>
          </a:p>
        </p:txBody>
      </p:sp>
      <p:sp>
        <p:nvSpPr>
          <p:cNvPr id="908327" name="Line 39"/>
          <p:cNvSpPr>
            <a:spLocks noChangeShapeType="1"/>
          </p:cNvSpPr>
          <p:nvPr/>
        </p:nvSpPr>
        <p:spPr bwMode="auto">
          <a:xfrm>
            <a:off x="4805363" y="6021388"/>
            <a:ext cx="1587" cy="1587"/>
          </a:xfrm>
          <a:prstGeom prst="line">
            <a:avLst/>
          </a:prstGeom>
          <a:noFill/>
          <a:ln w="14288">
            <a:solidFill>
              <a:srgbClr val="000000"/>
            </a:solidFill>
            <a:round/>
            <a:headEnd/>
            <a:tailEnd/>
          </a:ln>
        </p:spPr>
        <p:txBody>
          <a:bodyPr/>
          <a:lstStyle/>
          <a:p>
            <a:endParaRPr lang="en-US"/>
          </a:p>
        </p:txBody>
      </p:sp>
      <p:sp>
        <p:nvSpPr>
          <p:cNvPr id="908328" name="Freeform 40"/>
          <p:cNvSpPr>
            <a:spLocks/>
          </p:cNvSpPr>
          <p:nvPr/>
        </p:nvSpPr>
        <p:spPr bwMode="auto">
          <a:xfrm>
            <a:off x="4805363" y="4213225"/>
            <a:ext cx="1587" cy="14288"/>
          </a:xfrm>
          <a:custGeom>
            <a:avLst/>
            <a:gdLst/>
            <a:ahLst/>
            <a:cxnLst>
              <a:cxn ang="0">
                <a:pos x="0" y="0"/>
              </a:cxn>
              <a:cxn ang="0">
                <a:pos x="0" y="9"/>
              </a:cxn>
              <a:cxn ang="0">
                <a:pos x="0" y="0"/>
              </a:cxn>
            </a:cxnLst>
            <a:rect l="0" t="0" r="r" b="b"/>
            <a:pathLst>
              <a:path h="9">
                <a:moveTo>
                  <a:pt x="0" y="0"/>
                </a:moveTo>
                <a:lnTo>
                  <a:pt x="0" y="9"/>
                </a:lnTo>
                <a:lnTo>
                  <a:pt x="0" y="0"/>
                </a:lnTo>
                <a:close/>
              </a:path>
            </a:pathLst>
          </a:custGeom>
          <a:solidFill>
            <a:srgbClr val="FFFFFF"/>
          </a:solidFill>
          <a:ln w="9525">
            <a:noFill/>
            <a:round/>
            <a:headEnd/>
            <a:tailEnd/>
          </a:ln>
        </p:spPr>
        <p:txBody>
          <a:bodyPr/>
          <a:lstStyle/>
          <a:p>
            <a:endParaRPr lang="en-US"/>
          </a:p>
        </p:txBody>
      </p:sp>
      <p:sp>
        <p:nvSpPr>
          <p:cNvPr id="908329" name="Line 41"/>
          <p:cNvSpPr>
            <a:spLocks noChangeShapeType="1"/>
          </p:cNvSpPr>
          <p:nvPr/>
        </p:nvSpPr>
        <p:spPr bwMode="auto">
          <a:xfrm flipV="1">
            <a:off x="4805363" y="4213225"/>
            <a:ext cx="1587" cy="14288"/>
          </a:xfrm>
          <a:prstGeom prst="line">
            <a:avLst/>
          </a:prstGeom>
          <a:noFill/>
          <a:ln w="14288">
            <a:solidFill>
              <a:srgbClr val="000000"/>
            </a:solidFill>
            <a:round/>
            <a:headEnd/>
            <a:tailEnd/>
          </a:ln>
        </p:spPr>
        <p:txBody>
          <a:bodyPr/>
          <a:lstStyle/>
          <a:p>
            <a:endParaRPr lang="en-US"/>
          </a:p>
        </p:txBody>
      </p:sp>
      <p:sp>
        <p:nvSpPr>
          <p:cNvPr id="908330" name="Line 42"/>
          <p:cNvSpPr>
            <a:spLocks noChangeShapeType="1"/>
          </p:cNvSpPr>
          <p:nvPr/>
        </p:nvSpPr>
        <p:spPr bwMode="auto">
          <a:xfrm>
            <a:off x="4805363" y="4227513"/>
            <a:ext cx="1587" cy="1587"/>
          </a:xfrm>
          <a:prstGeom prst="line">
            <a:avLst/>
          </a:prstGeom>
          <a:noFill/>
          <a:ln w="14288">
            <a:solidFill>
              <a:srgbClr val="000000"/>
            </a:solidFill>
            <a:round/>
            <a:headEnd/>
            <a:tailEnd/>
          </a:ln>
        </p:spPr>
        <p:txBody>
          <a:bodyPr/>
          <a:lstStyle/>
          <a:p>
            <a:endParaRPr lang="en-US"/>
          </a:p>
        </p:txBody>
      </p:sp>
      <p:sp>
        <p:nvSpPr>
          <p:cNvPr id="908331" name="Rectangle 43"/>
          <p:cNvSpPr>
            <a:spLocks noChangeArrowheads="1"/>
          </p:cNvSpPr>
          <p:nvPr/>
        </p:nvSpPr>
        <p:spPr bwMode="auto">
          <a:xfrm>
            <a:off x="4681538" y="6099175"/>
            <a:ext cx="106362" cy="228600"/>
          </a:xfrm>
          <a:prstGeom prst="rect">
            <a:avLst/>
          </a:prstGeom>
          <a:noFill/>
          <a:ln w="9525">
            <a:noFill/>
            <a:miter lim="800000"/>
            <a:headEnd/>
            <a:tailEnd/>
          </a:ln>
        </p:spPr>
        <p:txBody>
          <a:bodyPr wrap="none" lIns="0" tIns="0" rIns="0" bIns="0">
            <a:spAutoFit/>
          </a:bodyPr>
          <a:lstStyle/>
          <a:p>
            <a:r>
              <a:rPr lang="en-US" altLang="en-US" sz="1500">
                <a:solidFill>
                  <a:srgbClr val="000000"/>
                </a:solidFill>
                <a:latin typeface="Helvetica" pitchFamily="34" charset="0"/>
              </a:rPr>
              <a:t>0</a:t>
            </a:r>
            <a:endParaRPr lang="en-US" altLang="en-US" sz="1600" b="1"/>
          </a:p>
        </p:txBody>
      </p:sp>
      <p:sp>
        <p:nvSpPr>
          <p:cNvPr id="908332" name="Rectangle 44"/>
          <p:cNvSpPr>
            <a:spLocks noChangeArrowheads="1"/>
          </p:cNvSpPr>
          <p:nvPr/>
        </p:nvSpPr>
        <p:spPr bwMode="auto">
          <a:xfrm>
            <a:off x="4783138" y="6099175"/>
            <a:ext cx="52387" cy="228600"/>
          </a:xfrm>
          <a:prstGeom prst="rect">
            <a:avLst/>
          </a:prstGeom>
          <a:noFill/>
          <a:ln w="9525">
            <a:noFill/>
            <a:miter lim="800000"/>
            <a:headEnd/>
            <a:tailEnd/>
          </a:ln>
        </p:spPr>
        <p:txBody>
          <a:bodyPr wrap="none" lIns="0" tIns="0" rIns="0" bIns="0">
            <a:spAutoFit/>
          </a:bodyPr>
          <a:lstStyle/>
          <a:p>
            <a:r>
              <a:rPr lang="en-US" altLang="en-US" sz="1500">
                <a:solidFill>
                  <a:srgbClr val="000000"/>
                </a:solidFill>
                <a:latin typeface="Helvetica" pitchFamily="34" charset="0"/>
              </a:rPr>
              <a:t>.</a:t>
            </a:r>
            <a:endParaRPr lang="en-US" altLang="en-US" sz="1600" b="1"/>
          </a:p>
        </p:txBody>
      </p:sp>
      <p:sp>
        <p:nvSpPr>
          <p:cNvPr id="908333" name="Rectangle 45"/>
          <p:cNvSpPr>
            <a:spLocks noChangeArrowheads="1"/>
          </p:cNvSpPr>
          <p:nvPr/>
        </p:nvSpPr>
        <p:spPr bwMode="auto">
          <a:xfrm>
            <a:off x="4841875" y="6099175"/>
            <a:ext cx="106363" cy="228600"/>
          </a:xfrm>
          <a:prstGeom prst="rect">
            <a:avLst/>
          </a:prstGeom>
          <a:noFill/>
          <a:ln w="9525">
            <a:noFill/>
            <a:miter lim="800000"/>
            <a:headEnd/>
            <a:tailEnd/>
          </a:ln>
        </p:spPr>
        <p:txBody>
          <a:bodyPr wrap="none" lIns="0" tIns="0" rIns="0" bIns="0">
            <a:spAutoFit/>
          </a:bodyPr>
          <a:lstStyle/>
          <a:p>
            <a:r>
              <a:rPr lang="en-US" altLang="en-US" sz="1500">
                <a:solidFill>
                  <a:srgbClr val="000000"/>
                </a:solidFill>
                <a:latin typeface="Helvetica" pitchFamily="34" charset="0"/>
              </a:rPr>
              <a:t>5</a:t>
            </a:r>
            <a:endParaRPr lang="en-US" altLang="en-US" sz="1600" b="1"/>
          </a:p>
        </p:txBody>
      </p:sp>
      <p:sp>
        <p:nvSpPr>
          <p:cNvPr id="908334" name="Freeform 46"/>
          <p:cNvSpPr>
            <a:spLocks/>
          </p:cNvSpPr>
          <p:nvPr/>
        </p:nvSpPr>
        <p:spPr bwMode="auto">
          <a:xfrm>
            <a:off x="5821363" y="6021388"/>
            <a:ext cx="1587" cy="14287"/>
          </a:xfrm>
          <a:custGeom>
            <a:avLst/>
            <a:gdLst/>
            <a:ahLst/>
            <a:cxnLst>
              <a:cxn ang="0">
                <a:pos x="0" y="9"/>
              </a:cxn>
              <a:cxn ang="0">
                <a:pos x="0" y="0"/>
              </a:cxn>
              <a:cxn ang="0">
                <a:pos x="0" y="9"/>
              </a:cxn>
            </a:cxnLst>
            <a:rect l="0" t="0" r="r" b="b"/>
            <a:pathLst>
              <a:path h="9">
                <a:moveTo>
                  <a:pt x="0" y="9"/>
                </a:moveTo>
                <a:lnTo>
                  <a:pt x="0" y="0"/>
                </a:lnTo>
                <a:lnTo>
                  <a:pt x="0" y="9"/>
                </a:lnTo>
                <a:close/>
              </a:path>
            </a:pathLst>
          </a:custGeom>
          <a:solidFill>
            <a:srgbClr val="FFFFFF"/>
          </a:solidFill>
          <a:ln w="9525">
            <a:noFill/>
            <a:round/>
            <a:headEnd/>
            <a:tailEnd/>
          </a:ln>
        </p:spPr>
        <p:txBody>
          <a:bodyPr/>
          <a:lstStyle/>
          <a:p>
            <a:endParaRPr lang="en-US"/>
          </a:p>
        </p:txBody>
      </p:sp>
      <p:sp>
        <p:nvSpPr>
          <p:cNvPr id="908335" name="Line 47"/>
          <p:cNvSpPr>
            <a:spLocks noChangeShapeType="1"/>
          </p:cNvSpPr>
          <p:nvPr/>
        </p:nvSpPr>
        <p:spPr bwMode="auto">
          <a:xfrm>
            <a:off x="5821363" y="6021388"/>
            <a:ext cx="1587" cy="14287"/>
          </a:xfrm>
          <a:prstGeom prst="line">
            <a:avLst/>
          </a:prstGeom>
          <a:noFill/>
          <a:ln w="14288">
            <a:solidFill>
              <a:srgbClr val="000000"/>
            </a:solidFill>
            <a:round/>
            <a:headEnd/>
            <a:tailEnd/>
          </a:ln>
        </p:spPr>
        <p:txBody>
          <a:bodyPr/>
          <a:lstStyle/>
          <a:p>
            <a:endParaRPr lang="en-US"/>
          </a:p>
        </p:txBody>
      </p:sp>
      <p:sp>
        <p:nvSpPr>
          <p:cNvPr id="908336" name="Line 48"/>
          <p:cNvSpPr>
            <a:spLocks noChangeShapeType="1"/>
          </p:cNvSpPr>
          <p:nvPr/>
        </p:nvSpPr>
        <p:spPr bwMode="auto">
          <a:xfrm>
            <a:off x="5821363" y="6021388"/>
            <a:ext cx="1587" cy="1587"/>
          </a:xfrm>
          <a:prstGeom prst="line">
            <a:avLst/>
          </a:prstGeom>
          <a:noFill/>
          <a:ln w="14288">
            <a:solidFill>
              <a:srgbClr val="000000"/>
            </a:solidFill>
            <a:round/>
            <a:headEnd/>
            <a:tailEnd/>
          </a:ln>
        </p:spPr>
        <p:txBody>
          <a:bodyPr/>
          <a:lstStyle/>
          <a:p>
            <a:endParaRPr lang="en-US"/>
          </a:p>
        </p:txBody>
      </p:sp>
      <p:sp>
        <p:nvSpPr>
          <p:cNvPr id="908337" name="Freeform 49"/>
          <p:cNvSpPr>
            <a:spLocks/>
          </p:cNvSpPr>
          <p:nvPr/>
        </p:nvSpPr>
        <p:spPr bwMode="auto">
          <a:xfrm>
            <a:off x="5821363" y="4213225"/>
            <a:ext cx="1587" cy="14288"/>
          </a:xfrm>
          <a:custGeom>
            <a:avLst/>
            <a:gdLst/>
            <a:ahLst/>
            <a:cxnLst>
              <a:cxn ang="0">
                <a:pos x="0" y="0"/>
              </a:cxn>
              <a:cxn ang="0">
                <a:pos x="0" y="9"/>
              </a:cxn>
              <a:cxn ang="0">
                <a:pos x="0" y="0"/>
              </a:cxn>
            </a:cxnLst>
            <a:rect l="0" t="0" r="r" b="b"/>
            <a:pathLst>
              <a:path h="9">
                <a:moveTo>
                  <a:pt x="0" y="0"/>
                </a:moveTo>
                <a:lnTo>
                  <a:pt x="0" y="9"/>
                </a:lnTo>
                <a:lnTo>
                  <a:pt x="0" y="0"/>
                </a:lnTo>
                <a:close/>
              </a:path>
            </a:pathLst>
          </a:custGeom>
          <a:solidFill>
            <a:srgbClr val="FFFFFF"/>
          </a:solidFill>
          <a:ln w="9525">
            <a:noFill/>
            <a:round/>
            <a:headEnd/>
            <a:tailEnd/>
          </a:ln>
        </p:spPr>
        <p:txBody>
          <a:bodyPr/>
          <a:lstStyle/>
          <a:p>
            <a:endParaRPr lang="en-US"/>
          </a:p>
        </p:txBody>
      </p:sp>
      <p:sp>
        <p:nvSpPr>
          <p:cNvPr id="908338" name="Line 50"/>
          <p:cNvSpPr>
            <a:spLocks noChangeShapeType="1"/>
          </p:cNvSpPr>
          <p:nvPr/>
        </p:nvSpPr>
        <p:spPr bwMode="auto">
          <a:xfrm flipV="1">
            <a:off x="5821363" y="4213225"/>
            <a:ext cx="1587" cy="14288"/>
          </a:xfrm>
          <a:prstGeom prst="line">
            <a:avLst/>
          </a:prstGeom>
          <a:noFill/>
          <a:ln w="14288">
            <a:solidFill>
              <a:srgbClr val="000000"/>
            </a:solidFill>
            <a:round/>
            <a:headEnd/>
            <a:tailEnd/>
          </a:ln>
        </p:spPr>
        <p:txBody>
          <a:bodyPr/>
          <a:lstStyle/>
          <a:p>
            <a:endParaRPr lang="en-US"/>
          </a:p>
        </p:txBody>
      </p:sp>
      <p:sp>
        <p:nvSpPr>
          <p:cNvPr id="908339" name="Line 51"/>
          <p:cNvSpPr>
            <a:spLocks noChangeShapeType="1"/>
          </p:cNvSpPr>
          <p:nvPr/>
        </p:nvSpPr>
        <p:spPr bwMode="auto">
          <a:xfrm>
            <a:off x="5821363" y="4227513"/>
            <a:ext cx="1587" cy="1587"/>
          </a:xfrm>
          <a:prstGeom prst="line">
            <a:avLst/>
          </a:prstGeom>
          <a:noFill/>
          <a:ln w="14288">
            <a:solidFill>
              <a:srgbClr val="000000"/>
            </a:solidFill>
            <a:round/>
            <a:headEnd/>
            <a:tailEnd/>
          </a:ln>
        </p:spPr>
        <p:txBody>
          <a:bodyPr/>
          <a:lstStyle/>
          <a:p>
            <a:endParaRPr lang="en-US"/>
          </a:p>
        </p:txBody>
      </p:sp>
      <p:sp>
        <p:nvSpPr>
          <p:cNvPr id="908340" name="Rectangle 52"/>
          <p:cNvSpPr>
            <a:spLocks noChangeArrowheads="1"/>
          </p:cNvSpPr>
          <p:nvPr/>
        </p:nvSpPr>
        <p:spPr bwMode="auto">
          <a:xfrm>
            <a:off x="5783263" y="6099175"/>
            <a:ext cx="106362" cy="228600"/>
          </a:xfrm>
          <a:prstGeom prst="rect">
            <a:avLst/>
          </a:prstGeom>
          <a:noFill/>
          <a:ln w="9525">
            <a:noFill/>
            <a:miter lim="800000"/>
            <a:headEnd/>
            <a:tailEnd/>
          </a:ln>
        </p:spPr>
        <p:txBody>
          <a:bodyPr wrap="none" lIns="0" tIns="0" rIns="0" bIns="0">
            <a:spAutoFit/>
          </a:bodyPr>
          <a:lstStyle/>
          <a:p>
            <a:r>
              <a:rPr lang="en-US" altLang="en-US" sz="1500">
                <a:solidFill>
                  <a:srgbClr val="000000"/>
                </a:solidFill>
                <a:latin typeface="Helvetica" pitchFamily="34" charset="0"/>
              </a:rPr>
              <a:t>1</a:t>
            </a:r>
            <a:endParaRPr lang="en-US" altLang="en-US" sz="1600" b="1"/>
          </a:p>
        </p:txBody>
      </p:sp>
      <p:sp>
        <p:nvSpPr>
          <p:cNvPr id="908341" name="Freeform 53"/>
          <p:cNvSpPr>
            <a:spLocks/>
          </p:cNvSpPr>
          <p:nvPr/>
        </p:nvSpPr>
        <p:spPr bwMode="auto">
          <a:xfrm>
            <a:off x="3776663" y="6035675"/>
            <a:ext cx="14287" cy="1588"/>
          </a:xfrm>
          <a:custGeom>
            <a:avLst/>
            <a:gdLst/>
            <a:ahLst/>
            <a:cxnLst>
              <a:cxn ang="0">
                <a:pos x="0" y="0"/>
              </a:cxn>
              <a:cxn ang="0">
                <a:pos x="9" y="0"/>
              </a:cxn>
              <a:cxn ang="0">
                <a:pos x="0" y="0"/>
              </a:cxn>
            </a:cxnLst>
            <a:rect l="0" t="0" r="r" b="b"/>
            <a:pathLst>
              <a:path w="9">
                <a:moveTo>
                  <a:pt x="0" y="0"/>
                </a:moveTo>
                <a:lnTo>
                  <a:pt x="9" y="0"/>
                </a:lnTo>
                <a:lnTo>
                  <a:pt x="0" y="0"/>
                </a:lnTo>
                <a:close/>
              </a:path>
            </a:pathLst>
          </a:custGeom>
          <a:solidFill>
            <a:srgbClr val="FFFFFF"/>
          </a:solidFill>
          <a:ln w="9525">
            <a:noFill/>
            <a:round/>
            <a:headEnd/>
            <a:tailEnd/>
          </a:ln>
        </p:spPr>
        <p:txBody>
          <a:bodyPr/>
          <a:lstStyle/>
          <a:p>
            <a:endParaRPr lang="en-US"/>
          </a:p>
        </p:txBody>
      </p:sp>
      <p:sp>
        <p:nvSpPr>
          <p:cNvPr id="908342" name="Line 54"/>
          <p:cNvSpPr>
            <a:spLocks noChangeShapeType="1"/>
          </p:cNvSpPr>
          <p:nvPr/>
        </p:nvSpPr>
        <p:spPr bwMode="auto">
          <a:xfrm flipH="1">
            <a:off x="3776663" y="6035675"/>
            <a:ext cx="14287" cy="1588"/>
          </a:xfrm>
          <a:prstGeom prst="line">
            <a:avLst/>
          </a:prstGeom>
          <a:noFill/>
          <a:ln w="14288">
            <a:solidFill>
              <a:srgbClr val="000000"/>
            </a:solidFill>
            <a:round/>
            <a:headEnd/>
            <a:tailEnd/>
          </a:ln>
        </p:spPr>
        <p:txBody>
          <a:bodyPr/>
          <a:lstStyle/>
          <a:p>
            <a:endParaRPr lang="en-US"/>
          </a:p>
        </p:txBody>
      </p:sp>
      <p:sp>
        <p:nvSpPr>
          <p:cNvPr id="908343" name="Line 55"/>
          <p:cNvSpPr>
            <a:spLocks noChangeShapeType="1"/>
          </p:cNvSpPr>
          <p:nvPr/>
        </p:nvSpPr>
        <p:spPr bwMode="auto">
          <a:xfrm>
            <a:off x="3790950" y="6035675"/>
            <a:ext cx="1588" cy="1588"/>
          </a:xfrm>
          <a:prstGeom prst="line">
            <a:avLst/>
          </a:prstGeom>
          <a:noFill/>
          <a:ln w="14288">
            <a:solidFill>
              <a:srgbClr val="000000"/>
            </a:solidFill>
            <a:round/>
            <a:headEnd/>
            <a:tailEnd/>
          </a:ln>
        </p:spPr>
        <p:txBody>
          <a:bodyPr/>
          <a:lstStyle/>
          <a:p>
            <a:endParaRPr lang="en-US"/>
          </a:p>
        </p:txBody>
      </p:sp>
      <p:sp>
        <p:nvSpPr>
          <p:cNvPr id="908344" name="Freeform 56"/>
          <p:cNvSpPr>
            <a:spLocks/>
          </p:cNvSpPr>
          <p:nvPr/>
        </p:nvSpPr>
        <p:spPr bwMode="auto">
          <a:xfrm>
            <a:off x="5805488" y="6035675"/>
            <a:ext cx="15875" cy="1588"/>
          </a:xfrm>
          <a:custGeom>
            <a:avLst/>
            <a:gdLst/>
            <a:ahLst/>
            <a:cxnLst>
              <a:cxn ang="0">
                <a:pos x="10" y="0"/>
              </a:cxn>
              <a:cxn ang="0">
                <a:pos x="0" y="0"/>
              </a:cxn>
              <a:cxn ang="0">
                <a:pos x="10" y="0"/>
              </a:cxn>
            </a:cxnLst>
            <a:rect l="0" t="0" r="r" b="b"/>
            <a:pathLst>
              <a:path w="10">
                <a:moveTo>
                  <a:pt x="10" y="0"/>
                </a:moveTo>
                <a:lnTo>
                  <a:pt x="0" y="0"/>
                </a:lnTo>
                <a:lnTo>
                  <a:pt x="10" y="0"/>
                </a:lnTo>
                <a:close/>
              </a:path>
            </a:pathLst>
          </a:custGeom>
          <a:solidFill>
            <a:srgbClr val="FFFFFF"/>
          </a:solidFill>
          <a:ln w="9525">
            <a:noFill/>
            <a:round/>
            <a:headEnd/>
            <a:tailEnd/>
          </a:ln>
        </p:spPr>
        <p:txBody>
          <a:bodyPr/>
          <a:lstStyle/>
          <a:p>
            <a:endParaRPr lang="en-US"/>
          </a:p>
        </p:txBody>
      </p:sp>
      <p:sp>
        <p:nvSpPr>
          <p:cNvPr id="908345" name="Line 57"/>
          <p:cNvSpPr>
            <a:spLocks noChangeShapeType="1"/>
          </p:cNvSpPr>
          <p:nvPr/>
        </p:nvSpPr>
        <p:spPr bwMode="auto">
          <a:xfrm>
            <a:off x="5805488" y="6035675"/>
            <a:ext cx="15875" cy="1588"/>
          </a:xfrm>
          <a:prstGeom prst="line">
            <a:avLst/>
          </a:prstGeom>
          <a:noFill/>
          <a:ln w="14288">
            <a:solidFill>
              <a:srgbClr val="000000"/>
            </a:solidFill>
            <a:round/>
            <a:headEnd/>
            <a:tailEnd/>
          </a:ln>
        </p:spPr>
        <p:txBody>
          <a:bodyPr/>
          <a:lstStyle/>
          <a:p>
            <a:endParaRPr lang="en-US"/>
          </a:p>
        </p:txBody>
      </p:sp>
      <p:sp>
        <p:nvSpPr>
          <p:cNvPr id="908346" name="Line 58"/>
          <p:cNvSpPr>
            <a:spLocks noChangeShapeType="1"/>
          </p:cNvSpPr>
          <p:nvPr/>
        </p:nvSpPr>
        <p:spPr bwMode="auto">
          <a:xfrm>
            <a:off x="5805488" y="6035675"/>
            <a:ext cx="1587" cy="1588"/>
          </a:xfrm>
          <a:prstGeom prst="line">
            <a:avLst/>
          </a:prstGeom>
          <a:noFill/>
          <a:ln w="14288">
            <a:solidFill>
              <a:srgbClr val="000000"/>
            </a:solidFill>
            <a:round/>
            <a:headEnd/>
            <a:tailEnd/>
          </a:ln>
        </p:spPr>
        <p:txBody>
          <a:bodyPr/>
          <a:lstStyle/>
          <a:p>
            <a:endParaRPr lang="en-US"/>
          </a:p>
        </p:txBody>
      </p:sp>
      <p:sp>
        <p:nvSpPr>
          <p:cNvPr id="908347" name="Rectangle 59"/>
          <p:cNvSpPr>
            <a:spLocks noChangeArrowheads="1"/>
          </p:cNvSpPr>
          <p:nvPr/>
        </p:nvSpPr>
        <p:spPr bwMode="auto">
          <a:xfrm>
            <a:off x="3624263" y="5924550"/>
            <a:ext cx="106362" cy="228600"/>
          </a:xfrm>
          <a:prstGeom prst="rect">
            <a:avLst/>
          </a:prstGeom>
          <a:noFill/>
          <a:ln w="9525">
            <a:noFill/>
            <a:miter lim="800000"/>
            <a:headEnd/>
            <a:tailEnd/>
          </a:ln>
        </p:spPr>
        <p:txBody>
          <a:bodyPr wrap="none" lIns="0" tIns="0" rIns="0" bIns="0">
            <a:spAutoFit/>
          </a:bodyPr>
          <a:lstStyle/>
          <a:p>
            <a:r>
              <a:rPr lang="en-US" altLang="en-US" sz="1500">
                <a:solidFill>
                  <a:srgbClr val="000000"/>
                </a:solidFill>
                <a:latin typeface="Helvetica" pitchFamily="34" charset="0"/>
              </a:rPr>
              <a:t>0</a:t>
            </a:r>
            <a:endParaRPr lang="en-US" altLang="en-US" sz="1600" b="1"/>
          </a:p>
        </p:txBody>
      </p:sp>
      <p:sp>
        <p:nvSpPr>
          <p:cNvPr id="908348" name="Freeform 60"/>
          <p:cNvSpPr>
            <a:spLocks/>
          </p:cNvSpPr>
          <p:nvPr/>
        </p:nvSpPr>
        <p:spPr bwMode="auto">
          <a:xfrm>
            <a:off x="3776663" y="5132388"/>
            <a:ext cx="14287" cy="1587"/>
          </a:xfrm>
          <a:custGeom>
            <a:avLst/>
            <a:gdLst/>
            <a:ahLst/>
            <a:cxnLst>
              <a:cxn ang="0">
                <a:pos x="0" y="0"/>
              </a:cxn>
              <a:cxn ang="0">
                <a:pos x="9" y="0"/>
              </a:cxn>
              <a:cxn ang="0">
                <a:pos x="0" y="0"/>
              </a:cxn>
            </a:cxnLst>
            <a:rect l="0" t="0" r="r" b="b"/>
            <a:pathLst>
              <a:path w="9">
                <a:moveTo>
                  <a:pt x="0" y="0"/>
                </a:moveTo>
                <a:lnTo>
                  <a:pt x="9" y="0"/>
                </a:lnTo>
                <a:lnTo>
                  <a:pt x="0" y="0"/>
                </a:lnTo>
                <a:close/>
              </a:path>
            </a:pathLst>
          </a:custGeom>
          <a:solidFill>
            <a:srgbClr val="FFFFFF"/>
          </a:solidFill>
          <a:ln w="9525">
            <a:noFill/>
            <a:round/>
            <a:headEnd/>
            <a:tailEnd/>
          </a:ln>
        </p:spPr>
        <p:txBody>
          <a:bodyPr/>
          <a:lstStyle/>
          <a:p>
            <a:endParaRPr lang="en-US"/>
          </a:p>
        </p:txBody>
      </p:sp>
      <p:sp>
        <p:nvSpPr>
          <p:cNvPr id="908349" name="Line 61"/>
          <p:cNvSpPr>
            <a:spLocks noChangeShapeType="1"/>
          </p:cNvSpPr>
          <p:nvPr/>
        </p:nvSpPr>
        <p:spPr bwMode="auto">
          <a:xfrm flipH="1">
            <a:off x="3776663" y="5132388"/>
            <a:ext cx="14287" cy="1587"/>
          </a:xfrm>
          <a:prstGeom prst="line">
            <a:avLst/>
          </a:prstGeom>
          <a:noFill/>
          <a:ln w="14288">
            <a:solidFill>
              <a:srgbClr val="000000"/>
            </a:solidFill>
            <a:round/>
            <a:headEnd/>
            <a:tailEnd/>
          </a:ln>
        </p:spPr>
        <p:txBody>
          <a:bodyPr/>
          <a:lstStyle/>
          <a:p>
            <a:endParaRPr lang="en-US"/>
          </a:p>
        </p:txBody>
      </p:sp>
      <p:sp>
        <p:nvSpPr>
          <p:cNvPr id="908350" name="Line 62"/>
          <p:cNvSpPr>
            <a:spLocks noChangeShapeType="1"/>
          </p:cNvSpPr>
          <p:nvPr/>
        </p:nvSpPr>
        <p:spPr bwMode="auto">
          <a:xfrm>
            <a:off x="3790950" y="5132388"/>
            <a:ext cx="1588" cy="1587"/>
          </a:xfrm>
          <a:prstGeom prst="line">
            <a:avLst/>
          </a:prstGeom>
          <a:noFill/>
          <a:ln w="14288">
            <a:solidFill>
              <a:srgbClr val="000000"/>
            </a:solidFill>
            <a:round/>
            <a:headEnd/>
            <a:tailEnd/>
          </a:ln>
        </p:spPr>
        <p:txBody>
          <a:bodyPr/>
          <a:lstStyle/>
          <a:p>
            <a:endParaRPr lang="en-US"/>
          </a:p>
        </p:txBody>
      </p:sp>
      <p:sp>
        <p:nvSpPr>
          <p:cNvPr id="908351" name="Freeform 63"/>
          <p:cNvSpPr>
            <a:spLocks/>
          </p:cNvSpPr>
          <p:nvPr/>
        </p:nvSpPr>
        <p:spPr bwMode="auto">
          <a:xfrm>
            <a:off x="5805488" y="5132388"/>
            <a:ext cx="15875" cy="1587"/>
          </a:xfrm>
          <a:custGeom>
            <a:avLst/>
            <a:gdLst/>
            <a:ahLst/>
            <a:cxnLst>
              <a:cxn ang="0">
                <a:pos x="10" y="0"/>
              </a:cxn>
              <a:cxn ang="0">
                <a:pos x="0" y="0"/>
              </a:cxn>
              <a:cxn ang="0">
                <a:pos x="10" y="0"/>
              </a:cxn>
            </a:cxnLst>
            <a:rect l="0" t="0" r="r" b="b"/>
            <a:pathLst>
              <a:path w="10">
                <a:moveTo>
                  <a:pt x="10" y="0"/>
                </a:moveTo>
                <a:lnTo>
                  <a:pt x="0" y="0"/>
                </a:lnTo>
                <a:lnTo>
                  <a:pt x="10" y="0"/>
                </a:lnTo>
                <a:close/>
              </a:path>
            </a:pathLst>
          </a:custGeom>
          <a:solidFill>
            <a:srgbClr val="FFFFFF"/>
          </a:solidFill>
          <a:ln w="9525">
            <a:noFill/>
            <a:round/>
            <a:headEnd/>
            <a:tailEnd/>
          </a:ln>
        </p:spPr>
        <p:txBody>
          <a:bodyPr/>
          <a:lstStyle/>
          <a:p>
            <a:endParaRPr lang="en-US"/>
          </a:p>
        </p:txBody>
      </p:sp>
      <p:sp>
        <p:nvSpPr>
          <p:cNvPr id="908352" name="Line 64"/>
          <p:cNvSpPr>
            <a:spLocks noChangeShapeType="1"/>
          </p:cNvSpPr>
          <p:nvPr/>
        </p:nvSpPr>
        <p:spPr bwMode="auto">
          <a:xfrm>
            <a:off x="5805488" y="5132388"/>
            <a:ext cx="15875" cy="1587"/>
          </a:xfrm>
          <a:prstGeom prst="line">
            <a:avLst/>
          </a:prstGeom>
          <a:noFill/>
          <a:ln w="14288">
            <a:solidFill>
              <a:srgbClr val="000000"/>
            </a:solidFill>
            <a:round/>
            <a:headEnd/>
            <a:tailEnd/>
          </a:ln>
        </p:spPr>
        <p:txBody>
          <a:bodyPr/>
          <a:lstStyle/>
          <a:p>
            <a:endParaRPr lang="en-US"/>
          </a:p>
        </p:txBody>
      </p:sp>
      <p:sp>
        <p:nvSpPr>
          <p:cNvPr id="908353" name="Line 65"/>
          <p:cNvSpPr>
            <a:spLocks noChangeShapeType="1"/>
          </p:cNvSpPr>
          <p:nvPr/>
        </p:nvSpPr>
        <p:spPr bwMode="auto">
          <a:xfrm>
            <a:off x="5805488" y="5132388"/>
            <a:ext cx="1587" cy="1587"/>
          </a:xfrm>
          <a:prstGeom prst="line">
            <a:avLst/>
          </a:prstGeom>
          <a:noFill/>
          <a:ln w="14288">
            <a:solidFill>
              <a:srgbClr val="000000"/>
            </a:solidFill>
            <a:round/>
            <a:headEnd/>
            <a:tailEnd/>
          </a:ln>
        </p:spPr>
        <p:txBody>
          <a:bodyPr/>
          <a:lstStyle/>
          <a:p>
            <a:endParaRPr lang="en-US"/>
          </a:p>
        </p:txBody>
      </p:sp>
      <p:sp>
        <p:nvSpPr>
          <p:cNvPr id="908354" name="Rectangle 66"/>
          <p:cNvSpPr>
            <a:spLocks noChangeArrowheads="1"/>
          </p:cNvSpPr>
          <p:nvPr/>
        </p:nvSpPr>
        <p:spPr bwMode="auto">
          <a:xfrm>
            <a:off x="3463925" y="5021263"/>
            <a:ext cx="106363" cy="228600"/>
          </a:xfrm>
          <a:prstGeom prst="rect">
            <a:avLst/>
          </a:prstGeom>
          <a:noFill/>
          <a:ln w="9525">
            <a:noFill/>
            <a:miter lim="800000"/>
            <a:headEnd/>
            <a:tailEnd/>
          </a:ln>
        </p:spPr>
        <p:txBody>
          <a:bodyPr wrap="none" lIns="0" tIns="0" rIns="0" bIns="0">
            <a:spAutoFit/>
          </a:bodyPr>
          <a:lstStyle/>
          <a:p>
            <a:r>
              <a:rPr lang="en-US" altLang="en-US" sz="1500">
                <a:solidFill>
                  <a:srgbClr val="000000"/>
                </a:solidFill>
                <a:latin typeface="Helvetica" pitchFamily="34" charset="0"/>
              </a:rPr>
              <a:t>0</a:t>
            </a:r>
            <a:endParaRPr lang="en-US" altLang="en-US" sz="1600" b="1"/>
          </a:p>
        </p:txBody>
      </p:sp>
      <p:sp>
        <p:nvSpPr>
          <p:cNvPr id="908355" name="Rectangle 67"/>
          <p:cNvSpPr>
            <a:spLocks noChangeArrowheads="1"/>
          </p:cNvSpPr>
          <p:nvPr/>
        </p:nvSpPr>
        <p:spPr bwMode="auto">
          <a:xfrm>
            <a:off x="3565525" y="5021263"/>
            <a:ext cx="52388" cy="228600"/>
          </a:xfrm>
          <a:prstGeom prst="rect">
            <a:avLst/>
          </a:prstGeom>
          <a:noFill/>
          <a:ln w="9525">
            <a:noFill/>
            <a:miter lim="800000"/>
            <a:headEnd/>
            <a:tailEnd/>
          </a:ln>
        </p:spPr>
        <p:txBody>
          <a:bodyPr wrap="none" lIns="0" tIns="0" rIns="0" bIns="0">
            <a:spAutoFit/>
          </a:bodyPr>
          <a:lstStyle/>
          <a:p>
            <a:r>
              <a:rPr lang="en-US" altLang="en-US" sz="1500">
                <a:solidFill>
                  <a:srgbClr val="000000"/>
                </a:solidFill>
                <a:latin typeface="Helvetica" pitchFamily="34" charset="0"/>
              </a:rPr>
              <a:t>.</a:t>
            </a:r>
            <a:endParaRPr lang="en-US" altLang="en-US" sz="1600" b="1"/>
          </a:p>
        </p:txBody>
      </p:sp>
      <p:sp>
        <p:nvSpPr>
          <p:cNvPr id="908356" name="Rectangle 68"/>
          <p:cNvSpPr>
            <a:spLocks noChangeArrowheads="1"/>
          </p:cNvSpPr>
          <p:nvPr/>
        </p:nvSpPr>
        <p:spPr bwMode="auto">
          <a:xfrm>
            <a:off x="3624263" y="5021263"/>
            <a:ext cx="106362" cy="228600"/>
          </a:xfrm>
          <a:prstGeom prst="rect">
            <a:avLst/>
          </a:prstGeom>
          <a:noFill/>
          <a:ln w="9525">
            <a:noFill/>
            <a:miter lim="800000"/>
            <a:headEnd/>
            <a:tailEnd/>
          </a:ln>
        </p:spPr>
        <p:txBody>
          <a:bodyPr wrap="none" lIns="0" tIns="0" rIns="0" bIns="0">
            <a:spAutoFit/>
          </a:bodyPr>
          <a:lstStyle/>
          <a:p>
            <a:r>
              <a:rPr lang="en-US" altLang="en-US" sz="1500">
                <a:solidFill>
                  <a:srgbClr val="000000"/>
                </a:solidFill>
                <a:latin typeface="Helvetica" pitchFamily="34" charset="0"/>
              </a:rPr>
              <a:t>5</a:t>
            </a:r>
            <a:endParaRPr lang="en-US" altLang="en-US" sz="1600" b="1"/>
          </a:p>
        </p:txBody>
      </p:sp>
      <p:sp>
        <p:nvSpPr>
          <p:cNvPr id="908357" name="Freeform 69"/>
          <p:cNvSpPr>
            <a:spLocks/>
          </p:cNvSpPr>
          <p:nvPr/>
        </p:nvSpPr>
        <p:spPr bwMode="auto">
          <a:xfrm>
            <a:off x="3776663" y="4213225"/>
            <a:ext cx="14287" cy="1588"/>
          </a:xfrm>
          <a:custGeom>
            <a:avLst/>
            <a:gdLst/>
            <a:ahLst/>
            <a:cxnLst>
              <a:cxn ang="0">
                <a:pos x="0" y="0"/>
              </a:cxn>
              <a:cxn ang="0">
                <a:pos x="9" y="0"/>
              </a:cxn>
              <a:cxn ang="0">
                <a:pos x="0" y="0"/>
              </a:cxn>
            </a:cxnLst>
            <a:rect l="0" t="0" r="r" b="b"/>
            <a:pathLst>
              <a:path w="9">
                <a:moveTo>
                  <a:pt x="0" y="0"/>
                </a:moveTo>
                <a:lnTo>
                  <a:pt x="9" y="0"/>
                </a:lnTo>
                <a:lnTo>
                  <a:pt x="0" y="0"/>
                </a:lnTo>
                <a:close/>
              </a:path>
            </a:pathLst>
          </a:custGeom>
          <a:solidFill>
            <a:srgbClr val="FFFFFF"/>
          </a:solidFill>
          <a:ln w="9525">
            <a:noFill/>
            <a:round/>
            <a:headEnd/>
            <a:tailEnd/>
          </a:ln>
        </p:spPr>
        <p:txBody>
          <a:bodyPr/>
          <a:lstStyle/>
          <a:p>
            <a:endParaRPr lang="en-US"/>
          </a:p>
        </p:txBody>
      </p:sp>
      <p:sp>
        <p:nvSpPr>
          <p:cNvPr id="908358" name="Line 70"/>
          <p:cNvSpPr>
            <a:spLocks noChangeShapeType="1"/>
          </p:cNvSpPr>
          <p:nvPr/>
        </p:nvSpPr>
        <p:spPr bwMode="auto">
          <a:xfrm flipH="1">
            <a:off x="3776663" y="4213225"/>
            <a:ext cx="14287" cy="1588"/>
          </a:xfrm>
          <a:prstGeom prst="line">
            <a:avLst/>
          </a:prstGeom>
          <a:noFill/>
          <a:ln w="14288">
            <a:solidFill>
              <a:srgbClr val="000000"/>
            </a:solidFill>
            <a:round/>
            <a:headEnd/>
            <a:tailEnd/>
          </a:ln>
        </p:spPr>
        <p:txBody>
          <a:bodyPr/>
          <a:lstStyle/>
          <a:p>
            <a:endParaRPr lang="en-US"/>
          </a:p>
        </p:txBody>
      </p:sp>
      <p:sp>
        <p:nvSpPr>
          <p:cNvPr id="908359" name="Line 71"/>
          <p:cNvSpPr>
            <a:spLocks noChangeShapeType="1"/>
          </p:cNvSpPr>
          <p:nvPr/>
        </p:nvSpPr>
        <p:spPr bwMode="auto">
          <a:xfrm>
            <a:off x="3790950" y="4213225"/>
            <a:ext cx="1588" cy="1588"/>
          </a:xfrm>
          <a:prstGeom prst="line">
            <a:avLst/>
          </a:prstGeom>
          <a:noFill/>
          <a:ln w="14288">
            <a:solidFill>
              <a:srgbClr val="000000"/>
            </a:solidFill>
            <a:round/>
            <a:headEnd/>
            <a:tailEnd/>
          </a:ln>
        </p:spPr>
        <p:txBody>
          <a:bodyPr/>
          <a:lstStyle/>
          <a:p>
            <a:endParaRPr lang="en-US"/>
          </a:p>
        </p:txBody>
      </p:sp>
      <p:sp>
        <p:nvSpPr>
          <p:cNvPr id="908360" name="Freeform 72"/>
          <p:cNvSpPr>
            <a:spLocks/>
          </p:cNvSpPr>
          <p:nvPr/>
        </p:nvSpPr>
        <p:spPr bwMode="auto">
          <a:xfrm>
            <a:off x="5805488" y="4213225"/>
            <a:ext cx="15875" cy="1588"/>
          </a:xfrm>
          <a:custGeom>
            <a:avLst/>
            <a:gdLst/>
            <a:ahLst/>
            <a:cxnLst>
              <a:cxn ang="0">
                <a:pos x="10" y="0"/>
              </a:cxn>
              <a:cxn ang="0">
                <a:pos x="0" y="0"/>
              </a:cxn>
              <a:cxn ang="0">
                <a:pos x="10" y="0"/>
              </a:cxn>
            </a:cxnLst>
            <a:rect l="0" t="0" r="r" b="b"/>
            <a:pathLst>
              <a:path w="10">
                <a:moveTo>
                  <a:pt x="10" y="0"/>
                </a:moveTo>
                <a:lnTo>
                  <a:pt x="0" y="0"/>
                </a:lnTo>
                <a:lnTo>
                  <a:pt x="10" y="0"/>
                </a:lnTo>
                <a:close/>
              </a:path>
            </a:pathLst>
          </a:custGeom>
          <a:solidFill>
            <a:srgbClr val="FFFFFF"/>
          </a:solidFill>
          <a:ln w="9525">
            <a:noFill/>
            <a:round/>
            <a:headEnd/>
            <a:tailEnd/>
          </a:ln>
        </p:spPr>
        <p:txBody>
          <a:bodyPr/>
          <a:lstStyle/>
          <a:p>
            <a:endParaRPr lang="en-US"/>
          </a:p>
        </p:txBody>
      </p:sp>
      <p:sp>
        <p:nvSpPr>
          <p:cNvPr id="908361" name="Line 73"/>
          <p:cNvSpPr>
            <a:spLocks noChangeShapeType="1"/>
          </p:cNvSpPr>
          <p:nvPr/>
        </p:nvSpPr>
        <p:spPr bwMode="auto">
          <a:xfrm>
            <a:off x="5805488" y="4213225"/>
            <a:ext cx="15875" cy="1588"/>
          </a:xfrm>
          <a:prstGeom prst="line">
            <a:avLst/>
          </a:prstGeom>
          <a:noFill/>
          <a:ln w="14288">
            <a:solidFill>
              <a:srgbClr val="000000"/>
            </a:solidFill>
            <a:round/>
            <a:headEnd/>
            <a:tailEnd/>
          </a:ln>
        </p:spPr>
        <p:txBody>
          <a:bodyPr/>
          <a:lstStyle/>
          <a:p>
            <a:endParaRPr lang="en-US"/>
          </a:p>
        </p:txBody>
      </p:sp>
      <p:sp>
        <p:nvSpPr>
          <p:cNvPr id="908362" name="Line 74"/>
          <p:cNvSpPr>
            <a:spLocks noChangeShapeType="1"/>
          </p:cNvSpPr>
          <p:nvPr/>
        </p:nvSpPr>
        <p:spPr bwMode="auto">
          <a:xfrm>
            <a:off x="5805488" y="4213225"/>
            <a:ext cx="1587" cy="1588"/>
          </a:xfrm>
          <a:prstGeom prst="line">
            <a:avLst/>
          </a:prstGeom>
          <a:noFill/>
          <a:ln w="14288">
            <a:solidFill>
              <a:srgbClr val="000000"/>
            </a:solidFill>
            <a:round/>
            <a:headEnd/>
            <a:tailEnd/>
          </a:ln>
        </p:spPr>
        <p:txBody>
          <a:bodyPr/>
          <a:lstStyle/>
          <a:p>
            <a:endParaRPr lang="en-US"/>
          </a:p>
        </p:txBody>
      </p:sp>
      <p:sp>
        <p:nvSpPr>
          <p:cNvPr id="908363" name="Rectangle 75"/>
          <p:cNvSpPr>
            <a:spLocks noChangeArrowheads="1"/>
          </p:cNvSpPr>
          <p:nvPr/>
        </p:nvSpPr>
        <p:spPr bwMode="auto">
          <a:xfrm>
            <a:off x="3624263" y="4103688"/>
            <a:ext cx="106362" cy="228600"/>
          </a:xfrm>
          <a:prstGeom prst="rect">
            <a:avLst/>
          </a:prstGeom>
          <a:noFill/>
          <a:ln w="9525">
            <a:noFill/>
            <a:miter lim="800000"/>
            <a:headEnd/>
            <a:tailEnd/>
          </a:ln>
        </p:spPr>
        <p:txBody>
          <a:bodyPr wrap="none" lIns="0" tIns="0" rIns="0" bIns="0">
            <a:spAutoFit/>
          </a:bodyPr>
          <a:lstStyle/>
          <a:p>
            <a:r>
              <a:rPr lang="en-US" altLang="en-US" sz="1500">
                <a:solidFill>
                  <a:srgbClr val="000000"/>
                </a:solidFill>
                <a:latin typeface="Helvetica" pitchFamily="34" charset="0"/>
              </a:rPr>
              <a:t>1</a:t>
            </a:r>
            <a:endParaRPr lang="en-US" altLang="en-US" sz="1600" b="1"/>
          </a:p>
        </p:txBody>
      </p:sp>
      <p:sp>
        <p:nvSpPr>
          <p:cNvPr id="908364" name="Freeform 76"/>
          <p:cNvSpPr>
            <a:spLocks/>
          </p:cNvSpPr>
          <p:nvPr/>
        </p:nvSpPr>
        <p:spPr bwMode="auto">
          <a:xfrm>
            <a:off x="3776663" y="4213225"/>
            <a:ext cx="2044700" cy="1588"/>
          </a:xfrm>
          <a:custGeom>
            <a:avLst/>
            <a:gdLst/>
            <a:ahLst/>
            <a:cxnLst>
              <a:cxn ang="0">
                <a:pos x="0" y="0"/>
              </a:cxn>
              <a:cxn ang="0">
                <a:pos x="1288" y="0"/>
              </a:cxn>
              <a:cxn ang="0">
                <a:pos x="0" y="0"/>
              </a:cxn>
            </a:cxnLst>
            <a:rect l="0" t="0" r="r" b="b"/>
            <a:pathLst>
              <a:path w="1288">
                <a:moveTo>
                  <a:pt x="0" y="0"/>
                </a:moveTo>
                <a:lnTo>
                  <a:pt x="1288" y="0"/>
                </a:lnTo>
                <a:lnTo>
                  <a:pt x="0" y="0"/>
                </a:lnTo>
                <a:close/>
              </a:path>
            </a:pathLst>
          </a:custGeom>
          <a:solidFill>
            <a:srgbClr val="FFFFFF"/>
          </a:solidFill>
          <a:ln w="9525">
            <a:noFill/>
            <a:round/>
            <a:headEnd/>
            <a:tailEnd/>
          </a:ln>
        </p:spPr>
        <p:txBody>
          <a:bodyPr/>
          <a:lstStyle/>
          <a:p>
            <a:endParaRPr lang="en-US"/>
          </a:p>
        </p:txBody>
      </p:sp>
      <p:sp>
        <p:nvSpPr>
          <p:cNvPr id="908365" name="Line 77"/>
          <p:cNvSpPr>
            <a:spLocks noChangeShapeType="1"/>
          </p:cNvSpPr>
          <p:nvPr/>
        </p:nvSpPr>
        <p:spPr bwMode="auto">
          <a:xfrm flipH="1">
            <a:off x="3776663" y="4213225"/>
            <a:ext cx="2044700" cy="1588"/>
          </a:xfrm>
          <a:prstGeom prst="line">
            <a:avLst/>
          </a:prstGeom>
          <a:noFill/>
          <a:ln w="14288">
            <a:solidFill>
              <a:srgbClr val="000000"/>
            </a:solidFill>
            <a:round/>
            <a:headEnd/>
            <a:tailEnd/>
          </a:ln>
        </p:spPr>
        <p:txBody>
          <a:bodyPr/>
          <a:lstStyle/>
          <a:p>
            <a:endParaRPr lang="en-US"/>
          </a:p>
        </p:txBody>
      </p:sp>
      <p:sp>
        <p:nvSpPr>
          <p:cNvPr id="908366" name="Line 78"/>
          <p:cNvSpPr>
            <a:spLocks noChangeShapeType="1"/>
          </p:cNvSpPr>
          <p:nvPr/>
        </p:nvSpPr>
        <p:spPr bwMode="auto">
          <a:xfrm>
            <a:off x="5821363" y="4213225"/>
            <a:ext cx="1587" cy="1588"/>
          </a:xfrm>
          <a:prstGeom prst="line">
            <a:avLst/>
          </a:prstGeom>
          <a:noFill/>
          <a:ln w="14288">
            <a:solidFill>
              <a:srgbClr val="000000"/>
            </a:solidFill>
            <a:round/>
            <a:headEnd/>
            <a:tailEnd/>
          </a:ln>
        </p:spPr>
        <p:txBody>
          <a:bodyPr/>
          <a:lstStyle/>
          <a:p>
            <a:endParaRPr lang="en-US"/>
          </a:p>
        </p:txBody>
      </p:sp>
      <p:sp>
        <p:nvSpPr>
          <p:cNvPr id="908367" name="Freeform 79"/>
          <p:cNvSpPr>
            <a:spLocks/>
          </p:cNvSpPr>
          <p:nvPr/>
        </p:nvSpPr>
        <p:spPr bwMode="auto">
          <a:xfrm>
            <a:off x="3776663" y="6035675"/>
            <a:ext cx="2044700" cy="1588"/>
          </a:xfrm>
          <a:custGeom>
            <a:avLst/>
            <a:gdLst/>
            <a:ahLst/>
            <a:cxnLst>
              <a:cxn ang="0">
                <a:pos x="0" y="0"/>
              </a:cxn>
              <a:cxn ang="0">
                <a:pos x="1288" y="0"/>
              </a:cxn>
              <a:cxn ang="0">
                <a:pos x="0" y="0"/>
              </a:cxn>
            </a:cxnLst>
            <a:rect l="0" t="0" r="r" b="b"/>
            <a:pathLst>
              <a:path w="1288">
                <a:moveTo>
                  <a:pt x="0" y="0"/>
                </a:moveTo>
                <a:lnTo>
                  <a:pt x="1288" y="0"/>
                </a:lnTo>
                <a:lnTo>
                  <a:pt x="0" y="0"/>
                </a:lnTo>
                <a:close/>
              </a:path>
            </a:pathLst>
          </a:custGeom>
          <a:solidFill>
            <a:srgbClr val="FFFFFF"/>
          </a:solidFill>
          <a:ln w="9525">
            <a:noFill/>
            <a:round/>
            <a:headEnd/>
            <a:tailEnd/>
          </a:ln>
        </p:spPr>
        <p:txBody>
          <a:bodyPr/>
          <a:lstStyle/>
          <a:p>
            <a:endParaRPr lang="en-US"/>
          </a:p>
        </p:txBody>
      </p:sp>
      <p:sp>
        <p:nvSpPr>
          <p:cNvPr id="908368" name="Line 80"/>
          <p:cNvSpPr>
            <a:spLocks noChangeShapeType="1"/>
          </p:cNvSpPr>
          <p:nvPr/>
        </p:nvSpPr>
        <p:spPr bwMode="auto">
          <a:xfrm flipH="1">
            <a:off x="3776663" y="6035675"/>
            <a:ext cx="2044700" cy="1588"/>
          </a:xfrm>
          <a:prstGeom prst="line">
            <a:avLst/>
          </a:prstGeom>
          <a:noFill/>
          <a:ln w="14288">
            <a:solidFill>
              <a:srgbClr val="000000"/>
            </a:solidFill>
            <a:round/>
            <a:headEnd/>
            <a:tailEnd/>
          </a:ln>
        </p:spPr>
        <p:txBody>
          <a:bodyPr/>
          <a:lstStyle/>
          <a:p>
            <a:endParaRPr lang="en-US"/>
          </a:p>
        </p:txBody>
      </p:sp>
      <p:sp>
        <p:nvSpPr>
          <p:cNvPr id="908369" name="Line 81"/>
          <p:cNvSpPr>
            <a:spLocks noChangeShapeType="1"/>
          </p:cNvSpPr>
          <p:nvPr/>
        </p:nvSpPr>
        <p:spPr bwMode="auto">
          <a:xfrm>
            <a:off x="5821363" y="6035675"/>
            <a:ext cx="1587" cy="1588"/>
          </a:xfrm>
          <a:prstGeom prst="line">
            <a:avLst/>
          </a:prstGeom>
          <a:noFill/>
          <a:ln w="14288">
            <a:solidFill>
              <a:srgbClr val="000000"/>
            </a:solidFill>
            <a:round/>
            <a:headEnd/>
            <a:tailEnd/>
          </a:ln>
        </p:spPr>
        <p:txBody>
          <a:bodyPr/>
          <a:lstStyle/>
          <a:p>
            <a:endParaRPr lang="en-US"/>
          </a:p>
        </p:txBody>
      </p:sp>
      <p:sp>
        <p:nvSpPr>
          <p:cNvPr id="908370" name="Freeform 82"/>
          <p:cNvSpPr>
            <a:spLocks/>
          </p:cNvSpPr>
          <p:nvPr/>
        </p:nvSpPr>
        <p:spPr bwMode="auto">
          <a:xfrm>
            <a:off x="5821363" y="4213225"/>
            <a:ext cx="198437" cy="1882775"/>
          </a:xfrm>
          <a:custGeom>
            <a:avLst/>
            <a:gdLst/>
            <a:ahLst/>
            <a:cxnLst>
              <a:cxn ang="0">
                <a:pos x="0" y="1148"/>
              </a:cxn>
              <a:cxn ang="0">
                <a:pos x="0" y="0"/>
              </a:cxn>
              <a:cxn ang="0">
                <a:pos x="0" y="1148"/>
              </a:cxn>
            </a:cxnLst>
            <a:rect l="0" t="0" r="r" b="b"/>
            <a:pathLst>
              <a:path h="1148">
                <a:moveTo>
                  <a:pt x="0" y="1148"/>
                </a:moveTo>
                <a:lnTo>
                  <a:pt x="0" y="0"/>
                </a:lnTo>
                <a:lnTo>
                  <a:pt x="0" y="1148"/>
                </a:lnTo>
                <a:close/>
              </a:path>
            </a:pathLst>
          </a:custGeom>
          <a:solidFill>
            <a:srgbClr val="FFFFFF"/>
          </a:solidFill>
          <a:ln w="9525">
            <a:noFill/>
            <a:round/>
            <a:headEnd/>
            <a:tailEnd/>
          </a:ln>
        </p:spPr>
        <p:txBody>
          <a:bodyPr/>
          <a:lstStyle/>
          <a:p>
            <a:endParaRPr lang="en-US"/>
          </a:p>
        </p:txBody>
      </p:sp>
      <p:sp>
        <p:nvSpPr>
          <p:cNvPr id="908372" name="Line 84"/>
          <p:cNvSpPr>
            <a:spLocks noChangeShapeType="1"/>
          </p:cNvSpPr>
          <p:nvPr/>
        </p:nvSpPr>
        <p:spPr bwMode="auto">
          <a:xfrm>
            <a:off x="5821363" y="4213225"/>
            <a:ext cx="1587" cy="1588"/>
          </a:xfrm>
          <a:prstGeom prst="line">
            <a:avLst/>
          </a:prstGeom>
          <a:noFill/>
          <a:ln w="14288">
            <a:solidFill>
              <a:srgbClr val="000000"/>
            </a:solidFill>
            <a:round/>
            <a:headEnd/>
            <a:tailEnd/>
          </a:ln>
        </p:spPr>
        <p:txBody>
          <a:bodyPr/>
          <a:lstStyle/>
          <a:p>
            <a:endParaRPr lang="en-US"/>
          </a:p>
        </p:txBody>
      </p:sp>
      <p:sp>
        <p:nvSpPr>
          <p:cNvPr id="908373" name="Freeform 85"/>
          <p:cNvSpPr>
            <a:spLocks/>
          </p:cNvSpPr>
          <p:nvPr/>
        </p:nvSpPr>
        <p:spPr bwMode="auto">
          <a:xfrm>
            <a:off x="3776663" y="4213225"/>
            <a:ext cx="1587" cy="1822450"/>
          </a:xfrm>
          <a:custGeom>
            <a:avLst/>
            <a:gdLst/>
            <a:ahLst/>
            <a:cxnLst>
              <a:cxn ang="0">
                <a:pos x="0" y="1148"/>
              </a:cxn>
              <a:cxn ang="0">
                <a:pos x="0" y="0"/>
              </a:cxn>
              <a:cxn ang="0">
                <a:pos x="0" y="1148"/>
              </a:cxn>
            </a:cxnLst>
            <a:rect l="0" t="0" r="r" b="b"/>
            <a:pathLst>
              <a:path h="1148">
                <a:moveTo>
                  <a:pt x="0" y="1148"/>
                </a:moveTo>
                <a:lnTo>
                  <a:pt x="0" y="0"/>
                </a:lnTo>
                <a:lnTo>
                  <a:pt x="0" y="1148"/>
                </a:lnTo>
                <a:close/>
              </a:path>
            </a:pathLst>
          </a:custGeom>
          <a:solidFill>
            <a:srgbClr val="FFFFFF"/>
          </a:solidFill>
          <a:ln w="9525">
            <a:noFill/>
            <a:round/>
            <a:headEnd/>
            <a:tailEnd/>
          </a:ln>
        </p:spPr>
        <p:txBody>
          <a:bodyPr/>
          <a:lstStyle/>
          <a:p>
            <a:endParaRPr lang="en-US"/>
          </a:p>
        </p:txBody>
      </p:sp>
      <p:sp>
        <p:nvSpPr>
          <p:cNvPr id="908374" name="Line 86"/>
          <p:cNvSpPr>
            <a:spLocks noChangeShapeType="1"/>
          </p:cNvSpPr>
          <p:nvPr/>
        </p:nvSpPr>
        <p:spPr bwMode="auto">
          <a:xfrm>
            <a:off x="3776663" y="4213225"/>
            <a:ext cx="1587" cy="1822450"/>
          </a:xfrm>
          <a:prstGeom prst="line">
            <a:avLst/>
          </a:prstGeom>
          <a:noFill/>
          <a:ln w="14288">
            <a:solidFill>
              <a:schemeClr val="bg2"/>
            </a:solidFill>
            <a:round/>
            <a:headEnd/>
            <a:tailEnd/>
          </a:ln>
        </p:spPr>
        <p:txBody>
          <a:bodyPr/>
          <a:lstStyle/>
          <a:p>
            <a:endParaRPr lang="en-US"/>
          </a:p>
        </p:txBody>
      </p:sp>
      <p:sp>
        <p:nvSpPr>
          <p:cNvPr id="908375" name="Line 87"/>
          <p:cNvSpPr>
            <a:spLocks noChangeShapeType="1"/>
          </p:cNvSpPr>
          <p:nvPr/>
        </p:nvSpPr>
        <p:spPr bwMode="auto">
          <a:xfrm>
            <a:off x="3776663" y="4213225"/>
            <a:ext cx="1587" cy="1588"/>
          </a:xfrm>
          <a:prstGeom prst="line">
            <a:avLst/>
          </a:prstGeom>
          <a:noFill/>
          <a:ln w="14288">
            <a:solidFill>
              <a:srgbClr val="000000"/>
            </a:solidFill>
            <a:round/>
            <a:headEnd/>
            <a:tailEnd/>
          </a:ln>
        </p:spPr>
        <p:txBody>
          <a:bodyPr/>
          <a:lstStyle/>
          <a:p>
            <a:endParaRPr lang="en-US"/>
          </a:p>
        </p:txBody>
      </p:sp>
      <p:sp>
        <p:nvSpPr>
          <p:cNvPr id="908376" name="Freeform 88"/>
          <p:cNvSpPr>
            <a:spLocks/>
          </p:cNvSpPr>
          <p:nvPr/>
        </p:nvSpPr>
        <p:spPr bwMode="auto">
          <a:xfrm>
            <a:off x="3781425" y="4203700"/>
            <a:ext cx="2044700" cy="1822450"/>
          </a:xfrm>
          <a:custGeom>
            <a:avLst/>
            <a:gdLst/>
            <a:ahLst/>
            <a:cxnLst>
              <a:cxn ang="0">
                <a:pos x="9" y="1038"/>
              </a:cxn>
              <a:cxn ang="0">
                <a:pos x="37" y="946"/>
              </a:cxn>
              <a:cxn ang="0">
                <a:pos x="64" y="891"/>
              </a:cxn>
              <a:cxn ang="0">
                <a:pos x="91" y="845"/>
              </a:cxn>
              <a:cxn ang="0">
                <a:pos x="119" y="808"/>
              </a:cxn>
              <a:cxn ang="0">
                <a:pos x="146" y="771"/>
              </a:cxn>
              <a:cxn ang="0">
                <a:pos x="164" y="735"/>
              </a:cxn>
              <a:cxn ang="0">
                <a:pos x="192" y="707"/>
              </a:cxn>
              <a:cxn ang="0">
                <a:pos x="219" y="670"/>
              </a:cxn>
              <a:cxn ang="0">
                <a:pos x="247" y="652"/>
              </a:cxn>
              <a:cxn ang="0">
                <a:pos x="274" y="624"/>
              </a:cxn>
              <a:cxn ang="0">
                <a:pos x="292" y="597"/>
              </a:cxn>
              <a:cxn ang="0">
                <a:pos x="320" y="579"/>
              </a:cxn>
              <a:cxn ang="0">
                <a:pos x="347" y="551"/>
              </a:cxn>
              <a:cxn ang="0">
                <a:pos x="374" y="533"/>
              </a:cxn>
              <a:cxn ang="0">
                <a:pos x="402" y="505"/>
              </a:cxn>
              <a:cxn ang="0">
                <a:pos x="429" y="487"/>
              </a:cxn>
              <a:cxn ang="0">
                <a:pos x="448" y="468"/>
              </a:cxn>
              <a:cxn ang="0">
                <a:pos x="475" y="450"/>
              </a:cxn>
              <a:cxn ang="0">
                <a:pos x="502" y="432"/>
              </a:cxn>
              <a:cxn ang="0">
                <a:pos x="530" y="413"/>
              </a:cxn>
              <a:cxn ang="0">
                <a:pos x="557" y="395"/>
              </a:cxn>
              <a:cxn ang="0">
                <a:pos x="575" y="377"/>
              </a:cxn>
              <a:cxn ang="0">
                <a:pos x="603" y="358"/>
              </a:cxn>
              <a:cxn ang="0">
                <a:pos x="630" y="349"/>
              </a:cxn>
              <a:cxn ang="0">
                <a:pos x="658" y="331"/>
              </a:cxn>
              <a:cxn ang="0">
                <a:pos x="685" y="312"/>
              </a:cxn>
              <a:cxn ang="0">
                <a:pos x="712" y="294"/>
              </a:cxn>
              <a:cxn ang="0">
                <a:pos x="731" y="285"/>
              </a:cxn>
              <a:cxn ang="0">
                <a:pos x="758" y="266"/>
              </a:cxn>
              <a:cxn ang="0">
                <a:pos x="785" y="248"/>
              </a:cxn>
              <a:cxn ang="0">
                <a:pos x="813" y="239"/>
              </a:cxn>
              <a:cxn ang="0">
                <a:pos x="840" y="221"/>
              </a:cxn>
              <a:cxn ang="0">
                <a:pos x="858" y="211"/>
              </a:cxn>
              <a:cxn ang="0">
                <a:pos x="886" y="193"/>
              </a:cxn>
              <a:cxn ang="0">
                <a:pos x="913" y="184"/>
              </a:cxn>
              <a:cxn ang="0">
                <a:pos x="941" y="165"/>
              </a:cxn>
              <a:cxn ang="0">
                <a:pos x="968" y="156"/>
              </a:cxn>
              <a:cxn ang="0">
                <a:pos x="995" y="138"/>
              </a:cxn>
              <a:cxn ang="0">
                <a:pos x="1014" y="129"/>
              </a:cxn>
              <a:cxn ang="0">
                <a:pos x="1041" y="120"/>
              </a:cxn>
              <a:cxn ang="0">
                <a:pos x="1068" y="101"/>
              </a:cxn>
              <a:cxn ang="0">
                <a:pos x="1096" y="92"/>
              </a:cxn>
              <a:cxn ang="0">
                <a:pos x="1123" y="74"/>
              </a:cxn>
              <a:cxn ang="0">
                <a:pos x="1141" y="64"/>
              </a:cxn>
              <a:cxn ang="0">
                <a:pos x="1169" y="55"/>
              </a:cxn>
              <a:cxn ang="0">
                <a:pos x="1196" y="37"/>
              </a:cxn>
              <a:cxn ang="0">
                <a:pos x="1224" y="28"/>
              </a:cxn>
              <a:cxn ang="0">
                <a:pos x="1251" y="19"/>
              </a:cxn>
              <a:cxn ang="0">
                <a:pos x="1278" y="9"/>
              </a:cxn>
            </a:cxnLst>
            <a:rect l="0" t="0" r="r" b="b"/>
            <a:pathLst>
              <a:path w="1288" h="1148">
                <a:moveTo>
                  <a:pt x="0" y="1148"/>
                </a:moveTo>
                <a:lnTo>
                  <a:pt x="9" y="1038"/>
                </a:lnTo>
                <a:lnTo>
                  <a:pt x="28" y="982"/>
                </a:lnTo>
                <a:lnTo>
                  <a:pt x="37" y="946"/>
                </a:lnTo>
                <a:lnTo>
                  <a:pt x="55" y="918"/>
                </a:lnTo>
                <a:lnTo>
                  <a:pt x="64" y="891"/>
                </a:lnTo>
                <a:lnTo>
                  <a:pt x="73" y="863"/>
                </a:lnTo>
                <a:lnTo>
                  <a:pt x="91" y="845"/>
                </a:lnTo>
                <a:lnTo>
                  <a:pt x="101" y="826"/>
                </a:lnTo>
                <a:lnTo>
                  <a:pt x="119" y="808"/>
                </a:lnTo>
                <a:lnTo>
                  <a:pt x="128" y="781"/>
                </a:lnTo>
                <a:lnTo>
                  <a:pt x="146" y="771"/>
                </a:lnTo>
                <a:lnTo>
                  <a:pt x="155" y="753"/>
                </a:lnTo>
                <a:lnTo>
                  <a:pt x="164" y="735"/>
                </a:lnTo>
                <a:lnTo>
                  <a:pt x="183" y="716"/>
                </a:lnTo>
                <a:lnTo>
                  <a:pt x="192" y="707"/>
                </a:lnTo>
                <a:lnTo>
                  <a:pt x="210" y="689"/>
                </a:lnTo>
                <a:lnTo>
                  <a:pt x="219" y="670"/>
                </a:lnTo>
                <a:lnTo>
                  <a:pt x="228" y="661"/>
                </a:lnTo>
                <a:lnTo>
                  <a:pt x="247" y="652"/>
                </a:lnTo>
                <a:lnTo>
                  <a:pt x="256" y="634"/>
                </a:lnTo>
                <a:lnTo>
                  <a:pt x="274" y="624"/>
                </a:lnTo>
                <a:lnTo>
                  <a:pt x="283" y="606"/>
                </a:lnTo>
                <a:lnTo>
                  <a:pt x="292" y="597"/>
                </a:lnTo>
                <a:lnTo>
                  <a:pt x="311" y="588"/>
                </a:lnTo>
                <a:lnTo>
                  <a:pt x="320" y="579"/>
                </a:lnTo>
                <a:lnTo>
                  <a:pt x="338" y="560"/>
                </a:lnTo>
                <a:lnTo>
                  <a:pt x="347" y="551"/>
                </a:lnTo>
                <a:lnTo>
                  <a:pt x="356" y="542"/>
                </a:lnTo>
                <a:lnTo>
                  <a:pt x="374" y="533"/>
                </a:lnTo>
                <a:lnTo>
                  <a:pt x="384" y="523"/>
                </a:lnTo>
                <a:lnTo>
                  <a:pt x="402" y="505"/>
                </a:lnTo>
                <a:lnTo>
                  <a:pt x="411" y="496"/>
                </a:lnTo>
                <a:lnTo>
                  <a:pt x="429" y="487"/>
                </a:lnTo>
                <a:lnTo>
                  <a:pt x="438" y="478"/>
                </a:lnTo>
                <a:lnTo>
                  <a:pt x="448" y="468"/>
                </a:lnTo>
                <a:lnTo>
                  <a:pt x="466" y="459"/>
                </a:lnTo>
                <a:lnTo>
                  <a:pt x="475" y="450"/>
                </a:lnTo>
                <a:lnTo>
                  <a:pt x="493" y="441"/>
                </a:lnTo>
                <a:lnTo>
                  <a:pt x="502" y="432"/>
                </a:lnTo>
                <a:lnTo>
                  <a:pt x="511" y="422"/>
                </a:lnTo>
                <a:lnTo>
                  <a:pt x="530" y="413"/>
                </a:lnTo>
                <a:lnTo>
                  <a:pt x="539" y="404"/>
                </a:lnTo>
                <a:lnTo>
                  <a:pt x="557" y="395"/>
                </a:lnTo>
                <a:lnTo>
                  <a:pt x="566" y="386"/>
                </a:lnTo>
                <a:lnTo>
                  <a:pt x="575" y="377"/>
                </a:lnTo>
                <a:lnTo>
                  <a:pt x="594" y="367"/>
                </a:lnTo>
                <a:lnTo>
                  <a:pt x="603" y="358"/>
                </a:lnTo>
                <a:lnTo>
                  <a:pt x="621" y="349"/>
                </a:lnTo>
                <a:lnTo>
                  <a:pt x="630" y="349"/>
                </a:lnTo>
                <a:lnTo>
                  <a:pt x="648" y="340"/>
                </a:lnTo>
                <a:lnTo>
                  <a:pt x="658" y="331"/>
                </a:lnTo>
                <a:lnTo>
                  <a:pt x="667" y="321"/>
                </a:lnTo>
                <a:lnTo>
                  <a:pt x="685" y="312"/>
                </a:lnTo>
                <a:lnTo>
                  <a:pt x="694" y="303"/>
                </a:lnTo>
                <a:lnTo>
                  <a:pt x="712" y="294"/>
                </a:lnTo>
                <a:lnTo>
                  <a:pt x="721" y="285"/>
                </a:lnTo>
                <a:lnTo>
                  <a:pt x="731" y="285"/>
                </a:lnTo>
                <a:lnTo>
                  <a:pt x="749" y="276"/>
                </a:lnTo>
                <a:lnTo>
                  <a:pt x="758" y="266"/>
                </a:lnTo>
                <a:lnTo>
                  <a:pt x="776" y="257"/>
                </a:lnTo>
                <a:lnTo>
                  <a:pt x="785" y="248"/>
                </a:lnTo>
                <a:lnTo>
                  <a:pt x="794" y="248"/>
                </a:lnTo>
                <a:lnTo>
                  <a:pt x="813" y="239"/>
                </a:lnTo>
                <a:lnTo>
                  <a:pt x="822" y="230"/>
                </a:lnTo>
                <a:lnTo>
                  <a:pt x="840" y="221"/>
                </a:lnTo>
                <a:lnTo>
                  <a:pt x="849" y="211"/>
                </a:lnTo>
                <a:lnTo>
                  <a:pt x="858" y="211"/>
                </a:lnTo>
                <a:lnTo>
                  <a:pt x="877" y="202"/>
                </a:lnTo>
                <a:lnTo>
                  <a:pt x="886" y="193"/>
                </a:lnTo>
                <a:lnTo>
                  <a:pt x="904" y="184"/>
                </a:lnTo>
                <a:lnTo>
                  <a:pt x="913" y="184"/>
                </a:lnTo>
                <a:lnTo>
                  <a:pt x="931" y="175"/>
                </a:lnTo>
                <a:lnTo>
                  <a:pt x="941" y="165"/>
                </a:lnTo>
                <a:lnTo>
                  <a:pt x="950" y="156"/>
                </a:lnTo>
                <a:lnTo>
                  <a:pt x="968" y="156"/>
                </a:lnTo>
                <a:lnTo>
                  <a:pt x="977" y="147"/>
                </a:lnTo>
                <a:lnTo>
                  <a:pt x="995" y="138"/>
                </a:lnTo>
                <a:lnTo>
                  <a:pt x="1004" y="138"/>
                </a:lnTo>
                <a:lnTo>
                  <a:pt x="1014" y="129"/>
                </a:lnTo>
                <a:lnTo>
                  <a:pt x="1032" y="120"/>
                </a:lnTo>
                <a:lnTo>
                  <a:pt x="1041" y="120"/>
                </a:lnTo>
                <a:lnTo>
                  <a:pt x="1059" y="110"/>
                </a:lnTo>
                <a:lnTo>
                  <a:pt x="1068" y="101"/>
                </a:lnTo>
                <a:lnTo>
                  <a:pt x="1078" y="92"/>
                </a:lnTo>
                <a:lnTo>
                  <a:pt x="1096" y="92"/>
                </a:lnTo>
                <a:lnTo>
                  <a:pt x="1105" y="83"/>
                </a:lnTo>
                <a:lnTo>
                  <a:pt x="1123" y="74"/>
                </a:lnTo>
                <a:lnTo>
                  <a:pt x="1132" y="74"/>
                </a:lnTo>
                <a:lnTo>
                  <a:pt x="1141" y="64"/>
                </a:lnTo>
                <a:lnTo>
                  <a:pt x="1160" y="55"/>
                </a:lnTo>
                <a:lnTo>
                  <a:pt x="1169" y="55"/>
                </a:lnTo>
                <a:lnTo>
                  <a:pt x="1187" y="46"/>
                </a:lnTo>
                <a:lnTo>
                  <a:pt x="1196" y="37"/>
                </a:lnTo>
                <a:lnTo>
                  <a:pt x="1214" y="37"/>
                </a:lnTo>
                <a:lnTo>
                  <a:pt x="1224" y="28"/>
                </a:lnTo>
                <a:lnTo>
                  <a:pt x="1233" y="28"/>
                </a:lnTo>
                <a:lnTo>
                  <a:pt x="1251" y="19"/>
                </a:lnTo>
                <a:lnTo>
                  <a:pt x="1260" y="9"/>
                </a:lnTo>
                <a:lnTo>
                  <a:pt x="1278" y="9"/>
                </a:lnTo>
                <a:lnTo>
                  <a:pt x="1288" y="0"/>
                </a:lnTo>
              </a:path>
            </a:pathLst>
          </a:custGeom>
          <a:noFill/>
          <a:ln w="14288">
            <a:solidFill>
              <a:srgbClr val="0000FF"/>
            </a:solidFill>
            <a:prstDash val="solid"/>
            <a:round/>
            <a:headEnd/>
            <a:tailEnd/>
          </a:ln>
        </p:spPr>
        <p:txBody>
          <a:bodyPr/>
          <a:lstStyle/>
          <a:p>
            <a:endParaRPr lang="en-US"/>
          </a:p>
        </p:txBody>
      </p:sp>
      <p:sp>
        <p:nvSpPr>
          <p:cNvPr id="908377" name="Freeform 89"/>
          <p:cNvSpPr>
            <a:spLocks/>
          </p:cNvSpPr>
          <p:nvPr/>
        </p:nvSpPr>
        <p:spPr bwMode="auto">
          <a:xfrm rot="16200000" flipV="1">
            <a:off x="3881438" y="4122737"/>
            <a:ext cx="1816100" cy="2003425"/>
          </a:xfrm>
          <a:custGeom>
            <a:avLst/>
            <a:gdLst/>
            <a:ahLst/>
            <a:cxnLst>
              <a:cxn ang="0">
                <a:pos x="9" y="1038"/>
              </a:cxn>
              <a:cxn ang="0">
                <a:pos x="37" y="946"/>
              </a:cxn>
              <a:cxn ang="0">
                <a:pos x="64" y="891"/>
              </a:cxn>
              <a:cxn ang="0">
                <a:pos x="91" y="845"/>
              </a:cxn>
              <a:cxn ang="0">
                <a:pos x="119" y="808"/>
              </a:cxn>
              <a:cxn ang="0">
                <a:pos x="146" y="771"/>
              </a:cxn>
              <a:cxn ang="0">
                <a:pos x="164" y="735"/>
              </a:cxn>
              <a:cxn ang="0">
                <a:pos x="192" y="707"/>
              </a:cxn>
              <a:cxn ang="0">
                <a:pos x="219" y="670"/>
              </a:cxn>
              <a:cxn ang="0">
                <a:pos x="247" y="652"/>
              </a:cxn>
              <a:cxn ang="0">
                <a:pos x="274" y="624"/>
              </a:cxn>
              <a:cxn ang="0">
                <a:pos x="292" y="597"/>
              </a:cxn>
              <a:cxn ang="0">
                <a:pos x="320" y="579"/>
              </a:cxn>
              <a:cxn ang="0">
                <a:pos x="347" y="551"/>
              </a:cxn>
              <a:cxn ang="0">
                <a:pos x="374" y="533"/>
              </a:cxn>
              <a:cxn ang="0">
                <a:pos x="402" y="505"/>
              </a:cxn>
              <a:cxn ang="0">
                <a:pos x="429" y="487"/>
              </a:cxn>
              <a:cxn ang="0">
                <a:pos x="448" y="468"/>
              </a:cxn>
              <a:cxn ang="0">
                <a:pos x="475" y="450"/>
              </a:cxn>
              <a:cxn ang="0">
                <a:pos x="502" y="432"/>
              </a:cxn>
              <a:cxn ang="0">
                <a:pos x="530" y="413"/>
              </a:cxn>
              <a:cxn ang="0">
                <a:pos x="557" y="395"/>
              </a:cxn>
              <a:cxn ang="0">
                <a:pos x="575" y="377"/>
              </a:cxn>
              <a:cxn ang="0">
                <a:pos x="603" y="358"/>
              </a:cxn>
              <a:cxn ang="0">
                <a:pos x="630" y="349"/>
              </a:cxn>
              <a:cxn ang="0">
                <a:pos x="658" y="331"/>
              </a:cxn>
              <a:cxn ang="0">
                <a:pos x="685" y="312"/>
              </a:cxn>
              <a:cxn ang="0">
                <a:pos x="712" y="294"/>
              </a:cxn>
              <a:cxn ang="0">
                <a:pos x="731" y="285"/>
              </a:cxn>
              <a:cxn ang="0">
                <a:pos x="758" y="266"/>
              </a:cxn>
              <a:cxn ang="0">
                <a:pos x="785" y="248"/>
              </a:cxn>
              <a:cxn ang="0">
                <a:pos x="813" y="239"/>
              </a:cxn>
              <a:cxn ang="0">
                <a:pos x="840" y="221"/>
              </a:cxn>
              <a:cxn ang="0">
                <a:pos x="858" y="211"/>
              </a:cxn>
              <a:cxn ang="0">
                <a:pos x="886" y="193"/>
              </a:cxn>
              <a:cxn ang="0">
                <a:pos x="913" y="184"/>
              </a:cxn>
              <a:cxn ang="0">
                <a:pos x="941" y="165"/>
              </a:cxn>
              <a:cxn ang="0">
                <a:pos x="968" y="156"/>
              </a:cxn>
              <a:cxn ang="0">
                <a:pos x="995" y="138"/>
              </a:cxn>
              <a:cxn ang="0">
                <a:pos x="1014" y="129"/>
              </a:cxn>
              <a:cxn ang="0">
                <a:pos x="1041" y="120"/>
              </a:cxn>
              <a:cxn ang="0">
                <a:pos x="1068" y="101"/>
              </a:cxn>
              <a:cxn ang="0">
                <a:pos x="1096" y="92"/>
              </a:cxn>
              <a:cxn ang="0">
                <a:pos x="1123" y="74"/>
              </a:cxn>
              <a:cxn ang="0">
                <a:pos x="1141" y="64"/>
              </a:cxn>
              <a:cxn ang="0">
                <a:pos x="1169" y="55"/>
              </a:cxn>
              <a:cxn ang="0">
                <a:pos x="1196" y="37"/>
              </a:cxn>
              <a:cxn ang="0">
                <a:pos x="1224" y="28"/>
              </a:cxn>
              <a:cxn ang="0">
                <a:pos x="1251" y="19"/>
              </a:cxn>
              <a:cxn ang="0">
                <a:pos x="1278" y="9"/>
              </a:cxn>
            </a:cxnLst>
            <a:rect l="0" t="0" r="r" b="b"/>
            <a:pathLst>
              <a:path w="1288" h="1148">
                <a:moveTo>
                  <a:pt x="0" y="1148"/>
                </a:moveTo>
                <a:lnTo>
                  <a:pt x="9" y="1038"/>
                </a:lnTo>
                <a:lnTo>
                  <a:pt x="28" y="982"/>
                </a:lnTo>
                <a:lnTo>
                  <a:pt x="37" y="946"/>
                </a:lnTo>
                <a:lnTo>
                  <a:pt x="55" y="918"/>
                </a:lnTo>
                <a:lnTo>
                  <a:pt x="64" y="891"/>
                </a:lnTo>
                <a:lnTo>
                  <a:pt x="73" y="863"/>
                </a:lnTo>
                <a:lnTo>
                  <a:pt x="91" y="845"/>
                </a:lnTo>
                <a:lnTo>
                  <a:pt x="101" y="826"/>
                </a:lnTo>
                <a:lnTo>
                  <a:pt x="119" y="808"/>
                </a:lnTo>
                <a:lnTo>
                  <a:pt x="128" y="781"/>
                </a:lnTo>
                <a:lnTo>
                  <a:pt x="146" y="771"/>
                </a:lnTo>
                <a:lnTo>
                  <a:pt x="155" y="753"/>
                </a:lnTo>
                <a:lnTo>
                  <a:pt x="164" y="735"/>
                </a:lnTo>
                <a:lnTo>
                  <a:pt x="183" y="716"/>
                </a:lnTo>
                <a:lnTo>
                  <a:pt x="192" y="707"/>
                </a:lnTo>
                <a:lnTo>
                  <a:pt x="210" y="689"/>
                </a:lnTo>
                <a:lnTo>
                  <a:pt x="219" y="670"/>
                </a:lnTo>
                <a:lnTo>
                  <a:pt x="228" y="661"/>
                </a:lnTo>
                <a:lnTo>
                  <a:pt x="247" y="652"/>
                </a:lnTo>
                <a:lnTo>
                  <a:pt x="256" y="634"/>
                </a:lnTo>
                <a:lnTo>
                  <a:pt x="274" y="624"/>
                </a:lnTo>
                <a:lnTo>
                  <a:pt x="283" y="606"/>
                </a:lnTo>
                <a:lnTo>
                  <a:pt x="292" y="597"/>
                </a:lnTo>
                <a:lnTo>
                  <a:pt x="311" y="588"/>
                </a:lnTo>
                <a:lnTo>
                  <a:pt x="320" y="579"/>
                </a:lnTo>
                <a:lnTo>
                  <a:pt x="338" y="560"/>
                </a:lnTo>
                <a:lnTo>
                  <a:pt x="347" y="551"/>
                </a:lnTo>
                <a:lnTo>
                  <a:pt x="356" y="542"/>
                </a:lnTo>
                <a:lnTo>
                  <a:pt x="374" y="533"/>
                </a:lnTo>
                <a:lnTo>
                  <a:pt x="384" y="523"/>
                </a:lnTo>
                <a:lnTo>
                  <a:pt x="402" y="505"/>
                </a:lnTo>
                <a:lnTo>
                  <a:pt x="411" y="496"/>
                </a:lnTo>
                <a:lnTo>
                  <a:pt x="429" y="487"/>
                </a:lnTo>
                <a:lnTo>
                  <a:pt x="438" y="478"/>
                </a:lnTo>
                <a:lnTo>
                  <a:pt x="448" y="468"/>
                </a:lnTo>
                <a:lnTo>
                  <a:pt x="466" y="459"/>
                </a:lnTo>
                <a:lnTo>
                  <a:pt x="475" y="450"/>
                </a:lnTo>
                <a:lnTo>
                  <a:pt x="493" y="441"/>
                </a:lnTo>
                <a:lnTo>
                  <a:pt x="502" y="432"/>
                </a:lnTo>
                <a:lnTo>
                  <a:pt x="511" y="422"/>
                </a:lnTo>
                <a:lnTo>
                  <a:pt x="530" y="413"/>
                </a:lnTo>
                <a:lnTo>
                  <a:pt x="539" y="404"/>
                </a:lnTo>
                <a:lnTo>
                  <a:pt x="557" y="395"/>
                </a:lnTo>
                <a:lnTo>
                  <a:pt x="566" y="386"/>
                </a:lnTo>
                <a:lnTo>
                  <a:pt x="575" y="377"/>
                </a:lnTo>
                <a:lnTo>
                  <a:pt x="594" y="367"/>
                </a:lnTo>
                <a:lnTo>
                  <a:pt x="603" y="358"/>
                </a:lnTo>
                <a:lnTo>
                  <a:pt x="621" y="349"/>
                </a:lnTo>
                <a:lnTo>
                  <a:pt x="630" y="349"/>
                </a:lnTo>
                <a:lnTo>
                  <a:pt x="648" y="340"/>
                </a:lnTo>
                <a:lnTo>
                  <a:pt x="658" y="331"/>
                </a:lnTo>
                <a:lnTo>
                  <a:pt x="667" y="321"/>
                </a:lnTo>
                <a:lnTo>
                  <a:pt x="685" y="312"/>
                </a:lnTo>
                <a:lnTo>
                  <a:pt x="694" y="303"/>
                </a:lnTo>
                <a:lnTo>
                  <a:pt x="712" y="294"/>
                </a:lnTo>
                <a:lnTo>
                  <a:pt x="721" y="285"/>
                </a:lnTo>
                <a:lnTo>
                  <a:pt x="731" y="285"/>
                </a:lnTo>
                <a:lnTo>
                  <a:pt x="749" y="276"/>
                </a:lnTo>
                <a:lnTo>
                  <a:pt x="758" y="266"/>
                </a:lnTo>
                <a:lnTo>
                  <a:pt x="776" y="257"/>
                </a:lnTo>
                <a:lnTo>
                  <a:pt x="785" y="248"/>
                </a:lnTo>
                <a:lnTo>
                  <a:pt x="794" y="248"/>
                </a:lnTo>
                <a:lnTo>
                  <a:pt x="813" y="239"/>
                </a:lnTo>
                <a:lnTo>
                  <a:pt x="822" y="230"/>
                </a:lnTo>
                <a:lnTo>
                  <a:pt x="840" y="221"/>
                </a:lnTo>
                <a:lnTo>
                  <a:pt x="849" y="211"/>
                </a:lnTo>
                <a:lnTo>
                  <a:pt x="858" y="211"/>
                </a:lnTo>
                <a:lnTo>
                  <a:pt x="877" y="202"/>
                </a:lnTo>
                <a:lnTo>
                  <a:pt x="886" y="193"/>
                </a:lnTo>
                <a:lnTo>
                  <a:pt x="904" y="184"/>
                </a:lnTo>
                <a:lnTo>
                  <a:pt x="913" y="184"/>
                </a:lnTo>
                <a:lnTo>
                  <a:pt x="931" y="175"/>
                </a:lnTo>
                <a:lnTo>
                  <a:pt x="941" y="165"/>
                </a:lnTo>
                <a:lnTo>
                  <a:pt x="950" y="156"/>
                </a:lnTo>
                <a:lnTo>
                  <a:pt x="968" y="156"/>
                </a:lnTo>
                <a:lnTo>
                  <a:pt x="977" y="147"/>
                </a:lnTo>
                <a:lnTo>
                  <a:pt x="995" y="138"/>
                </a:lnTo>
                <a:lnTo>
                  <a:pt x="1004" y="138"/>
                </a:lnTo>
                <a:lnTo>
                  <a:pt x="1014" y="129"/>
                </a:lnTo>
                <a:lnTo>
                  <a:pt x="1032" y="120"/>
                </a:lnTo>
                <a:lnTo>
                  <a:pt x="1041" y="120"/>
                </a:lnTo>
                <a:lnTo>
                  <a:pt x="1059" y="110"/>
                </a:lnTo>
                <a:lnTo>
                  <a:pt x="1068" y="101"/>
                </a:lnTo>
                <a:lnTo>
                  <a:pt x="1078" y="92"/>
                </a:lnTo>
                <a:lnTo>
                  <a:pt x="1096" y="92"/>
                </a:lnTo>
                <a:lnTo>
                  <a:pt x="1105" y="83"/>
                </a:lnTo>
                <a:lnTo>
                  <a:pt x="1123" y="74"/>
                </a:lnTo>
                <a:lnTo>
                  <a:pt x="1132" y="74"/>
                </a:lnTo>
                <a:lnTo>
                  <a:pt x="1141" y="64"/>
                </a:lnTo>
                <a:lnTo>
                  <a:pt x="1160" y="55"/>
                </a:lnTo>
                <a:lnTo>
                  <a:pt x="1169" y="55"/>
                </a:lnTo>
                <a:lnTo>
                  <a:pt x="1187" y="46"/>
                </a:lnTo>
                <a:lnTo>
                  <a:pt x="1196" y="37"/>
                </a:lnTo>
                <a:lnTo>
                  <a:pt x="1214" y="37"/>
                </a:lnTo>
                <a:lnTo>
                  <a:pt x="1224" y="28"/>
                </a:lnTo>
                <a:lnTo>
                  <a:pt x="1233" y="28"/>
                </a:lnTo>
                <a:lnTo>
                  <a:pt x="1251" y="19"/>
                </a:lnTo>
                <a:lnTo>
                  <a:pt x="1260" y="9"/>
                </a:lnTo>
                <a:lnTo>
                  <a:pt x="1278" y="9"/>
                </a:lnTo>
                <a:lnTo>
                  <a:pt x="1288" y="0"/>
                </a:lnTo>
              </a:path>
            </a:pathLst>
          </a:custGeom>
          <a:noFill/>
          <a:ln w="14288">
            <a:solidFill>
              <a:srgbClr val="0000FF"/>
            </a:solidFill>
            <a:prstDash val="solid"/>
            <a:round/>
            <a:headEnd/>
            <a:tailEnd/>
          </a:ln>
        </p:spPr>
        <p:txBody>
          <a:bodyPr/>
          <a:lstStyle/>
          <a:p>
            <a:endParaRPr lang="en-US"/>
          </a:p>
        </p:txBody>
      </p:sp>
      <p:sp>
        <p:nvSpPr>
          <p:cNvPr id="908378" name="Line 90"/>
          <p:cNvSpPr>
            <a:spLocks noChangeShapeType="1"/>
          </p:cNvSpPr>
          <p:nvPr/>
        </p:nvSpPr>
        <p:spPr bwMode="auto">
          <a:xfrm flipV="1">
            <a:off x="3810000" y="4216400"/>
            <a:ext cx="1984375" cy="1803400"/>
          </a:xfrm>
          <a:prstGeom prst="line">
            <a:avLst/>
          </a:prstGeom>
          <a:noFill/>
          <a:ln w="19050">
            <a:solidFill>
              <a:srgbClr val="0066FF"/>
            </a:solidFill>
            <a:prstDash val="sysDot"/>
            <a:round/>
            <a:headEnd type="none" w="sm" len="sm"/>
            <a:tailEnd type="none" w="sm" len="sm"/>
          </a:ln>
          <a:effectLst/>
        </p:spPr>
        <p:txBody>
          <a:bodyPr wrap="none" anchor="ctr"/>
          <a:lstStyle/>
          <a:p>
            <a:endParaRPr lang="en-US"/>
          </a:p>
        </p:txBody>
      </p:sp>
      <p:sp>
        <p:nvSpPr>
          <p:cNvPr id="908379" name="Rectangle 91"/>
          <p:cNvSpPr>
            <a:spLocks noChangeArrowheads="1"/>
          </p:cNvSpPr>
          <p:nvPr/>
        </p:nvSpPr>
        <p:spPr bwMode="auto">
          <a:xfrm>
            <a:off x="4419600" y="5029200"/>
            <a:ext cx="555625" cy="396875"/>
          </a:xfrm>
          <a:prstGeom prst="rect">
            <a:avLst/>
          </a:prstGeom>
          <a:noFill/>
          <a:ln w="12700">
            <a:noFill/>
            <a:miter lim="800000"/>
            <a:headEnd type="none" w="sm" len="sm"/>
            <a:tailEnd type="none" w="sm" len="sm"/>
          </a:ln>
          <a:effectLst/>
        </p:spPr>
        <p:txBody>
          <a:bodyPr wrap="none">
            <a:spAutoFit/>
          </a:bodyPr>
          <a:lstStyle/>
          <a:p>
            <a:r>
              <a:rPr lang="en-US" altLang="en-US" sz="2000" b="1">
                <a:solidFill>
                  <a:schemeClr val="bg2"/>
                </a:solidFill>
                <a:latin typeface="Symbol" pitchFamily="18" charset="2"/>
              </a:rPr>
              <a:t>g=1</a:t>
            </a:r>
          </a:p>
        </p:txBody>
      </p:sp>
      <p:sp>
        <p:nvSpPr>
          <p:cNvPr id="908380" name="Rectangle 92"/>
          <p:cNvSpPr>
            <a:spLocks noChangeArrowheads="1"/>
          </p:cNvSpPr>
          <p:nvPr/>
        </p:nvSpPr>
        <p:spPr bwMode="auto">
          <a:xfrm>
            <a:off x="3962400" y="4419600"/>
            <a:ext cx="555625" cy="396875"/>
          </a:xfrm>
          <a:prstGeom prst="rect">
            <a:avLst/>
          </a:prstGeom>
          <a:noFill/>
          <a:ln w="12700">
            <a:noFill/>
            <a:miter lim="800000"/>
            <a:headEnd type="none" w="sm" len="sm"/>
            <a:tailEnd type="none" w="sm" len="sm"/>
          </a:ln>
          <a:effectLst/>
        </p:spPr>
        <p:txBody>
          <a:bodyPr wrap="none">
            <a:spAutoFit/>
          </a:bodyPr>
          <a:lstStyle/>
          <a:p>
            <a:r>
              <a:rPr lang="en-US" altLang="en-US" sz="2000" b="1">
                <a:solidFill>
                  <a:schemeClr val="bg2"/>
                </a:solidFill>
                <a:latin typeface="Symbol" pitchFamily="18" charset="2"/>
              </a:rPr>
              <a:t>g&lt;1</a:t>
            </a:r>
          </a:p>
        </p:txBody>
      </p:sp>
      <p:sp>
        <p:nvSpPr>
          <p:cNvPr id="908381" name="Rectangle 93"/>
          <p:cNvSpPr>
            <a:spLocks noChangeArrowheads="1"/>
          </p:cNvSpPr>
          <p:nvPr/>
        </p:nvSpPr>
        <p:spPr bwMode="auto">
          <a:xfrm>
            <a:off x="5029200" y="5410200"/>
            <a:ext cx="555625" cy="396875"/>
          </a:xfrm>
          <a:prstGeom prst="rect">
            <a:avLst/>
          </a:prstGeom>
          <a:noFill/>
          <a:ln w="12700">
            <a:noFill/>
            <a:miter lim="800000"/>
            <a:headEnd type="none" w="sm" len="sm"/>
            <a:tailEnd type="none" w="sm" len="sm"/>
          </a:ln>
          <a:effectLst/>
        </p:spPr>
        <p:txBody>
          <a:bodyPr wrap="none">
            <a:spAutoFit/>
          </a:bodyPr>
          <a:lstStyle/>
          <a:p>
            <a:r>
              <a:rPr lang="en-US" altLang="en-US" sz="2000" b="1">
                <a:solidFill>
                  <a:schemeClr val="bg2"/>
                </a:solidFill>
                <a:latin typeface="Symbol" pitchFamily="18" charset="2"/>
              </a:rPr>
              <a:t>g&gt;1</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314" name="Rectangle 2"/>
          <p:cNvSpPr>
            <a:spLocks noGrp="1" noChangeArrowheads="1"/>
          </p:cNvSpPr>
          <p:nvPr>
            <p:ph type="title"/>
          </p:nvPr>
        </p:nvSpPr>
        <p:spPr/>
        <p:txBody>
          <a:bodyPr/>
          <a:lstStyle/>
          <a:p>
            <a:r>
              <a:rPr lang="en-US" altLang="en-US"/>
              <a:t>Square Root Transfer: </a:t>
            </a:r>
            <a:r>
              <a:rPr lang="en-US" altLang="en-US">
                <a:latin typeface="Symbol" pitchFamily="18" charset="2"/>
              </a:rPr>
              <a:t>g</a:t>
            </a:r>
            <a:r>
              <a:rPr lang="en-US" altLang="en-US"/>
              <a:t>=.5</a:t>
            </a:r>
          </a:p>
        </p:txBody>
      </p:sp>
      <p:pic>
        <p:nvPicPr>
          <p:cNvPr id="909316" name="Picture 4" descr="u2256"/>
          <p:cNvPicPr>
            <a:picLocks noChangeAspect="1" noChangeArrowheads="1"/>
          </p:cNvPicPr>
          <p:nvPr/>
        </p:nvPicPr>
        <p:blipFill>
          <a:blip r:embed="rId2"/>
          <a:srcRect/>
          <a:stretch>
            <a:fillRect/>
          </a:stretch>
        </p:blipFill>
        <p:spPr bwMode="auto">
          <a:xfrm>
            <a:off x="381000" y="1524000"/>
            <a:ext cx="2438400" cy="2438400"/>
          </a:xfrm>
          <a:prstGeom prst="rect">
            <a:avLst/>
          </a:prstGeom>
          <a:noFill/>
          <a:ln w="28575">
            <a:solidFill>
              <a:schemeClr val="folHlink"/>
            </a:solidFill>
            <a:miter lim="800000"/>
            <a:headEnd/>
            <a:tailEnd/>
          </a:ln>
        </p:spPr>
      </p:pic>
      <p:pic>
        <p:nvPicPr>
          <p:cNvPr id="909317" name="Picture 5" descr="u2256hist"/>
          <p:cNvPicPr>
            <a:picLocks noChangeAspect="1" noChangeArrowheads="1"/>
          </p:cNvPicPr>
          <p:nvPr/>
        </p:nvPicPr>
        <p:blipFill>
          <a:blip r:embed="rId3"/>
          <a:srcRect/>
          <a:stretch>
            <a:fillRect/>
          </a:stretch>
        </p:blipFill>
        <p:spPr bwMode="auto">
          <a:xfrm>
            <a:off x="381000" y="4305300"/>
            <a:ext cx="2590800" cy="1943100"/>
          </a:xfrm>
          <a:prstGeom prst="rect">
            <a:avLst/>
          </a:prstGeom>
          <a:noFill/>
        </p:spPr>
      </p:pic>
      <p:pic>
        <p:nvPicPr>
          <p:cNvPr id="909318" name="Picture 6" descr="u2256b"/>
          <p:cNvPicPr>
            <a:picLocks noChangeAspect="1" noChangeArrowheads="1"/>
          </p:cNvPicPr>
          <p:nvPr/>
        </p:nvPicPr>
        <p:blipFill>
          <a:blip r:embed="rId4"/>
          <a:srcRect/>
          <a:stretch>
            <a:fillRect/>
          </a:stretch>
        </p:blipFill>
        <p:spPr bwMode="auto">
          <a:xfrm>
            <a:off x="6172200" y="1524000"/>
            <a:ext cx="2438400" cy="2438400"/>
          </a:xfrm>
          <a:prstGeom prst="rect">
            <a:avLst/>
          </a:prstGeom>
          <a:noFill/>
          <a:ln w="28575">
            <a:solidFill>
              <a:schemeClr val="folHlink"/>
            </a:solidFill>
            <a:miter lim="800000"/>
            <a:headEnd/>
            <a:tailEnd/>
          </a:ln>
        </p:spPr>
      </p:pic>
      <p:pic>
        <p:nvPicPr>
          <p:cNvPr id="909319" name="Picture 7" descr="u2256bhist"/>
          <p:cNvPicPr>
            <a:picLocks noChangeAspect="1" noChangeArrowheads="1"/>
          </p:cNvPicPr>
          <p:nvPr/>
        </p:nvPicPr>
        <p:blipFill>
          <a:blip r:embed="rId5"/>
          <a:srcRect/>
          <a:stretch>
            <a:fillRect/>
          </a:stretch>
        </p:blipFill>
        <p:spPr bwMode="auto">
          <a:xfrm>
            <a:off x="6172200" y="4381500"/>
            <a:ext cx="2590800" cy="1943100"/>
          </a:xfrm>
          <a:prstGeom prst="rect">
            <a:avLst/>
          </a:prstGeom>
          <a:noFill/>
        </p:spPr>
      </p:pic>
      <p:pic>
        <p:nvPicPr>
          <p:cNvPr id="909320" name="Picture 8" descr="sqrthist"/>
          <p:cNvPicPr>
            <a:picLocks noChangeAspect="1" noChangeArrowheads="1"/>
          </p:cNvPicPr>
          <p:nvPr/>
        </p:nvPicPr>
        <p:blipFill>
          <a:blip r:embed="rId6"/>
          <a:srcRect/>
          <a:stretch>
            <a:fillRect/>
          </a:stretch>
        </p:blipFill>
        <p:spPr bwMode="auto">
          <a:xfrm>
            <a:off x="3200400" y="2705100"/>
            <a:ext cx="2667000" cy="2259013"/>
          </a:xfrm>
          <a:prstGeom prst="rect">
            <a:avLst/>
          </a:prstGeom>
          <a:noFill/>
        </p:spPr>
      </p:pic>
      <p:sp>
        <p:nvSpPr>
          <p:cNvPr id="909321" name="Line 9"/>
          <p:cNvSpPr>
            <a:spLocks noChangeShapeType="1"/>
          </p:cNvSpPr>
          <p:nvPr/>
        </p:nvSpPr>
        <p:spPr bwMode="auto">
          <a:xfrm flipH="1" flipV="1">
            <a:off x="4572000" y="3409950"/>
            <a:ext cx="0" cy="1295400"/>
          </a:xfrm>
          <a:prstGeom prst="line">
            <a:avLst/>
          </a:prstGeom>
          <a:noFill/>
          <a:ln w="38100">
            <a:solidFill>
              <a:schemeClr val="folHlink"/>
            </a:solidFill>
            <a:round/>
            <a:headEnd/>
            <a:tailEnd/>
          </a:ln>
          <a:effectLst/>
        </p:spPr>
        <p:txBody>
          <a:bodyPr wrap="none" anchor="ctr"/>
          <a:lstStyle/>
          <a:p>
            <a:endParaRPr lang="en-US"/>
          </a:p>
        </p:txBody>
      </p:sp>
      <p:sp>
        <p:nvSpPr>
          <p:cNvPr id="909322" name="Line 10"/>
          <p:cNvSpPr>
            <a:spLocks noChangeShapeType="1"/>
          </p:cNvSpPr>
          <p:nvPr/>
        </p:nvSpPr>
        <p:spPr bwMode="auto">
          <a:xfrm flipH="1">
            <a:off x="3543300" y="3409950"/>
            <a:ext cx="1028700" cy="0"/>
          </a:xfrm>
          <a:prstGeom prst="line">
            <a:avLst/>
          </a:prstGeom>
          <a:noFill/>
          <a:ln w="38100">
            <a:solidFill>
              <a:schemeClr val="folHlink"/>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338" name="Rectangle 2"/>
          <p:cNvSpPr>
            <a:spLocks noGrp="1" noChangeArrowheads="1"/>
          </p:cNvSpPr>
          <p:nvPr>
            <p:ph type="title"/>
          </p:nvPr>
        </p:nvSpPr>
        <p:spPr>
          <a:xfrm>
            <a:off x="7991475" y="285750"/>
            <a:ext cx="1076325" cy="609600"/>
          </a:xfrm>
        </p:spPr>
        <p:txBody>
          <a:bodyPr/>
          <a:lstStyle/>
          <a:p>
            <a:r>
              <a:rPr lang="en-US" altLang="en-US">
                <a:latin typeface="Symbol" pitchFamily="18" charset="2"/>
              </a:rPr>
              <a:t>g</a:t>
            </a:r>
            <a:r>
              <a:rPr lang="en-US" altLang="en-US"/>
              <a:t>=3.0</a:t>
            </a:r>
          </a:p>
        </p:txBody>
      </p:sp>
      <p:pic>
        <p:nvPicPr>
          <p:cNvPr id="910340" name="Picture 4" descr="5_2_09"/>
          <p:cNvPicPr>
            <a:picLocks noChangeAspect="1" noChangeArrowheads="1"/>
          </p:cNvPicPr>
          <p:nvPr/>
        </p:nvPicPr>
        <p:blipFill>
          <a:blip r:embed="rId2"/>
          <a:srcRect/>
          <a:stretch>
            <a:fillRect/>
          </a:stretch>
        </p:blipFill>
        <p:spPr bwMode="auto">
          <a:xfrm>
            <a:off x="381000" y="1219200"/>
            <a:ext cx="2895600" cy="2895600"/>
          </a:xfrm>
          <a:prstGeom prst="rect">
            <a:avLst/>
          </a:prstGeom>
          <a:noFill/>
          <a:ln w="28575">
            <a:solidFill>
              <a:schemeClr val="folHlink"/>
            </a:solidFill>
            <a:miter lim="800000"/>
            <a:headEnd/>
            <a:tailEnd/>
          </a:ln>
        </p:spPr>
      </p:pic>
      <p:pic>
        <p:nvPicPr>
          <p:cNvPr id="910341" name="Picture 5" descr="aerialhst"/>
          <p:cNvPicPr>
            <a:picLocks noChangeAspect="1" noChangeArrowheads="1"/>
          </p:cNvPicPr>
          <p:nvPr/>
        </p:nvPicPr>
        <p:blipFill>
          <a:blip r:embed="rId3"/>
          <a:srcRect/>
          <a:stretch>
            <a:fillRect/>
          </a:stretch>
        </p:blipFill>
        <p:spPr bwMode="auto">
          <a:xfrm>
            <a:off x="457200" y="4513263"/>
            <a:ext cx="2743200" cy="2116137"/>
          </a:xfrm>
          <a:prstGeom prst="rect">
            <a:avLst/>
          </a:prstGeom>
          <a:noFill/>
        </p:spPr>
      </p:pic>
      <p:pic>
        <p:nvPicPr>
          <p:cNvPr id="910342" name="Picture 6" descr="aerial3"/>
          <p:cNvPicPr>
            <a:picLocks noChangeAspect="1" noChangeArrowheads="1"/>
          </p:cNvPicPr>
          <p:nvPr/>
        </p:nvPicPr>
        <p:blipFill>
          <a:blip r:embed="rId4"/>
          <a:srcRect/>
          <a:stretch>
            <a:fillRect/>
          </a:stretch>
        </p:blipFill>
        <p:spPr bwMode="auto">
          <a:xfrm>
            <a:off x="6019800" y="1219200"/>
            <a:ext cx="2895600" cy="2895600"/>
          </a:xfrm>
          <a:prstGeom prst="rect">
            <a:avLst/>
          </a:prstGeom>
          <a:noFill/>
          <a:ln w="28575">
            <a:solidFill>
              <a:schemeClr val="folHlink"/>
            </a:solidFill>
            <a:miter lim="800000"/>
            <a:headEnd/>
            <a:tailEnd/>
          </a:ln>
        </p:spPr>
      </p:pic>
      <p:pic>
        <p:nvPicPr>
          <p:cNvPr id="910343" name="Picture 7" descr="aerial3"/>
          <p:cNvPicPr>
            <a:picLocks noChangeAspect="1" noChangeArrowheads="1"/>
          </p:cNvPicPr>
          <p:nvPr/>
        </p:nvPicPr>
        <p:blipFill>
          <a:blip r:embed="rId5"/>
          <a:srcRect/>
          <a:stretch>
            <a:fillRect/>
          </a:stretch>
        </p:blipFill>
        <p:spPr bwMode="auto">
          <a:xfrm>
            <a:off x="6019800" y="4589463"/>
            <a:ext cx="2820988" cy="2116137"/>
          </a:xfrm>
          <a:prstGeom prst="rect">
            <a:avLst/>
          </a:prstGeom>
          <a:noFill/>
        </p:spPr>
      </p:pic>
      <p:pic>
        <p:nvPicPr>
          <p:cNvPr id="910344" name="Picture 8" descr="square3"/>
          <p:cNvPicPr>
            <a:picLocks noChangeAspect="1" noChangeArrowheads="1"/>
          </p:cNvPicPr>
          <p:nvPr/>
        </p:nvPicPr>
        <p:blipFill>
          <a:blip r:embed="rId6"/>
          <a:srcRect/>
          <a:stretch>
            <a:fillRect/>
          </a:stretch>
        </p:blipFill>
        <p:spPr bwMode="auto">
          <a:xfrm>
            <a:off x="3429000" y="3276600"/>
            <a:ext cx="2438400" cy="1893888"/>
          </a:xfrm>
          <a:prstGeom prst="rect">
            <a:avLst/>
          </a:prstGeom>
          <a:noFill/>
        </p:spPr>
      </p:pic>
      <p:sp>
        <p:nvSpPr>
          <p:cNvPr id="910345" name="Line 9"/>
          <p:cNvSpPr>
            <a:spLocks noChangeShapeType="1"/>
          </p:cNvSpPr>
          <p:nvPr/>
        </p:nvSpPr>
        <p:spPr bwMode="auto">
          <a:xfrm flipH="1" flipV="1">
            <a:off x="4705350" y="4714875"/>
            <a:ext cx="0" cy="228600"/>
          </a:xfrm>
          <a:prstGeom prst="line">
            <a:avLst/>
          </a:prstGeom>
          <a:noFill/>
          <a:ln w="38100">
            <a:solidFill>
              <a:schemeClr val="folHlink"/>
            </a:solidFill>
            <a:round/>
            <a:headEnd/>
            <a:tailEnd/>
          </a:ln>
          <a:effectLst/>
        </p:spPr>
        <p:txBody>
          <a:bodyPr wrap="none" anchor="ctr"/>
          <a:lstStyle/>
          <a:p>
            <a:endParaRPr lang="en-US"/>
          </a:p>
        </p:txBody>
      </p:sp>
      <p:sp>
        <p:nvSpPr>
          <p:cNvPr id="910346" name="Line 10"/>
          <p:cNvSpPr>
            <a:spLocks noChangeShapeType="1"/>
          </p:cNvSpPr>
          <p:nvPr/>
        </p:nvSpPr>
        <p:spPr bwMode="auto">
          <a:xfrm flipH="1">
            <a:off x="3743325" y="4727575"/>
            <a:ext cx="990600" cy="0"/>
          </a:xfrm>
          <a:prstGeom prst="line">
            <a:avLst/>
          </a:prstGeom>
          <a:noFill/>
          <a:ln w="38100">
            <a:solidFill>
              <a:schemeClr val="folHlink"/>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906" name="Rectangle 2"/>
          <p:cNvSpPr>
            <a:spLocks noGrp="1" noChangeArrowheads="1"/>
          </p:cNvSpPr>
          <p:nvPr>
            <p:ph type="title"/>
          </p:nvPr>
        </p:nvSpPr>
        <p:spPr>
          <a:xfrm>
            <a:off x="7000875" y="285750"/>
            <a:ext cx="2219325" cy="609600"/>
          </a:xfrm>
        </p:spPr>
        <p:txBody>
          <a:bodyPr/>
          <a:lstStyle/>
          <a:p>
            <a:r>
              <a:rPr lang="en-US" altLang="en-US"/>
              <a:t>Examples</a:t>
            </a:r>
          </a:p>
        </p:txBody>
      </p:sp>
      <p:sp>
        <p:nvSpPr>
          <p:cNvPr id="891907" name="Rectangle 3"/>
          <p:cNvSpPr>
            <a:spLocks noGrp="1" noChangeArrowheads="1"/>
          </p:cNvSpPr>
          <p:nvPr>
            <p:ph type="body" idx="1"/>
          </p:nvPr>
        </p:nvSpPr>
        <p:spPr>
          <a:xfrm>
            <a:off x="609600" y="1524000"/>
            <a:ext cx="7848600" cy="2362200"/>
          </a:xfrm>
        </p:spPr>
        <p:txBody>
          <a:bodyPr/>
          <a:lstStyle/>
          <a:p>
            <a:r>
              <a:rPr lang="en-US" altLang="en-US"/>
              <a:t>Technique can be applied to color images</a:t>
            </a:r>
          </a:p>
          <a:p>
            <a:pPr lvl="1"/>
            <a:r>
              <a:rPr lang="en-US" altLang="en-US"/>
              <a:t>same curve to all color bands</a:t>
            </a:r>
          </a:p>
          <a:p>
            <a:pPr lvl="1"/>
            <a:r>
              <a:rPr lang="en-US" altLang="en-US"/>
              <a:t>different curves to separate color bands:</a:t>
            </a:r>
          </a:p>
        </p:txBody>
      </p:sp>
      <p:pic>
        <p:nvPicPr>
          <p:cNvPr id="891908" name="Picture 4"/>
          <p:cNvPicPr>
            <a:picLocks noChangeAspect="1" noChangeArrowheads="1"/>
          </p:cNvPicPr>
          <p:nvPr/>
        </p:nvPicPr>
        <p:blipFill>
          <a:blip r:embed="rId2"/>
          <a:srcRect/>
          <a:stretch>
            <a:fillRect/>
          </a:stretch>
        </p:blipFill>
        <p:spPr bwMode="auto">
          <a:xfrm>
            <a:off x="2667000" y="3048000"/>
            <a:ext cx="3810000" cy="28575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62" name="Rectangle 2"/>
          <p:cNvSpPr>
            <a:spLocks noChangeArrowheads="1"/>
          </p:cNvSpPr>
          <p:nvPr/>
        </p:nvSpPr>
        <p:spPr bwMode="auto">
          <a:xfrm>
            <a:off x="2590800" y="2971800"/>
            <a:ext cx="2971800" cy="914400"/>
          </a:xfrm>
          <a:prstGeom prst="rect">
            <a:avLst/>
          </a:prstGeom>
          <a:solidFill>
            <a:srgbClr val="D82204"/>
          </a:solidFill>
          <a:ln w="12700">
            <a:noFill/>
            <a:miter lim="800000"/>
            <a:headEnd type="none" w="sm" len="sm"/>
            <a:tailEnd type="none" w="sm" len="sm"/>
          </a:ln>
          <a:effectLst/>
        </p:spPr>
        <p:txBody>
          <a:bodyPr wrap="none" anchor="ctr"/>
          <a:lstStyle/>
          <a:p>
            <a:endParaRPr lang="en-US"/>
          </a:p>
        </p:txBody>
      </p:sp>
      <p:sp>
        <p:nvSpPr>
          <p:cNvPr id="911363" name="Rectangle 3"/>
          <p:cNvSpPr>
            <a:spLocks noGrp="1" noChangeArrowheads="1"/>
          </p:cNvSpPr>
          <p:nvPr>
            <p:ph type="title"/>
          </p:nvPr>
        </p:nvSpPr>
        <p:spPr>
          <a:xfrm>
            <a:off x="3500438" y="285750"/>
            <a:ext cx="5562600" cy="609600"/>
          </a:xfrm>
        </p:spPr>
        <p:txBody>
          <a:bodyPr/>
          <a:lstStyle/>
          <a:p>
            <a:r>
              <a:rPr lang="en-US" altLang="en-US"/>
              <a:t>Point Transforms:Thresholding</a:t>
            </a:r>
          </a:p>
        </p:txBody>
      </p:sp>
      <p:sp>
        <p:nvSpPr>
          <p:cNvPr id="911364" name="Rectangle 4"/>
          <p:cNvSpPr>
            <a:spLocks noGrp="1" noChangeArrowheads="1"/>
          </p:cNvSpPr>
          <p:nvPr>
            <p:ph type="body" idx="1"/>
          </p:nvPr>
        </p:nvSpPr>
        <p:spPr>
          <a:xfrm>
            <a:off x="609600" y="1524000"/>
            <a:ext cx="7848600" cy="990600"/>
          </a:xfrm>
        </p:spPr>
        <p:txBody>
          <a:bodyPr/>
          <a:lstStyle/>
          <a:p>
            <a:r>
              <a:rPr lang="en-US" altLang="en-US"/>
              <a:t>T is a point-to-point transformation</a:t>
            </a:r>
          </a:p>
          <a:p>
            <a:pPr lvl="1"/>
            <a:r>
              <a:rPr lang="en-US" altLang="en-US"/>
              <a:t>only information at I(x,y) used to generate I’(x,y)</a:t>
            </a:r>
          </a:p>
          <a:p>
            <a:r>
              <a:rPr lang="en-US" altLang="en-US"/>
              <a:t>Thresholding</a:t>
            </a:r>
          </a:p>
          <a:p>
            <a:pPr>
              <a:buFont typeface="Zapf Dingbats" charset="2"/>
              <a:buNone/>
            </a:pPr>
            <a:endParaRPr lang="en-US" altLang="en-US"/>
          </a:p>
        </p:txBody>
      </p:sp>
      <p:grpSp>
        <p:nvGrpSpPr>
          <p:cNvPr id="911365" name="Group 5"/>
          <p:cNvGrpSpPr>
            <a:grpSpLocks/>
          </p:cNvGrpSpPr>
          <p:nvPr/>
        </p:nvGrpSpPr>
        <p:grpSpPr bwMode="auto">
          <a:xfrm>
            <a:off x="2676525" y="3124200"/>
            <a:ext cx="2657475" cy="609600"/>
            <a:chOff x="1590" y="1968"/>
            <a:chExt cx="1674" cy="384"/>
          </a:xfrm>
        </p:grpSpPr>
        <p:grpSp>
          <p:nvGrpSpPr>
            <p:cNvPr id="911366" name="Group 6"/>
            <p:cNvGrpSpPr>
              <a:grpSpLocks/>
            </p:cNvGrpSpPr>
            <p:nvPr/>
          </p:nvGrpSpPr>
          <p:grpSpPr bwMode="auto">
            <a:xfrm>
              <a:off x="2190" y="1968"/>
              <a:ext cx="1074" cy="384"/>
              <a:chOff x="1950" y="1728"/>
              <a:chExt cx="1074" cy="384"/>
            </a:xfrm>
          </p:grpSpPr>
          <p:sp>
            <p:nvSpPr>
              <p:cNvPr id="911367" name="Text Box 7"/>
              <p:cNvSpPr txBox="1">
                <a:spLocks noChangeArrowheads="1"/>
              </p:cNvSpPr>
              <p:nvPr/>
            </p:nvSpPr>
            <p:spPr bwMode="auto">
              <a:xfrm>
                <a:off x="2055" y="1728"/>
                <a:ext cx="969" cy="366"/>
              </a:xfrm>
              <a:prstGeom prst="rect">
                <a:avLst/>
              </a:prstGeom>
              <a:noFill/>
              <a:ln w="12700">
                <a:noFill/>
                <a:miter lim="800000"/>
                <a:headEnd type="none" w="sm" len="sm"/>
                <a:tailEnd type="none" w="sm" len="sm"/>
              </a:ln>
              <a:effectLst/>
            </p:spPr>
            <p:txBody>
              <a:bodyPr wrap="none">
                <a:spAutoFit/>
              </a:bodyPr>
              <a:lstStyle/>
              <a:p>
                <a:r>
                  <a:rPr lang="en-US" altLang="en-US" sz="1600" b="1"/>
                  <a:t>I</a:t>
                </a:r>
                <a:r>
                  <a:rPr lang="en-US" altLang="en-US" sz="1600" b="1" baseline="-15000"/>
                  <a:t>max</a:t>
                </a:r>
                <a:r>
                  <a:rPr lang="en-US" altLang="en-US" sz="1600" b="1"/>
                  <a:t> if I(x,y) &gt; t</a:t>
                </a:r>
              </a:p>
              <a:p>
                <a:r>
                  <a:rPr lang="en-US" altLang="en-US" sz="1600" b="1"/>
                  <a:t>I</a:t>
                </a:r>
                <a:r>
                  <a:rPr lang="en-US" altLang="en-US" sz="1600" b="1" baseline="-15000"/>
                  <a:t>min</a:t>
                </a:r>
                <a:r>
                  <a:rPr lang="en-US" altLang="en-US" sz="1600" b="1"/>
                  <a:t> if I(x,y) ≤ t</a:t>
                </a:r>
                <a:endParaRPr lang="en-US" altLang="en-US" sz="1600"/>
              </a:p>
            </p:txBody>
          </p:sp>
          <p:sp>
            <p:nvSpPr>
              <p:cNvPr id="911368" name="AutoShape 8"/>
              <p:cNvSpPr>
                <a:spLocks/>
              </p:cNvSpPr>
              <p:nvPr/>
            </p:nvSpPr>
            <p:spPr bwMode="auto">
              <a:xfrm>
                <a:off x="1950" y="1728"/>
                <a:ext cx="144" cy="384"/>
              </a:xfrm>
              <a:prstGeom prst="leftBrace">
                <a:avLst>
                  <a:gd name="adj1" fmla="val 22222"/>
                  <a:gd name="adj2" fmla="val 50000"/>
                </a:avLst>
              </a:prstGeom>
              <a:noFill/>
              <a:ln w="19050">
                <a:solidFill>
                  <a:schemeClr val="tx1"/>
                </a:solidFill>
                <a:round/>
                <a:headEnd type="none" w="sm" len="sm"/>
                <a:tailEnd type="none" w="sm" len="sm"/>
              </a:ln>
              <a:effectLst/>
            </p:spPr>
            <p:txBody>
              <a:bodyPr wrap="none" anchor="ctr"/>
              <a:lstStyle/>
              <a:p>
                <a:endParaRPr lang="en-US"/>
              </a:p>
            </p:txBody>
          </p:sp>
        </p:grpSp>
        <p:sp>
          <p:nvSpPr>
            <p:cNvPr id="911369" name="Text Box 9"/>
            <p:cNvSpPr txBox="1">
              <a:spLocks noChangeArrowheads="1"/>
            </p:cNvSpPr>
            <p:nvPr/>
          </p:nvSpPr>
          <p:spPr bwMode="auto">
            <a:xfrm>
              <a:off x="1590" y="2052"/>
              <a:ext cx="599" cy="212"/>
            </a:xfrm>
            <a:prstGeom prst="rect">
              <a:avLst/>
            </a:prstGeom>
            <a:noFill/>
            <a:ln w="12700">
              <a:noFill/>
              <a:miter lim="800000"/>
              <a:headEnd type="none" w="sm" len="sm"/>
              <a:tailEnd type="none" w="sm" len="sm"/>
            </a:ln>
            <a:effectLst/>
          </p:spPr>
          <p:txBody>
            <a:bodyPr wrap="none">
              <a:spAutoFit/>
            </a:bodyPr>
            <a:lstStyle/>
            <a:p>
              <a:r>
                <a:rPr lang="en-US" altLang="en-US" sz="1600" b="1"/>
                <a:t> I’(x,y) =</a:t>
              </a:r>
            </a:p>
          </p:txBody>
        </p:sp>
      </p:grpSp>
      <p:pic>
        <p:nvPicPr>
          <p:cNvPr id="911370" name="Picture 10"/>
          <p:cNvPicPr>
            <a:picLocks noChangeAspect="1" noChangeArrowheads="1"/>
          </p:cNvPicPr>
          <p:nvPr/>
        </p:nvPicPr>
        <p:blipFill>
          <a:blip r:embed="rId2"/>
          <a:srcRect/>
          <a:stretch>
            <a:fillRect/>
          </a:stretch>
        </p:blipFill>
        <p:spPr bwMode="auto">
          <a:xfrm>
            <a:off x="304800" y="4267200"/>
            <a:ext cx="2743200" cy="2057400"/>
          </a:xfrm>
          <a:prstGeom prst="rect">
            <a:avLst/>
          </a:prstGeom>
          <a:noFill/>
          <a:ln w="28575">
            <a:solidFill>
              <a:schemeClr val="folHlink"/>
            </a:solidFill>
            <a:miter lim="800000"/>
            <a:headEnd/>
            <a:tailEnd/>
          </a:ln>
        </p:spPr>
      </p:pic>
      <p:pic>
        <p:nvPicPr>
          <p:cNvPr id="911371" name="Picture 11"/>
          <p:cNvPicPr>
            <a:picLocks noChangeAspect="1" noChangeArrowheads="1"/>
          </p:cNvPicPr>
          <p:nvPr/>
        </p:nvPicPr>
        <p:blipFill>
          <a:blip r:embed="rId3"/>
          <a:srcRect/>
          <a:stretch>
            <a:fillRect/>
          </a:stretch>
        </p:blipFill>
        <p:spPr bwMode="auto">
          <a:xfrm>
            <a:off x="3200400" y="4267200"/>
            <a:ext cx="2743200" cy="2057400"/>
          </a:xfrm>
          <a:prstGeom prst="rect">
            <a:avLst/>
          </a:prstGeom>
          <a:noFill/>
          <a:ln w="28575">
            <a:solidFill>
              <a:schemeClr val="folHlink"/>
            </a:solidFill>
            <a:miter lim="800000"/>
            <a:headEnd/>
            <a:tailEnd/>
          </a:ln>
        </p:spPr>
      </p:pic>
      <p:pic>
        <p:nvPicPr>
          <p:cNvPr id="911372" name="Picture 12"/>
          <p:cNvPicPr>
            <a:picLocks noChangeAspect="1" noChangeArrowheads="1"/>
          </p:cNvPicPr>
          <p:nvPr/>
        </p:nvPicPr>
        <p:blipFill>
          <a:blip r:embed="rId4"/>
          <a:srcRect/>
          <a:stretch>
            <a:fillRect/>
          </a:stretch>
        </p:blipFill>
        <p:spPr bwMode="auto">
          <a:xfrm>
            <a:off x="6096000" y="4267200"/>
            <a:ext cx="2743200" cy="2057400"/>
          </a:xfrm>
          <a:prstGeom prst="rect">
            <a:avLst/>
          </a:prstGeom>
          <a:noFill/>
          <a:ln w="28575">
            <a:solidFill>
              <a:schemeClr val="folHlink"/>
            </a:solidFill>
            <a:miter lim="800000"/>
            <a:headEnd/>
            <a:tailEnd/>
          </a:ln>
        </p:spPr>
      </p:pic>
      <p:sp>
        <p:nvSpPr>
          <p:cNvPr id="911373" name="Text Box 13"/>
          <p:cNvSpPr txBox="1">
            <a:spLocks noChangeArrowheads="1"/>
          </p:cNvSpPr>
          <p:nvPr/>
        </p:nvSpPr>
        <p:spPr bwMode="auto">
          <a:xfrm>
            <a:off x="7239000" y="6400800"/>
            <a:ext cx="596900" cy="336550"/>
          </a:xfrm>
          <a:prstGeom prst="rect">
            <a:avLst/>
          </a:prstGeom>
          <a:noFill/>
          <a:ln w="12700">
            <a:noFill/>
            <a:miter lim="800000"/>
            <a:headEnd type="none" w="sm" len="sm"/>
            <a:tailEnd type="none" w="sm" len="sm"/>
          </a:ln>
          <a:effectLst/>
        </p:spPr>
        <p:txBody>
          <a:bodyPr wrap="none">
            <a:spAutoFit/>
          </a:bodyPr>
          <a:lstStyle/>
          <a:p>
            <a:r>
              <a:rPr lang="en-US" altLang="en-US" sz="1600" b="1"/>
              <a:t>t=89</a:t>
            </a:r>
          </a:p>
        </p:txBody>
      </p:sp>
      <p:grpSp>
        <p:nvGrpSpPr>
          <p:cNvPr id="911374" name="Group 14"/>
          <p:cNvGrpSpPr>
            <a:grpSpLocks/>
          </p:cNvGrpSpPr>
          <p:nvPr/>
        </p:nvGrpSpPr>
        <p:grpSpPr bwMode="auto">
          <a:xfrm>
            <a:off x="6019800" y="2590800"/>
            <a:ext cx="2100263" cy="1490663"/>
            <a:chOff x="3792" y="1632"/>
            <a:chExt cx="1323" cy="939"/>
          </a:xfrm>
        </p:grpSpPr>
        <p:sp>
          <p:nvSpPr>
            <p:cNvPr id="911375" name="Rectangle 15"/>
            <p:cNvSpPr>
              <a:spLocks noChangeArrowheads="1"/>
            </p:cNvSpPr>
            <p:nvPr/>
          </p:nvSpPr>
          <p:spPr bwMode="auto">
            <a:xfrm>
              <a:off x="4102" y="1716"/>
              <a:ext cx="841" cy="671"/>
            </a:xfrm>
            <a:prstGeom prst="rect">
              <a:avLst/>
            </a:prstGeom>
            <a:noFill/>
            <a:ln w="19050">
              <a:solidFill>
                <a:schemeClr val="tx1"/>
              </a:solidFill>
              <a:miter lim="800000"/>
              <a:headEnd type="none" w="sm" len="sm"/>
              <a:tailEnd type="none" w="sm" len="sm"/>
            </a:ln>
            <a:effectLst/>
          </p:spPr>
          <p:txBody>
            <a:bodyPr wrap="none" anchor="ctr"/>
            <a:lstStyle/>
            <a:p>
              <a:endParaRPr lang="en-US"/>
            </a:p>
          </p:txBody>
        </p:sp>
        <p:sp>
          <p:nvSpPr>
            <p:cNvPr id="911376" name="Line 16"/>
            <p:cNvSpPr>
              <a:spLocks noChangeShapeType="1"/>
            </p:cNvSpPr>
            <p:nvPr/>
          </p:nvSpPr>
          <p:spPr bwMode="auto">
            <a:xfrm>
              <a:off x="4117" y="2359"/>
              <a:ext cx="488" cy="0"/>
            </a:xfrm>
            <a:prstGeom prst="line">
              <a:avLst/>
            </a:prstGeom>
            <a:noFill/>
            <a:ln w="28575">
              <a:solidFill>
                <a:srgbClr val="0066FF"/>
              </a:solidFill>
              <a:round/>
              <a:headEnd type="none" w="sm" len="sm"/>
              <a:tailEnd type="none" w="sm" len="sm"/>
            </a:ln>
            <a:effectLst/>
          </p:spPr>
          <p:txBody>
            <a:bodyPr wrap="none" anchor="ctr"/>
            <a:lstStyle/>
            <a:p>
              <a:endParaRPr lang="en-US"/>
            </a:p>
          </p:txBody>
        </p:sp>
        <p:sp>
          <p:nvSpPr>
            <p:cNvPr id="911377" name="Line 17"/>
            <p:cNvSpPr>
              <a:spLocks noChangeShapeType="1"/>
            </p:cNvSpPr>
            <p:nvPr/>
          </p:nvSpPr>
          <p:spPr bwMode="auto">
            <a:xfrm flipV="1">
              <a:off x="4597" y="1745"/>
              <a:ext cx="0" cy="622"/>
            </a:xfrm>
            <a:prstGeom prst="line">
              <a:avLst/>
            </a:prstGeom>
            <a:noFill/>
            <a:ln w="28575">
              <a:solidFill>
                <a:srgbClr val="0066FF"/>
              </a:solidFill>
              <a:round/>
              <a:headEnd type="none" w="sm" len="sm"/>
              <a:tailEnd type="none" w="sm" len="sm"/>
            </a:ln>
            <a:effectLst/>
          </p:spPr>
          <p:txBody>
            <a:bodyPr wrap="none" anchor="ctr"/>
            <a:lstStyle/>
            <a:p>
              <a:endParaRPr lang="en-US"/>
            </a:p>
          </p:txBody>
        </p:sp>
        <p:sp>
          <p:nvSpPr>
            <p:cNvPr id="911378" name="Line 18"/>
            <p:cNvSpPr>
              <a:spLocks noChangeShapeType="1"/>
            </p:cNvSpPr>
            <p:nvPr/>
          </p:nvSpPr>
          <p:spPr bwMode="auto">
            <a:xfrm>
              <a:off x="4588" y="1737"/>
              <a:ext cx="341" cy="0"/>
            </a:xfrm>
            <a:prstGeom prst="line">
              <a:avLst/>
            </a:prstGeom>
            <a:noFill/>
            <a:ln w="28575">
              <a:solidFill>
                <a:srgbClr val="0066FF"/>
              </a:solidFill>
              <a:round/>
              <a:headEnd type="none" w="sm" len="sm"/>
              <a:tailEnd type="none" w="sm" len="sm"/>
            </a:ln>
            <a:effectLst/>
          </p:spPr>
          <p:txBody>
            <a:bodyPr wrap="none" anchor="ctr"/>
            <a:lstStyle/>
            <a:p>
              <a:endParaRPr lang="en-US"/>
            </a:p>
          </p:txBody>
        </p:sp>
        <p:sp>
          <p:nvSpPr>
            <p:cNvPr id="911379" name="Text Box 19"/>
            <p:cNvSpPr txBox="1">
              <a:spLocks noChangeArrowheads="1"/>
            </p:cNvSpPr>
            <p:nvPr/>
          </p:nvSpPr>
          <p:spPr bwMode="auto">
            <a:xfrm>
              <a:off x="4519" y="2359"/>
              <a:ext cx="159" cy="212"/>
            </a:xfrm>
            <a:prstGeom prst="rect">
              <a:avLst/>
            </a:prstGeom>
            <a:noFill/>
            <a:ln w="12700">
              <a:noFill/>
              <a:miter lim="800000"/>
              <a:headEnd type="none" w="sm" len="sm"/>
              <a:tailEnd type="none" w="sm" len="sm"/>
            </a:ln>
            <a:effectLst/>
          </p:spPr>
          <p:txBody>
            <a:bodyPr wrap="none">
              <a:spAutoFit/>
            </a:bodyPr>
            <a:lstStyle/>
            <a:p>
              <a:r>
                <a:rPr lang="en-US" altLang="en-US" sz="1600" b="1"/>
                <a:t>t</a:t>
              </a:r>
            </a:p>
          </p:txBody>
        </p:sp>
        <p:sp>
          <p:nvSpPr>
            <p:cNvPr id="911380" name="Text Box 20"/>
            <p:cNvSpPr txBox="1">
              <a:spLocks noChangeArrowheads="1"/>
            </p:cNvSpPr>
            <p:nvPr/>
          </p:nvSpPr>
          <p:spPr bwMode="auto">
            <a:xfrm>
              <a:off x="4786" y="2359"/>
              <a:ext cx="329" cy="212"/>
            </a:xfrm>
            <a:prstGeom prst="rect">
              <a:avLst/>
            </a:prstGeom>
            <a:noFill/>
            <a:ln w="12700">
              <a:noFill/>
              <a:miter lim="800000"/>
              <a:headEnd type="none" w="sm" len="sm"/>
              <a:tailEnd type="none" w="sm" len="sm"/>
            </a:ln>
            <a:effectLst/>
          </p:spPr>
          <p:txBody>
            <a:bodyPr wrap="none">
              <a:spAutoFit/>
            </a:bodyPr>
            <a:lstStyle/>
            <a:p>
              <a:r>
                <a:rPr lang="en-US" altLang="en-US" sz="1600" b="1"/>
                <a:t>255</a:t>
              </a:r>
            </a:p>
          </p:txBody>
        </p:sp>
        <p:sp>
          <p:nvSpPr>
            <p:cNvPr id="911381" name="Text Box 21"/>
            <p:cNvSpPr txBox="1">
              <a:spLocks noChangeArrowheads="1"/>
            </p:cNvSpPr>
            <p:nvPr/>
          </p:nvSpPr>
          <p:spPr bwMode="auto">
            <a:xfrm>
              <a:off x="4013" y="2359"/>
              <a:ext cx="187" cy="212"/>
            </a:xfrm>
            <a:prstGeom prst="rect">
              <a:avLst/>
            </a:prstGeom>
            <a:noFill/>
            <a:ln w="12700">
              <a:noFill/>
              <a:miter lim="800000"/>
              <a:headEnd type="none" w="sm" len="sm"/>
              <a:tailEnd type="none" w="sm" len="sm"/>
            </a:ln>
            <a:effectLst/>
          </p:spPr>
          <p:txBody>
            <a:bodyPr wrap="none">
              <a:spAutoFit/>
            </a:bodyPr>
            <a:lstStyle/>
            <a:p>
              <a:r>
                <a:rPr lang="en-US" altLang="en-US" sz="1600"/>
                <a:t>0</a:t>
              </a:r>
            </a:p>
          </p:txBody>
        </p:sp>
        <p:sp>
          <p:nvSpPr>
            <p:cNvPr id="911382" name="Text Box 22"/>
            <p:cNvSpPr txBox="1">
              <a:spLocks noChangeArrowheads="1"/>
            </p:cNvSpPr>
            <p:nvPr/>
          </p:nvSpPr>
          <p:spPr bwMode="auto">
            <a:xfrm>
              <a:off x="3925" y="2296"/>
              <a:ext cx="187" cy="212"/>
            </a:xfrm>
            <a:prstGeom prst="rect">
              <a:avLst/>
            </a:prstGeom>
            <a:noFill/>
            <a:ln w="12700">
              <a:noFill/>
              <a:miter lim="800000"/>
              <a:headEnd type="none" w="sm" len="sm"/>
              <a:tailEnd type="none" w="sm" len="sm"/>
            </a:ln>
            <a:effectLst/>
          </p:spPr>
          <p:txBody>
            <a:bodyPr wrap="none">
              <a:spAutoFit/>
            </a:bodyPr>
            <a:lstStyle/>
            <a:p>
              <a:r>
                <a:rPr lang="en-US" altLang="en-US" sz="1600"/>
                <a:t>0</a:t>
              </a:r>
            </a:p>
          </p:txBody>
        </p:sp>
        <p:sp>
          <p:nvSpPr>
            <p:cNvPr id="911383" name="Text Box 23"/>
            <p:cNvSpPr txBox="1">
              <a:spLocks noChangeArrowheads="1"/>
            </p:cNvSpPr>
            <p:nvPr/>
          </p:nvSpPr>
          <p:spPr bwMode="auto">
            <a:xfrm>
              <a:off x="3792" y="1632"/>
              <a:ext cx="329" cy="212"/>
            </a:xfrm>
            <a:prstGeom prst="rect">
              <a:avLst/>
            </a:prstGeom>
            <a:noFill/>
            <a:ln w="12700">
              <a:noFill/>
              <a:miter lim="800000"/>
              <a:headEnd type="none" w="sm" len="sm"/>
              <a:tailEnd type="none" w="sm" len="sm"/>
            </a:ln>
            <a:effectLst/>
          </p:spPr>
          <p:txBody>
            <a:bodyPr wrap="none">
              <a:spAutoFit/>
            </a:bodyPr>
            <a:lstStyle/>
            <a:p>
              <a:r>
                <a:rPr lang="en-US" altLang="en-US" sz="1600" b="1"/>
                <a:t>255</a:t>
              </a: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4850" name="Rectangle 1026"/>
          <p:cNvSpPr>
            <a:spLocks noGrp="1" noChangeArrowheads="1"/>
          </p:cNvSpPr>
          <p:nvPr>
            <p:ph type="title"/>
          </p:nvPr>
        </p:nvSpPr>
        <p:spPr>
          <a:xfrm>
            <a:off x="4389438" y="285750"/>
            <a:ext cx="4733925" cy="609600"/>
          </a:xfrm>
        </p:spPr>
        <p:txBody>
          <a:bodyPr/>
          <a:lstStyle/>
          <a:p>
            <a:r>
              <a:rPr lang="en-US" altLang="en-US"/>
              <a:t>What are Image Features?</a:t>
            </a:r>
          </a:p>
        </p:txBody>
      </p:sp>
      <p:sp>
        <p:nvSpPr>
          <p:cNvPr id="974851" name="Rectangle 1027"/>
          <p:cNvSpPr>
            <a:spLocks noGrp="1" noChangeArrowheads="1"/>
          </p:cNvSpPr>
          <p:nvPr>
            <p:ph type="body" idx="1"/>
          </p:nvPr>
        </p:nvSpPr>
        <p:spPr>
          <a:xfrm>
            <a:off x="609600" y="1219200"/>
            <a:ext cx="7848600" cy="457200"/>
          </a:xfrm>
        </p:spPr>
        <p:txBody>
          <a:bodyPr/>
          <a:lstStyle/>
          <a:p>
            <a:r>
              <a:rPr lang="en-US" altLang="en-US"/>
              <a:t>Local, meaningful, detectable parts of the image.</a:t>
            </a:r>
          </a:p>
        </p:txBody>
      </p:sp>
      <p:pic>
        <p:nvPicPr>
          <p:cNvPr id="974852" name="Picture 1028"/>
          <p:cNvPicPr>
            <a:picLocks noChangeAspect="1" noChangeArrowheads="1"/>
          </p:cNvPicPr>
          <p:nvPr/>
        </p:nvPicPr>
        <p:blipFill>
          <a:blip r:embed="rId3"/>
          <a:srcRect/>
          <a:stretch>
            <a:fillRect/>
          </a:stretch>
        </p:blipFill>
        <p:spPr bwMode="auto">
          <a:xfrm>
            <a:off x="381000" y="1752600"/>
            <a:ext cx="2743200" cy="2197100"/>
          </a:xfrm>
          <a:prstGeom prst="rect">
            <a:avLst/>
          </a:prstGeom>
          <a:noFill/>
          <a:ln w="19050">
            <a:solidFill>
              <a:schemeClr val="folHlink"/>
            </a:solidFill>
            <a:miter lim="800000"/>
            <a:headEnd/>
            <a:tailEnd/>
          </a:ln>
        </p:spPr>
      </p:pic>
      <p:pic>
        <p:nvPicPr>
          <p:cNvPr id="974853" name="Picture 1029"/>
          <p:cNvPicPr>
            <a:picLocks noChangeAspect="1" noChangeArrowheads="1"/>
          </p:cNvPicPr>
          <p:nvPr/>
        </p:nvPicPr>
        <p:blipFill>
          <a:blip r:embed="rId4"/>
          <a:srcRect/>
          <a:stretch>
            <a:fillRect/>
          </a:stretch>
        </p:blipFill>
        <p:spPr bwMode="auto">
          <a:xfrm>
            <a:off x="3208338" y="1752600"/>
            <a:ext cx="2743200" cy="2197100"/>
          </a:xfrm>
          <a:prstGeom prst="rect">
            <a:avLst/>
          </a:prstGeom>
          <a:noFill/>
          <a:ln w="19050">
            <a:solidFill>
              <a:schemeClr val="folHlink"/>
            </a:solidFill>
            <a:miter lim="800000"/>
            <a:headEnd/>
            <a:tailEnd/>
          </a:ln>
        </p:spPr>
      </p:pic>
      <p:pic>
        <p:nvPicPr>
          <p:cNvPr id="974854" name="Picture 1030"/>
          <p:cNvPicPr>
            <a:picLocks noChangeAspect="1" noChangeArrowheads="1"/>
          </p:cNvPicPr>
          <p:nvPr/>
        </p:nvPicPr>
        <p:blipFill>
          <a:blip r:embed="rId5"/>
          <a:srcRect/>
          <a:stretch>
            <a:fillRect/>
          </a:stretch>
        </p:blipFill>
        <p:spPr bwMode="auto">
          <a:xfrm>
            <a:off x="6057900" y="4267200"/>
            <a:ext cx="2743200" cy="2197100"/>
          </a:xfrm>
          <a:prstGeom prst="rect">
            <a:avLst/>
          </a:prstGeom>
          <a:noFill/>
          <a:ln w="19050">
            <a:solidFill>
              <a:schemeClr val="folHlink"/>
            </a:solidFill>
            <a:miter lim="800000"/>
            <a:headEnd/>
            <a:tailEnd/>
          </a:ln>
        </p:spPr>
      </p:pic>
      <p:pic>
        <p:nvPicPr>
          <p:cNvPr id="974855" name="Picture 1031"/>
          <p:cNvPicPr>
            <a:picLocks noChangeAspect="1" noChangeArrowheads="1"/>
          </p:cNvPicPr>
          <p:nvPr/>
        </p:nvPicPr>
        <p:blipFill>
          <a:blip r:embed="rId6"/>
          <a:srcRect/>
          <a:stretch>
            <a:fillRect/>
          </a:stretch>
        </p:blipFill>
        <p:spPr bwMode="auto">
          <a:xfrm>
            <a:off x="3201988" y="4267200"/>
            <a:ext cx="2743200" cy="2197100"/>
          </a:xfrm>
          <a:prstGeom prst="rect">
            <a:avLst/>
          </a:prstGeom>
          <a:noFill/>
          <a:ln w="19050">
            <a:solidFill>
              <a:schemeClr val="folHlink"/>
            </a:solidFill>
            <a:miter lim="800000"/>
            <a:headEnd/>
            <a:tailEnd/>
          </a:ln>
        </p:spPr>
      </p:pic>
      <p:pic>
        <p:nvPicPr>
          <p:cNvPr id="974856" name="Picture 1032"/>
          <p:cNvPicPr>
            <a:picLocks noChangeAspect="1" noChangeArrowheads="1"/>
          </p:cNvPicPr>
          <p:nvPr/>
        </p:nvPicPr>
        <p:blipFill>
          <a:blip r:embed="rId7"/>
          <a:srcRect/>
          <a:stretch>
            <a:fillRect/>
          </a:stretch>
        </p:blipFill>
        <p:spPr bwMode="auto">
          <a:xfrm>
            <a:off x="6043613" y="1752600"/>
            <a:ext cx="2743200" cy="2197100"/>
          </a:xfrm>
          <a:prstGeom prst="rect">
            <a:avLst/>
          </a:prstGeom>
          <a:noFill/>
          <a:ln w="19050">
            <a:solidFill>
              <a:schemeClr val="folHlink"/>
            </a:solidFill>
            <a:miter lim="800000"/>
            <a:headEnd/>
            <a:tailEnd/>
          </a:ln>
        </p:spPr>
      </p:pic>
      <p:pic>
        <p:nvPicPr>
          <p:cNvPr id="974857" name="Picture 1033"/>
          <p:cNvPicPr>
            <a:picLocks noChangeAspect="1" noChangeArrowheads="1"/>
          </p:cNvPicPr>
          <p:nvPr/>
        </p:nvPicPr>
        <p:blipFill>
          <a:blip r:embed="rId8"/>
          <a:srcRect/>
          <a:stretch>
            <a:fillRect/>
          </a:stretch>
        </p:blipFill>
        <p:spPr bwMode="auto">
          <a:xfrm>
            <a:off x="369888" y="4267200"/>
            <a:ext cx="2743200" cy="2197100"/>
          </a:xfrm>
          <a:prstGeom prst="rect">
            <a:avLst/>
          </a:prstGeom>
          <a:noFill/>
          <a:ln w="19050">
            <a:solidFill>
              <a:schemeClr val="folHlink"/>
            </a:solid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0" name="Rectangle 2"/>
          <p:cNvSpPr>
            <a:spLocks noGrp="1" noChangeArrowheads="1"/>
          </p:cNvSpPr>
          <p:nvPr>
            <p:ph type="title"/>
          </p:nvPr>
        </p:nvSpPr>
        <p:spPr>
          <a:xfrm>
            <a:off x="5334000" y="285750"/>
            <a:ext cx="3819525" cy="609600"/>
          </a:xfrm>
        </p:spPr>
        <p:txBody>
          <a:bodyPr/>
          <a:lstStyle/>
          <a:p>
            <a:r>
              <a:rPr lang="en-US" altLang="en-US"/>
              <a:t>Threshold Selection</a:t>
            </a:r>
          </a:p>
        </p:txBody>
      </p:sp>
      <p:sp>
        <p:nvSpPr>
          <p:cNvPr id="892931" name="Rectangle 3"/>
          <p:cNvSpPr>
            <a:spLocks noGrp="1" noChangeArrowheads="1"/>
          </p:cNvSpPr>
          <p:nvPr>
            <p:ph type="body" idx="1"/>
          </p:nvPr>
        </p:nvSpPr>
        <p:spPr>
          <a:xfrm>
            <a:off x="609600" y="1143000"/>
            <a:ext cx="7848600" cy="1295400"/>
          </a:xfrm>
        </p:spPr>
        <p:txBody>
          <a:bodyPr/>
          <a:lstStyle/>
          <a:p>
            <a:r>
              <a:rPr lang="en-US" altLang="en-US"/>
              <a:t>Arbitrary selection</a:t>
            </a:r>
          </a:p>
          <a:p>
            <a:pPr lvl="1"/>
            <a:r>
              <a:rPr lang="en-US" altLang="en-US"/>
              <a:t>select visually</a:t>
            </a:r>
          </a:p>
          <a:p>
            <a:r>
              <a:rPr lang="en-US" altLang="en-US"/>
              <a:t>Use image histogram</a:t>
            </a:r>
          </a:p>
        </p:txBody>
      </p:sp>
      <p:pic>
        <p:nvPicPr>
          <p:cNvPr id="892932" name="Picture 4"/>
          <p:cNvPicPr>
            <a:picLocks noChangeAspect="1" noChangeArrowheads="1"/>
          </p:cNvPicPr>
          <p:nvPr/>
        </p:nvPicPr>
        <p:blipFill>
          <a:blip r:embed="rId2"/>
          <a:srcRect/>
          <a:stretch>
            <a:fillRect/>
          </a:stretch>
        </p:blipFill>
        <p:spPr bwMode="auto">
          <a:xfrm>
            <a:off x="1295400" y="2514600"/>
            <a:ext cx="2819400" cy="1879600"/>
          </a:xfrm>
          <a:prstGeom prst="rect">
            <a:avLst/>
          </a:prstGeom>
          <a:noFill/>
          <a:ln w="19050">
            <a:solidFill>
              <a:schemeClr val="folHlink"/>
            </a:solidFill>
            <a:miter lim="800000"/>
            <a:headEnd/>
            <a:tailEnd/>
          </a:ln>
        </p:spPr>
      </p:pic>
      <p:pic>
        <p:nvPicPr>
          <p:cNvPr id="892933" name="Picture 5"/>
          <p:cNvPicPr>
            <a:picLocks noChangeAspect="1" noChangeArrowheads="1"/>
          </p:cNvPicPr>
          <p:nvPr/>
        </p:nvPicPr>
        <p:blipFill>
          <a:blip r:embed="rId3"/>
          <a:srcRect/>
          <a:stretch>
            <a:fillRect/>
          </a:stretch>
        </p:blipFill>
        <p:spPr bwMode="auto">
          <a:xfrm>
            <a:off x="4876800" y="2514600"/>
            <a:ext cx="2819400" cy="1879600"/>
          </a:xfrm>
          <a:prstGeom prst="rect">
            <a:avLst/>
          </a:prstGeom>
          <a:noFill/>
          <a:ln w="19050">
            <a:solidFill>
              <a:schemeClr val="folHlink"/>
            </a:solidFill>
            <a:miter lim="800000"/>
            <a:headEnd/>
            <a:tailEnd/>
          </a:ln>
        </p:spPr>
      </p:pic>
      <p:pic>
        <p:nvPicPr>
          <p:cNvPr id="892934" name="Picture 6"/>
          <p:cNvPicPr>
            <a:picLocks noChangeAspect="1" noChangeArrowheads="1"/>
          </p:cNvPicPr>
          <p:nvPr/>
        </p:nvPicPr>
        <p:blipFill>
          <a:blip r:embed="rId4"/>
          <a:srcRect l="290" t="558" r="580"/>
          <a:stretch>
            <a:fillRect/>
          </a:stretch>
        </p:blipFill>
        <p:spPr bwMode="auto">
          <a:xfrm>
            <a:off x="4572000" y="4972050"/>
            <a:ext cx="3429000" cy="1782763"/>
          </a:xfrm>
          <a:prstGeom prst="rect">
            <a:avLst/>
          </a:prstGeom>
          <a:noFill/>
        </p:spPr>
      </p:pic>
      <p:pic>
        <p:nvPicPr>
          <p:cNvPr id="892935" name="Picture 7"/>
          <p:cNvPicPr>
            <a:picLocks noChangeAspect="1" noChangeArrowheads="1"/>
          </p:cNvPicPr>
          <p:nvPr/>
        </p:nvPicPr>
        <p:blipFill>
          <a:blip r:embed="rId5"/>
          <a:srcRect/>
          <a:stretch>
            <a:fillRect/>
          </a:stretch>
        </p:blipFill>
        <p:spPr bwMode="auto">
          <a:xfrm>
            <a:off x="1295400" y="4895850"/>
            <a:ext cx="2830513" cy="1885950"/>
          </a:xfrm>
          <a:prstGeom prst="rect">
            <a:avLst/>
          </a:prstGeom>
          <a:noFill/>
          <a:ln w="19050">
            <a:solidFill>
              <a:schemeClr val="folHlink"/>
            </a:solidFill>
            <a:miter lim="800000"/>
            <a:headEnd/>
            <a:tailEnd/>
          </a:ln>
        </p:spPr>
      </p:pic>
      <p:sp>
        <p:nvSpPr>
          <p:cNvPr id="892936" name="AutoShape 8"/>
          <p:cNvSpPr>
            <a:spLocks noChangeArrowheads="1"/>
          </p:cNvSpPr>
          <p:nvPr/>
        </p:nvSpPr>
        <p:spPr bwMode="auto">
          <a:xfrm>
            <a:off x="4343400" y="3505200"/>
            <a:ext cx="304800" cy="304800"/>
          </a:xfrm>
          <a:prstGeom prst="rightArrow">
            <a:avLst>
              <a:gd name="adj1" fmla="val 50000"/>
              <a:gd name="adj2" fmla="val 25000"/>
            </a:avLst>
          </a:prstGeom>
          <a:solidFill>
            <a:srgbClr val="FFFFFF"/>
          </a:solidFill>
          <a:ln w="12700">
            <a:solidFill>
              <a:srgbClr val="FFFFFF"/>
            </a:solidFill>
            <a:miter lim="800000"/>
            <a:headEnd type="none" w="sm" len="sm"/>
            <a:tailEnd type="none" w="sm" len="sm"/>
          </a:ln>
          <a:effectLst/>
        </p:spPr>
        <p:txBody>
          <a:bodyPr wrap="none" anchor="ctr"/>
          <a:lstStyle/>
          <a:p>
            <a:endParaRPr lang="en-US"/>
          </a:p>
        </p:txBody>
      </p:sp>
      <p:sp>
        <p:nvSpPr>
          <p:cNvPr id="892937" name="AutoShape 9"/>
          <p:cNvSpPr>
            <a:spLocks noChangeArrowheads="1"/>
          </p:cNvSpPr>
          <p:nvPr/>
        </p:nvSpPr>
        <p:spPr bwMode="auto">
          <a:xfrm>
            <a:off x="5562600" y="5867400"/>
            <a:ext cx="152400" cy="381000"/>
          </a:xfrm>
          <a:prstGeom prst="downArrow">
            <a:avLst>
              <a:gd name="adj1" fmla="val 50000"/>
              <a:gd name="adj2" fmla="val 62500"/>
            </a:avLst>
          </a:prstGeom>
          <a:solidFill>
            <a:schemeClr val="accent1"/>
          </a:solidFill>
          <a:ln w="12700">
            <a:solidFill>
              <a:schemeClr val="accent1"/>
            </a:solidFill>
            <a:miter lim="800000"/>
            <a:headEnd type="none" w="sm" len="sm"/>
            <a:tailEnd type="none" w="sm" len="sm"/>
          </a:ln>
          <a:effectLst/>
        </p:spPr>
        <p:txBody>
          <a:bodyPr wrap="none" anchor="ctr"/>
          <a:lstStyle/>
          <a:p>
            <a:endParaRPr lang="en-US"/>
          </a:p>
        </p:txBody>
      </p:sp>
      <p:sp>
        <p:nvSpPr>
          <p:cNvPr id="892938" name="Text Box 10"/>
          <p:cNvSpPr txBox="1">
            <a:spLocks noChangeArrowheads="1"/>
          </p:cNvSpPr>
          <p:nvPr/>
        </p:nvSpPr>
        <p:spPr bwMode="auto">
          <a:xfrm>
            <a:off x="5257800" y="5562600"/>
            <a:ext cx="1165225" cy="336550"/>
          </a:xfrm>
          <a:prstGeom prst="rect">
            <a:avLst/>
          </a:prstGeom>
          <a:noFill/>
          <a:ln w="12700">
            <a:noFill/>
            <a:miter lim="800000"/>
            <a:headEnd type="none" w="sm" len="sm"/>
            <a:tailEnd type="none" w="sm" len="sm"/>
          </a:ln>
          <a:effectLst/>
        </p:spPr>
        <p:txBody>
          <a:bodyPr wrap="none">
            <a:spAutoFit/>
          </a:bodyPr>
          <a:lstStyle/>
          <a:p>
            <a:r>
              <a:rPr lang="en-US" altLang="en-US" sz="1600" b="1">
                <a:solidFill>
                  <a:schemeClr val="accent1"/>
                </a:solidFill>
              </a:rPr>
              <a:t>Threshold</a:t>
            </a:r>
          </a:p>
        </p:txBody>
      </p:sp>
      <p:sp>
        <p:nvSpPr>
          <p:cNvPr id="892939" name="AutoShape 11"/>
          <p:cNvSpPr>
            <a:spLocks noChangeArrowheads="1"/>
          </p:cNvSpPr>
          <p:nvPr/>
        </p:nvSpPr>
        <p:spPr bwMode="auto">
          <a:xfrm rot="-10800000">
            <a:off x="4191000" y="5791200"/>
            <a:ext cx="304800" cy="304800"/>
          </a:xfrm>
          <a:prstGeom prst="rightArrow">
            <a:avLst>
              <a:gd name="adj1" fmla="val 50000"/>
              <a:gd name="adj2" fmla="val 25000"/>
            </a:avLst>
          </a:prstGeom>
          <a:solidFill>
            <a:srgbClr val="FFFFFF"/>
          </a:solidFill>
          <a:ln w="12700">
            <a:solidFill>
              <a:srgbClr val="FFFFFF"/>
            </a:solidFill>
            <a:miter lim="800000"/>
            <a:headEnd type="none" w="sm" len="sm"/>
            <a:tailEnd type="none" w="sm" len="sm"/>
          </a:ln>
          <a:effectLst/>
        </p:spPr>
        <p:txBody>
          <a:bodyPr wrap="none" anchor="ctr"/>
          <a:lstStyle/>
          <a:p>
            <a:endParaRPr lang="en-US"/>
          </a:p>
        </p:txBody>
      </p:sp>
      <p:sp>
        <p:nvSpPr>
          <p:cNvPr id="892940" name="AutoShape 12"/>
          <p:cNvSpPr>
            <a:spLocks noChangeArrowheads="1"/>
          </p:cNvSpPr>
          <p:nvPr/>
        </p:nvSpPr>
        <p:spPr bwMode="auto">
          <a:xfrm rot="5400000">
            <a:off x="6096000" y="4495800"/>
            <a:ext cx="304800" cy="304800"/>
          </a:xfrm>
          <a:prstGeom prst="rightArrow">
            <a:avLst>
              <a:gd name="adj1" fmla="val 50000"/>
              <a:gd name="adj2" fmla="val 25000"/>
            </a:avLst>
          </a:prstGeom>
          <a:solidFill>
            <a:srgbClr val="FFFFFF"/>
          </a:solidFill>
          <a:ln w="12700">
            <a:solidFill>
              <a:srgbClr val="FFFFFF"/>
            </a:solidFill>
            <a:miter lim="800000"/>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978" name="Rectangle 2"/>
          <p:cNvSpPr>
            <a:spLocks noGrp="1" noChangeArrowheads="1"/>
          </p:cNvSpPr>
          <p:nvPr>
            <p:ph type="title"/>
          </p:nvPr>
        </p:nvSpPr>
        <p:spPr>
          <a:xfrm>
            <a:off x="6772275" y="285750"/>
            <a:ext cx="2447925" cy="609600"/>
          </a:xfrm>
        </p:spPr>
        <p:txBody>
          <a:bodyPr/>
          <a:lstStyle/>
          <a:p>
            <a:r>
              <a:rPr lang="en-US" altLang="en-US"/>
              <a:t>Histograms</a:t>
            </a:r>
          </a:p>
        </p:txBody>
      </p:sp>
      <p:sp>
        <p:nvSpPr>
          <p:cNvPr id="894979" name="Rectangle 3"/>
          <p:cNvSpPr>
            <a:spLocks noGrp="1" noChangeArrowheads="1"/>
          </p:cNvSpPr>
          <p:nvPr>
            <p:ph type="body" idx="1"/>
          </p:nvPr>
        </p:nvSpPr>
        <p:spPr>
          <a:xfrm>
            <a:off x="152400" y="1295400"/>
            <a:ext cx="8915400" cy="1371600"/>
          </a:xfrm>
        </p:spPr>
        <p:txBody>
          <a:bodyPr/>
          <a:lstStyle/>
          <a:p>
            <a:r>
              <a:rPr lang="en-US" altLang="en-US"/>
              <a:t>The image shows the spatial distribution of gray values.</a:t>
            </a:r>
          </a:p>
          <a:p>
            <a:r>
              <a:rPr lang="en-US" altLang="en-US"/>
              <a:t>The image histogram discards the spatial information and shows the relative frequency of occurrence of the gray values.</a:t>
            </a:r>
          </a:p>
        </p:txBody>
      </p:sp>
      <p:pic>
        <p:nvPicPr>
          <p:cNvPr id="894980" name="Picture 4"/>
          <p:cNvPicPr>
            <a:picLocks noChangeAspect="1" noChangeArrowheads="1"/>
          </p:cNvPicPr>
          <p:nvPr/>
        </p:nvPicPr>
        <p:blipFill>
          <a:blip r:embed="rId2"/>
          <a:srcRect/>
          <a:stretch>
            <a:fillRect/>
          </a:stretch>
        </p:blipFill>
        <p:spPr bwMode="auto">
          <a:xfrm>
            <a:off x="1447800" y="2667000"/>
            <a:ext cx="5981700" cy="3403600"/>
          </a:xfrm>
          <a:prstGeom prst="rect">
            <a:avLst/>
          </a:prstGeom>
          <a:solidFill>
            <a:schemeClr val="folHlink"/>
          </a:solidFill>
          <a:ln w="12700">
            <a:noFill/>
            <a:miter lim="800000"/>
            <a:headEnd type="none" w="sm" len="sm"/>
            <a:tailEnd type="none" w="sm" len="sm"/>
          </a:ln>
          <a:effectLst/>
        </p:spPr>
      </p:pic>
      <p:pic>
        <p:nvPicPr>
          <p:cNvPr id="894981" name="Picture 5"/>
          <p:cNvPicPr>
            <a:picLocks noChangeAspect="1" noChangeArrowheads="1"/>
          </p:cNvPicPr>
          <p:nvPr/>
        </p:nvPicPr>
        <p:blipFill>
          <a:blip r:embed="rId3"/>
          <a:srcRect r="21703"/>
          <a:stretch>
            <a:fillRect/>
          </a:stretch>
        </p:blipFill>
        <p:spPr bwMode="auto">
          <a:xfrm>
            <a:off x="4527550" y="5486400"/>
            <a:ext cx="2903538" cy="838200"/>
          </a:xfrm>
          <a:prstGeom prst="rect">
            <a:avLst/>
          </a:prstGeom>
          <a:solidFill>
            <a:schemeClr val="folHlink"/>
          </a:solidFill>
          <a:ln w="12700">
            <a:noFill/>
            <a:miter lim="800000"/>
            <a:headEnd type="none" w="sm" len="sm"/>
            <a:tailEnd type="none" w="sm" len="sm"/>
          </a:ln>
          <a:effectLst/>
        </p:spPr>
      </p:pic>
      <p:sp>
        <p:nvSpPr>
          <p:cNvPr id="894982" name="Line 6"/>
          <p:cNvSpPr>
            <a:spLocks noChangeShapeType="1"/>
          </p:cNvSpPr>
          <p:nvPr/>
        </p:nvSpPr>
        <p:spPr bwMode="auto">
          <a:xfrm>
            <a:off x="5418138" y="4876800"/>
            <a:ext cx="0" cy="1371600"/>
          </a:xfrm>
          <a:prstGeom prst="line">
            <a:avLst/>
          </a:prstGeom>
          <a:noFill/>
          <a:ln w="12700">
            <a:solidFill>
              <a:schemeClr val="bg2"/>
            </a:solidFill>
            <a:round/>
            <a:headEnd type="none" w="sm" len="sm"/>
            <a:tailEnd type="none" w="sm" len="sm"/>
          </a:ln>
          <a:effectLst/>
        </p:spPr>
        <p:txBody>
          <a:bodyPr wrap="none" anchor="ctr"/>
          <a:lstStyle/>
          <a:p>
            <a:endParaRPr lang="en-US"/>
          </a:p>
        </p:txBody>
      </p:sp>
      <p:sp>
        <p:nvSpPr>
          <p:cNvPr id="894983" name="Line 7"/>
          <p:cNvSpPr>
            <a:spLocks noChangeShapeType="1"/>
          </p:cNvSpPr>
          <p:nvPr/>
        </p:nvSpPr>
        <p:spPr bwMode="auto">
          <a:xfrm>
            <a:off x="6299200" y="4894263"/>
            <a:ext cx="0" cy="1371600"/>
          </a:xfrm>
          <a:prstGeom prst="line">
            <a:avLst/>
          </a:prstGeom>
          <a:noFill/>
          <a:ln w="12700">
            <a:solidFill>
              <a:schemeClr val="bg2"/>
            </a:solidFill>
            <a:round/>
            <a:headEnd type="none" w="sm" len="sm"/>
            <a:tailEnd type="none" w="sm" len="sm"/>
          </a:ln>
          <a:effectLst/>
        </p:spPr>
        <p:txBody>
          <a:bodyPr wrap="none" anchor="ctr"/>
          <a:lstStyle/>
          <a:p>
            <a:endParaRPr lang="en-US"/>
          </a:p>
        </p:txBody>
      </p:sp>
      <p:sp>
        <p:nvSpPr>
          <p:cNvPr id="894984" name="Rectangle 8"/>
          <p:cNvSpPr>
            <a:spLocks noChangeArrowheads="1"/>
          </p:cNvSpPr>
          <p:nvPr/>
        </p:nvSpPr>
        <p:spPr bwMode="auto">
          <a:xfrm>
            <a:off x="1447800" y="5934075"/>
            <a:ext cx="3124200" cy="381000"/>
          </a:xfrm>
          <a:prstGeom prst="rect">
            <a:avLst/>
          </a:prstGeom>
          <a:solidFill>
            <a:schemeClr val="folHlink"/>
          </a:solidFill>
          <a:ln w="12700">
            <a:solidFill>
              <a:schemeClr val="folHlink"/>
            </a:solidFill>
            <a:miter lim="800000"/>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title"/>
          </p:nvPr>
        </p:nvSpPr>
        <p:spPr>
          <a:xfrm>
            <a:off x="5943600" y="285750"/>
            <a:ext cx="3133725" cy="609600"/>
          </a:xfrm>
        </p:spPr>
        <p:txBody>
          <a:bodyPr/>
          <a:lstStyle/>
          <a:p>
            <a:r>
              <a:rPr lang="en-US" altLang="en-US"/>
              <a:t>Image Histogram</a:t>
            </a:r>
          </a:p>
        </p:txBody>
      </p:sp>
      <p:sp>
        <p:nvSpPr>
          <p:cNvPr id="900099" name="Rectangle 3"/>
          <p:cNvSpPr>
            <a:spLocks noGrp="1" noChangeArrowheads="1"/>
          </p:cNvSpPr>
          <p:nvPr>
            <p:ph type="body" idx="1"/>
          </p:nvPr>
        </p:nvSpPr>
        <p:spPr>
          <a:xfrm>
            <a:off x="533400" y="1219200"/>
            <a:ext cx="7848600" cy="2362200"/>
          </a:xfrm>
        </p:spPr>
        <p:txBody>
          <a:bodyPr/>
          <a:lstStyle/>
          <a:p>
            <a:r>
              <a:rPr lang="en-US" altLang="en-US"/>
              <a:t>The histogram typically plots the absolute pixel count as a function of gray value:</a:t>
            </a:r>
          </a:p>
        </p:txBody>
      </p:sp>
      <p:pic>
        <p:nvPicPr>
          <p:cNvPr id="900100" name="Picture 4"/>
          <p:cNvPicPr>
            <a:picLocks noChangeAspect="1" noChangeArrowheads="1"/>
          </p:cNvPicPr>
          <p:nvPr/>
        </p:nvPicPr>
        <p:blipFill>
          <a:blip r:embed="rId3"/>
          <a:srcRect/>
          <a:stretch>
            <a:fillRect/>
          </a:stretch>
        </p:blipFill>
        <p:spPr bwMode="auto">
          <a:xfrm>
            <a:off x="1066800" y="2362200"/>
            <a:ext cx="3556000" cy="3024188"/>
          </a:xfrm>
          <a:prstGeom prst="rect">
            <a:avLst/>
          </a:prstGeom>
          <a:solidFill>
            <a:schemeClr val="folHlink"/>
          </a:solidFill>
          <a:ln w="12700">
            <a:noFill/>
            <a:miter lim="800000"/>
            <a:headEnd type="none" w="sm" len="sm"/>
            <a:tailEnd type="none" w="sm" len="sm"/>
          </a:ln>
          <a:effectLst/>
        </p:spPr>
      </p:pic>
      <p:sp>
        <p:nvSpPr>
          <p:cNvPr id="900103" name="Text Box 7"/>
          <p:cNvSpPr txBox="1">
            <a:spLocks noChangeArrowheads="1"/>
          </p:cNvSpPr>
          <p:nvPr/>
        </p:nvSpPr>
        <p:spPr bwMode="auto">
          <a:xfrm>
            <a:off x="4876800" y="3048000"/>
            <a:ext cx="3824288" cy="336550"/>
          </a:xfrm>
          <a:prstGeom prst="rect">
            <a:avLst/>
          </a:prstGeom>
          <a:noFill/>
          <a:ln w="12700">
            <a:noFill/>
            <a:miter lim="800000"/>
            <a:headEnd type="none" w="sm" len="sm"/>
            <a:tailEnd type="none" w="sm" len="sm"/>
          </a:ln>
          <a:effectLst/>
        </p:spPr>
        <p:txBody>
          <a:bodyPr wrap="none">
            <a:spAutoFit/>
          </a:bodyPr>
          <a:lstStyle/>
          <a:p>
            <a:r>
              <a:rPr lang="en-US" altLang="en-US" sz="1600" b="1"/>
              <a:t>For an image with dimensions M by N</a:t>
            </a:r>
          </a:p>
        </p:txBody>
      </p:sp>
      <p:graphicFrame>
        <p:nvGraphicFramePr>
          <p:cNvPr id="900106" name="Object 10"/>
          <p:cNvGraphicFramePr>
            <a:graphicFrameLocks noChangeAspect="1"/>
          </p:cNvGraphicFramePr>
          <p:nvPr/>
        </p:nvGraphicFramePr>
        <p:xfrm>
          <a:off x="5181600" y="3657600"/>
          <a:ext cx="3048000" cy="1503363"/>
        </p:xfrm>
        <a:graphic>
          <a:graphicData uri="http://schemas.openxmlformats.org/presentationml/2006/ole">
            <p:oleObj spid="_x0000_s900106" name="Equation" r:id="rId4" imgW="952200" imgH="469800" progId="Equation.3">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22" name="Rectangle 2"/>
          <p:cNvSpPr>
            <a:spLocks noGrp="1" noChangeArrowheads="1"/>
          </p:cNvSpPr>
          <p:nvPr>
            <p:ph type="title"/>
          </p:nvPr>
        </p:nvSpPr>
        <p:spPr>
          <a:xfrm>
            <a:off x="4638675" y="285750"/>
            <a:ext cx="4429125" cy="609600"/>
          </a:xfrm>
        </p:spPr>
        <p:txBody>
          <a:bodyPr/>
          <a:lstStyle/>
          <a:p>
            <a:r>
              <a:rPr lang="en-US" altLang="en-US"/>
              <a:t>Probability Interpretation</a:t>
            </a:r>
          </a:p>
        </p:txBody>
      </p:sp>
      <p:sp>
        <p:nvSpPr>
          <p:cNvPr id="901123" name="Rectangle 3"/>
          <p:cNvSpPr>
            <a:spLocks noGrp="1" noChangeArrowheads="1"/>
          </p:cNvSpPr>
          <p:nvPr>
            <p:ph type="body" idx="1"/>
          </p:nvPr>
        </p:nvSpPr>
        <p:spPr>
          <a:xfrm>
            <a:off x="533400" y="1143000"/>
            <a:ext cx="7848600" cy="2362200"/>
          </a:xfrm>
        </p:spPr>
        <p:txBody>
          <a:bodyPr/>
          <a:lstStyle/>
          <a:p>
            <a:r>
              <a:rPr lang="en-US" altLang="en-US"/>
              <a:t>The graph of relative frequency of occurrence as a function of gray value is also called a histogram:</a:t>
            </a:r>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r>
              <a:rPr lang="en-US" altLang="en-US"/>
              <a:t>Interpreting the relative frequency histogram as a probability distribution, then:</a:t>
            </a:r>
          </a:p>
        </p:txBody>
      </p:sp>
      <p:pic>
        <p:nvPicPr>
          <p:cNvPr id="901124" name="Picture 4"/>
          <p:cNvPicPr>
            <a:picLocks noChangeAspect="1" noChangeArrowheads="1"/>
          </p:cNvPicPr>
          <p:nvPr/>
        </p:nvPicPr>
        <p:blipFill>
          <a:blip r:embed="rId2"/>
          <a:srcRect/>
          <a:stretch>
            <a:fillRect/>
          </a:stretch>
        </p:blipFill>
        <p:spPr bwMode="auto">
          <a:xfrm>
            <a:off x="2362200" y="2133600"/>
            <a:ext cx="3416300" cy="2665413"/>
          </a:xfrm>
          <a:prstGeom prst="rect">
            <a:avLst/>
          </a:prstGeom>
          <a:solidFill>
            <a:schemeClr val="folHlink"/>
          </a:solidFill>
          <a:ln w="12700">
            <a:noFill/>
            <a:miter lim="800000"/>
            <a:headEnd type="none" w="sm" len="sm"/>
            <a:tailEnd type="none" w="sm" len="sm"/>
          </a:ln>
          <a:effectLst/>
        </p:spPr>
      </p:pic>
      <p:sp>
        <p:nvSpPr>
          <p:cNvPr id="901126" name="Text Box 6"/>
          <p:cNvSpPr txBox="1">
            <a:spLocks noChangeArrowheads="1"/>
          </p:cNvSpPr>
          <p:nvPr/>
        </p:nvSpPr>
        <p:spPr bwMode="auto">
          <a:xfrm>
            <a:off x="5486400" y="3733800"/>
            <a:ext cx="6858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sz="3200" b="1">
                <a:solidFill>
                  <a:schemeClr val="bg2"/>
                </a:solidFill>
                <a:latin typeface="Symbol" pitchFamily="18" charset="2"/>
                <a:sym typeface="Symbol" pitchFamily="18" charset="2"/>
              </a:rPr>
              <a:t></a:t>
            </a:r>
            <a:endParaRPr lang="en-US" sz="3200" b="1">
              <a:solidFill>
                <a:schemeClr val="bg2"/>
              </a:solidFill>
              <a:latin typeface="Symbol" pitchFamily="18" charset="2"/>
            </a:endParaRPr>
          </a:p>
        </p:txBody>
      </p:sp>
      <p:sp>
        <p:nvSpPr>
          <p:cNvPr id="901127" name="Text Box 7"/>
          <p:cNvSpPr txBox="1">
            <a:spLocks noChangeArrowheads="1"/>
          </p:cNvSpPr>
          <p:nvPr/>
        </p:nvSpPr>
        <p:spPr bwMode="auto">
          <a:xfrm>
            <a:off x="6705600" y="5943600"/>
            <a:ext cx="6858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sz="3200" b="1">
                <a:solidFill>
                  <a:schemeClr val="bg2"/>
                </a:solidFill>
                <a:latin typeface="Symbol" pitchFamily="18" charset="2"/>
                <a:sym typeface="Symbol" pitchFamily="18" charset="2"/>
              </a:rPr>
              <a:t></a:t>
            </a:r>
            <a:endParaRPr lang="en-US" sz="3200" b="1">
              <a:solidFill>
                <a:schemeClr val="bg2"/>
              </a:solidFill>
              <a:latin typeface="Symbol" pitchFamily="18" charset="2"/>
            </a:endParaRPr>
          </a:p>
        </p:txBody>
      </p:sp>
      <p:sp>
        <p:nvSpPr>
          <p:cNvPr id="901136" name="Text Box 16"/>
          <p:cNvSpPr txBox="1">
            <a:spLocks noChangeArrowheads="1"/>
          </p:cNvSpPr>
          <p:nvPr/>
        </p:nvSpPr>
        <p:spPr bwMode="auto">
          <a:xfrm>
            <a:off x="1676400" y="6019800"/>
            <a:ext cx="4724400" cy="519113"/>
          </a:xfrm>
          <a:prstGeom prst="rect">
            <a:avLst/>
          </a:prstGeom>
          <a:solidFill>
            <a:schemeClr val="folHlink"/>
          </a:solidFill>
          <a:ln w="12700">
            <a:noFill/>
            <a:miter lim="800000"/>
            <a:headEnd type="none" w="sm" len="sm"/>
            <a:tailEnd type="none" w="sm" len="sm"/>
          </a:ln>
          <a:effectLst/>
        </p:spPr>
        <p:txBody>
          <a:bodyPr>
            <a:spAutoFit/>
          </a:bodyPr>
          <a:lstStyle/>
          <a:p>
            <a:pPr>
              <a:spcBef>
                <a:spcPct val="50000"/>
              </a:spcBef>
            </a:pPr>
            <a:r>
              <a:rPr lang="en-US" sz="2800">
                <a:solidFill>
                  <a:schemeClr val="bg2"/>
                </a:solidFill>
              </a:rPr>
              <a:t>P(I(x,y) = i) = H(i)/(MxN)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4434" name="Rectangle 2"/>
          <p:cNvSpPr>
            <a:spLocks noGrp="1" noChangeArrowheads="1"/>
          </p:cNvSpPr>
          <p:nvPr>
            <p:ph type="title"/>
          </p:nvPr>
        </p:nvSpPr>
        <p:spPr/>
        <p:txBody>
          <a:bodyPr/>
          <a:lstStyle/>
          <a:p>
            <a:r>
              <a:rPr lang="en-US" altLang="en-US"/>
              <a:t>Cumulative Density Function</a:t>
            </a:r>
          </a:p>
        </p:txBody>
      </p:sp>
      <p:sp>
        <p:nvSpPr>
          <p:cNvPr id="914435" name="Rectangle 3"/>
          <p:cNvSpPr>
            <a:spLocks noGrp="1" noChangeArrowheads="1"/>
          </p:cNvSpPr>
          <p:nvPr>
            <p:ph type="body" idx="1"/>
          </p:nvPr>
        </p:nvSpPr>
        <p:spPr>
          <a:xfrm>
            <a:off x="304800" y="1447800"/>
            <a:ext cx="8534400" cy="3200400"/>
          </a:xfrm>
        </p:spPr>
        <p:txBody>
          <a:bodyPr/>
          <a:lstStyle/>
          <a:p>
            <a:pPr>
              <a:lnSpc>
                <a:spcPct val="90000"/>
              </a:lnSpc>
            </a:pPr>
            <a:r>
              <a:rPr lang="en-US" altLang="en-US"/>
              <a:t>Interpreting the relative frequency histogram as a probability distribution, then:</a:t>
            </a:r>
          </a:p>
          <a:p>
            <a:pPr>
              <a:lnSpc>
                <a:spcPct val="90000"/>
              </a:lnSpc>
            </a:pPr>
            <a:endParaRPr lang="en-US" altLang="en-US"/>
          </a:p>
          <a:p>
            <a:pPr>
              <a:lnSpc>
                <a:spcPct val="90000"/>
              </a:lnSpc>
            </a:pPr>
            <a:endParaRPr lang="en-US" altLang="en-US"/>
          </a:p>
          <a:p>
            <a:pPr>
              <a:lnSpc>
                <a:spcPct val="90000"/>
              </a:lnSpc>
            </a:pPr>
            <a:endParaRPr lang="en-US" altLang="en-US"/>
          </a:p>
          <a:p>
            <a:pPr>
              <a:lnSpc>
                <a:spcPct val="90000"/>
              </a:lnSpc>
            </a:pPr>
            <a:endParaRPr lang="en-US" altLang="en-US"/>
          </a:p>
          <a:p>
            <a:pPr>
              <a:lnSpc>
                <a:spcPct val="90000"/>
              </a:lnSpc>
            </a:pPr>
            <a:endParaRPr lang="en-US" altLang="en-US"/>
          </a:p>
          <a:p>
            <a:pPr>
              <a:lnSpc>
                <a:spcPct val="90000"/>
              </a:lnSpc>
            </a:pPr>
            <a:r>
              <a:rPr lang="en-US" altLang="en-US"/>
              <a:t>Curve is called the cumulative distribution function</a:t>
            </a:r>
          </a:p>
        </p:txBody>
      </p:sp>
      <p:pic>
        <p:nvPicPr>
          <p:cNvPr id="914438" name="Picture 6"/>
          <p:cNvPicPr>
            <a:picLocks noChangeAspect="1" noChangeArrowheads="1"/>
          </p:cNvPicPr>
          <p:nvPr/>
        </p:nvPicPr>
        <p:blipFill>
          <a:blip r:embed="rId3"/>
          <a:srcRect/>
          <a:stretch>
            <a:fillRect/>
          </a:stretch>
        </p:blipFill>
        <p:spPr bwMode="auto">
          <a:xfrm>
            <a:off x="5410200" y="1905000"/>
            <a:ext cx="2971800" cy="2317750"/>
          </a:xfrm>
          <a:prstGeom prst="rect">
            <a:avLst/>
          </a:prstGeom>
          <a:solidFill>
            <a:schemeClr val="folHlink"/>
          </a:solidFill>
          <a:ln w="12700">
            <a:noFill/>
            <a:miter lim="800000"/>
            <a:headEnd type="none" w="sm" len="sm"/>
            <a:tailEnd type="none" w="sm" len="sm"/>
          </a:ln>
          <a:effectLst/>
        </p:spPr>
      </p:pic>
      <p:grpSp>
        <p:nvGrpSpPr>
          <p:cNvPr id="914443" name="Group 11"/>
          <p:cNvGrpSpPr>
            <a:grpSpLocks/>
          </p:cNvGrpSpPr>
          <p:nvPr/>
        </p:nvGrpSpPr>
        <p:grpSpPr bwMode="auto">
          <a:xfrm>
            <a:off x="5334000" y="4551363"/>
            <a:ext cx="3124200" cy="2306637"/>
            <a:chOff x="2688" y="2640"/>
            <a:chExt cx="1968" cy="1453"/>
          </a:xfrm>
        </p:grpSpPr>
        <p:sp>
          <p:nvSpPr>
            <p:cNvPr id="914441" name="Rectangle 9"/>
            <p:cNvSpPr>
              <a:spLocks noChangeArrowheads="1"/>
            </p:cNvSpPr>
            <p:nvPr/>
          </p:nvSpPr>
          <p:spPr bwMode="auto">
            <a:xfrm>
              <a:off x="2688" y="2640"/>
              <a:ext cx="1968" cy="1440"/>
            </a:xfrm>
            <a:prstGeom prst="rect">
              <a:avLst/>
            </a:prstGeom>
            <a:solidFill>
              <a:schemeClr val="folHlink"/>
            </a:solidFill>
            <a:ln w="12700">
              <a:solidFill>
                <a:schemeClr val="folHlink"/>
              </a:solidFill>
              <a:miter lim="800000"/>
              <a:headEnd type="none" w="sm" len="sm"/>
              <a:tailEnd type="none" w="sm" len="sm"/>
            </a:ln>
            <a:effectLst/>
          </p:spPr>
          <p:txBody>
            <a:bodyPr wrap="none" anchor="ctr"/>
            <a:lstStyle/>
            <a:p>
              <a:endParaRPr lang="en-US"/>
            </a:p>
          </p:txBody>
        </p:sp>
        <p:pic>
          <p:nvPicPr>
            <p:cNvPr id="914439" name="Picture 7"/>
            <p:cNvPicPr>
              <a:picLocks noChangeAspect="1" noChangeArrowheads="1"/>
            </p:cNvPicPr>
            <p:nvPr/>
          </p:nvPicPr>
          <p:blipFill>
            <a:blip r:embed="rId4"/>
            <a:srcRect r="17500"/>
            <a:stretch>
              <a:fillRect/>
            </a:stretch>
          </p:blipFill>
          <p:spPr bwMode="auto">
            <a:xfrm>
              <a:off x="2880" y="2688"/>
              <a:ext cx="1776" cy="1231"/>
            </a:xfrm>
            <a:prstGeom prst="rect">
              <a:avLst/>
            </a:prstGeom>
            <a:solidFill>
              <a:schemeClr val="folHlink"/>
            </a:solidFill>
            <a:ln w="12700">
              <a:noFill/>
              <a:miter lim="800000"/>
              <a:headEnd type="none" w="sm" len="sm"/>
              <a:tailEnd type="none" w="sm" len="sm"/>
            </a:ln>
            <a:effectLst/>
          </p:spPr>
        </p:pic>
        <p:sp>
          <p:nvSpPr>
            <p:cNvPr id="914442" name="Text Box 10"/>
            <p:cNvSpPr txBox="1">
              <a:spLocks noChangeArrowheads="1"/>
            </p:cNvSpPr>
            <p:nvPr/>
          </p:nvSpPr>
          <p:spPr bwMode="auto">
            <a:xfrm>
              <a:off x="3367" y="3881"/>
              <a:ext cx="756" cy="212"/>
            </a:xfrm>
            <a:prstGeom prst="rect">
              <a:avLst/>
            </a:prstGeom>
            <a:noFill/>
            <a:ln w="12700">
              <a:noFill/>
              <a:miter lim="800000"/>
              <a:headEnd type="none" w="sm" len="sm"/>
              <a:tailEnd type="none" w="sm" len="sm"/>
            </a:ln>
            <a:effectLst/>
          </p:spPr>
          <p:txBody>
            <a:bodyPr wrap="none">
              <a:spAutoFit/>
            </a:bodyPr>
            <a:lstStyle/>
            <a:p>
              <a:r>
                <a:rPr lang="en-US" altLang="en-US" sz="1600">
                  <a:solidFill>
                    <a:schemeClr val="bg2"/>
                  </a:solidFill>
                </a:rPr>
                <a:t>Gray Value</a:t>
              </a:r>
            </a:p>
          </p:txBody>
        </p:sp>
      </p:grpSp>
      <p:sp>
        <p:nvSpPr>
          <p:cNvPr id="914444" name="Text Box 12"/>
          <p:cNvSpPr txBox="1">
            <a:spLocks noChangeArrowheads="1"/>
          </p:cNvSpPr>
          <p:nvPr/>
        </p:nvSpPr>
        <p:spPr bwMode="auto">
          <a:xfrm>
            <a:off x="914400" y="2895600"/>
            <a:ext cx="3810000" cy="457200"/>
          </a:xfrm>
          <a:prstGeom prst="rect">
            <a:avLst/>
          </a:prstGeom>
          <a:solidFill>
            <a:schemeClr val="folHlink"/>
          </a:solidFill>
          <a:ln w="12700">
            <a:noFill/>
            <a:miter lim="800000"/>
            <a:headEnd type="none" w="sm" len="sm"/>
            <a:tailEnd type="none" w="sm" len="sm"/>
          </a:ln>
          <a:effectLst/>
        </p:spPr>
        <p:txBody>
          <a:bodyPr>
            <a:spAutoFit/>
          </a:bodyPr>
          <a:lstStyle/>
          <a:p>
            <a:pPr>
              <a:spcBef>
                <a:spcPct val="50000"/>
              </a:spcBef>
            </a:pPr>
            <a:r>
              <a:rPr lang="en-US" sz="2400">
                <a:solidFill>
                  <a:schemeClr val="bg2"/>
                </a:solidFill>
              </a:rPr>
              <a:t>P(I(x,y) = i) = H(i)/(MxN)</a:t>
            </a:r>
          </a:p>
        </p:txBody>
      </p:sp>
      <p:graphicFrame>
        <p:nvGraphicFramePr>
          <p:cNvPr id="914446" name="Object 14"/>
          <p:cNvGraphicFramePr>
            <a:graphicFrameLocks noChangeAspect="1"/>
          </p:cNvGraphicFramePr>
          <p:nvPr/>
        </p:nvGraphicFramePr>
        <p:xfrm>
          <a:off x="1219200" y="4648200"/>
          <a:ext cx="2209800" cy="1028700"/>
        </p:xfrm>
        <a:graphic>
          <a:graphicData uri="http://schemas.openxmlformats.org/presentationml/2006/ole">
            <p:oleObj spid="_x0000_s914446" name="Equation" r:id="rId5" imgW="927000" imgH="431640" progId="Equation.3">
              <p:embed/>
            </p:oleObj>
          </a:graphicData>
        </a:graphic>
      </p:graphicFrame>
      <p:graphicFrame>
        <p:nvGraphicFramePr>
          <p:cNvPr id="914448" name="Object 16"/>
          <p:cNvGraphicFramePr>
            <a:graphicFrameLocks noChangeAspect="1"/>
          </p:cNvGraphicFramePr>
          <p:nvPr/>
        </p:nvGraphicFramePr>
        <p:xfrm>
          <a:off x="2257425" y="5829300"/>
          <a:ext cx="2573338" cy="1028700"/>
        </p:xfrm>
        <a:graphic>
          <a:graphicData uri="http://schemas.openxmlformats.org/presentationml/2006/ole">
            <p:oleObj spid="_x0000_s914448" name="Equation" r:id="rId6" imgW="1079280" imgH="431640" progId="Equation.3">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146" name="Rectangle 2"/>
          <p:cNvSpPr>
            <a:spLocks noGrp="1" noChangeArrowheads="1"/>
          </p:cNvSpPr>
          <p:nvPr>
            <p:ph type="title"/>
          </p:nvPr>
        </p:nvSpPr>
        <p:spPr>
          <a:xfrm>
            <a:off x="7077075" y="285750"/>
            <a:ext cx="2066925" cy="609600"/>
          </a:xfrm>
        </p:spPr>
        <p:txBody>
          <a:bodyPr/>
          <a:lstStyle/>
          <a:p>
            <a:r>
              <a:rPr lang="en-US" altLang="en-US"/>
              <a:t>Examples</a:t>
            </a:r>
          </a:p>
        </p:txBody>
      </p:sp>
      <p:pic>
        <p:nvPicPr>
          <p:cNvPr id="902149" name="Picture 5"/>
          <p:cNvPicPr>
            <a:picLocks noChangeAspect="1" noChangeArrowheads="1"/>
          </p:cNvPicPr>
          <p:nvPr/>
        </p:nvPicPr>
        <p:blipFill>
          <a:blip r:embed="rId2"/>
          <a:srcRect l="1041" t="1041" r="4883" b="4492"/>
          <a:stretch>
            <a:fillRect/>
          </a:stretch>
        </p:blipFill>
        <p:spPr bwMode="auto">
          <a:xfrm>
            <a:off x="1135063" y="1308100"/>
            <a:ext cx="2293937" cy="2303463"/>
          </a:xfrm>
          <a:prstGeom prst="rect">
            <a:avLst/>
          </a:prstGeom>
          <a:noFill/>
          <a:ln w="12700">
            <a:solidFill>
              <a:srgbClr val="0066FF"/>
            </a:solidFill>
            <a:miter lim="800000"/>
            <a:headEnd type="none" w="sm" len="sm"/>
            <a:tailEnd type="none" w="sm" len="sm"/>
          </a:ln>
          <a:effectLst/>
        </p:spPr>
      </p:pic>
      <p:pic>
        <p:nvPicPr>
          <p:cNvPr id="902150" name="Picture 6"/>
          <p:cNvPicPr>
            <a:picLocks noChangeAspect="1" noChangeArrowheads="1"/>
          </p:cNvPicPr>
          <p:nvPr/>
        </p:nvPicPr>
        <p:blipFill>
          <a:blip r:embed="rId3"/>
          <a:srcRect t="636" r="5229" b="8481"/>
          <a:stretch>
            <a:fillRect/>
          </a:stretch>
        </p:blipFill>
        <p:spPr bwMode="auto">
          <a:xfrm>
            <a:off x="4343400" y="1295400"/>
            <a:ext cx="3538538" cy="2262188"/>
          </a:xfrm>
          <a:prstGeom prst="rect">
            <a:avLst/>
          </a:prstGeom>
          <a:solidFill>
            <a:schemeClr val="folHlink"/>
          </a:solidFill>
          <a:ln w="12700">
            <a:noFill/>
            <a:miter lim="800000"/>
            <a:headEnd type="none" w="sm" len="sm"/>
            <a:tailEnd type="none" w="sm" len="sm"/>
          </a:ln>
          <a:effectLst/>
        </p:spPr>
      </p:pic>
      <p:pic>
        <p:nvPicPr>
          <p:cNvPr id="902151" name="Picture 7"/>
          <p:cNvPicPr>
            <a:picLocks noChangeAspect="1" noChangeArrowheads="1"/>
          </p:cNvPicPr>
          <p:nvPr/>
        </p:nvPicPr>
        <p:blipFill>
          <a:blip r:embed="rId4"/>
          <a:srcRect l="691" t="1198" r="5183" b="4224"/>
          <a:stretch>
            <a:fillRect/>
          </a:stretch>
        </p:blipFill>
        <p:spPr bwMode="auto">
          <a:xfrm>
            <a:off x="1187450" y="3775075"/>
            <a:ext cx="2160588" cy="2630488"/>
          </a:xfrm>
          <a:prstGeom prst="rect">
            <a:avLst/>
          </a:prstGeom>
          <a:noFill/>
          <a:ln w="12700">
            <a:solidFill>
              <a:srgbClr val="0066FF"/>
            </a:solidFill>
            <a:miter lim="800000"/>
            <a:headEnd type="none" w="sm" len="sm"/>
            <a:tailEnd type="none" w="sm" len="sm"/>
          </a:ln>
          <a:effectLst/>
        </p:spPr>
      </p:pic>
      <p:pic>
        <p:nvPicPr>
          <p:cNvPr id="902152" name="Picture 8"/>
          <p:cNvPicPr>
            <a:picLocks noChangeAspect="1" noChangeArrowheads="1"/>
          </p:cNvPicPr>
          <p:nvPr/>
        </p:nvPicPr>
        <p:blipFill>
          <a:blip r:embed="rId5"/>
          <a:srcRect t="2446" r="5458" b="9520"/>
          <a:stretch>
            <a:fillRect/>
          </a:stretch>
        </p:blipFill>
        <p:spPr bwMode="auto">
          <a:xfrm>
            <a:off x="4327525" y="4038600"/>
            <a:ext cx="3517900" cy="2112963"/>
          </a:xfrm>
          <a:prstGeom prst="rect">
            <a:avLst/>
          </a:prstGeom>
          <a:solidFill>
            <a:schemeClr val="folHlink"/>
          </a:solidFill>
          <a:ln w="12700">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3954" name="Rectangle 2"/>
          <p:cNvSpPr>
            <a:spLocks noGrp="1" noChangeArrowheads="1"/>
          </p:cNvSpPr>
          <p:nvPr>
            <p:ph type="title"/>
          </p:nvPr>
        </p:nvSpPr>
        <p:spPr>
          <a:xfrm>
            <a:off x="5705475" y="285750"/>
            <a:ext cx="3438525" cy="609600"/>
          </a:xfrm>
        </p:spPr>
        <p:txBody>
          <a:bodyPr/>
          <a:lstStyle/>
          <a:p>
            <a:r>
              <a:rPr lang="en-US" altLang="en-US"/>
              <a:t>Color Histograms</a:t>
            </a:r>
          </a:p>
        </p:txBody>
      </p:sp>
      <p:pic>
        <p:nvPicPr>
          <p:cNvPr id="893956" name="Picture 4"/>
          <p:cNvPicPr>
            <a:picLocks noChangeAspect="1" noChangeArrowheads="1"/>
          </p:cNvPicPr>
          <p:nvPr/>
        </p:nvPicPr>
        <p:blipFill>
          <a:blip r:embed="rId2"/>
          <a:srcRect/>
          <a:stretch>
            <a:fillRect/>
          </a:stretch>
        </p:blipFill>
        <p:spPr bwMode="auto">
          <a:xfrm>
            <a:off x="381000" y="2438400"/>
            <a:ext cx="3582988" cy="2387600"/>
          </a:xfrm>
          <a:prstGeom prst="rect">
            <a:avLst/>
          </a:prstGeom>
          <a:noFill/>
        </p:spPr>
      </p:pic>
      <p:pic>
        <p:nvPicPr>
          <p:cNvPr id="893957" name="Picture 5"/>
          <p:cNvPicPr>
            <a:picLocks noChangeAspect="1" noChangeArrowheads="1"/>
          </p:cNvPicPr>
          <p:nvPr/>
        </p:nvPicPr>
        <p:blipFill>
          <a:blip r:embed="rId3"/>
          <a:srcRect l="2321" t="21056" r="20905" b="4001"/>
          <a:stretch>
            <a:fillRect/>
          </a:stretch>
        </p:blipFill>
        <p:spPr bwMode="auto">
          <a:xfrm>
            <a:off x="5410200" y="914400"/>
            <a:ext cx="2820988" cy="1900238"/>
          </a:xfrm>
          <a:prstGeom prst="rect">
            <a:avLst/>
          </a:prstGeom>
          <a:noFill/>
        </p:spPr>
      </p:pic>
      <p:pic>
        <p:nvPicPr>
          <p:cNvPr id="893958" name="Picture 6"/>
          <p:cNvPicPr>
            <a:picLocks noChangeAspect="1" noChangeArrowheads="1"/>
          </p:cNvPicPr>
          <p:nvPr/>
        </p:nvPicPr>
        <p:blipFill>
          <a:blip r:embed="rId4"/>
          <a:srcRect l="2568" t="20779" r="21031" b="3789"/>
          <a:stretch>
            <a:fillRect/>
          </a:stretch>
        </p:blipFill>
        <p:spPr bwMode="auto">
          <a:xfrm>
            <a:off x="5410200" y="2895600"/>
            <a:ext cx="2822575" cy="1917700"/>
          </a:xfrm>
          <a:prstGeom prst="rect">
            <a:avLst/>
          </a:prstGeom>
          <a:noFill/>
        </p:spPr>
      </p:pic>
      <p:pic>
        <p:nvPicPr>
          <p:cNvPr id="893959" name="Picture 7"/>
          <p:cNvPicPr>
            <a:picLocks noChangeAspect="1" noChangeArrowheads="1"/>
          </p:cNvPicPr>
          <p:nvPr/>
        </p:nvPicPr>
        <p:blipFill>
          <a:blip r:embed="rId5"/>
          <a:srcRect l="2650" t="20839" r="21135" b="4865"/>
          <a:stretch>
            <a:fillRect/>
          </a:stretch>
        </p:blipFill>
        <p:spPr bwMode="auto">
          <a:xfrm>
            <a:off x="5410200" y="4897438"/>
            <a:ext cx="2819400" cy="1897062"/>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86" name="Rectangle 2"/>
          <p:cNvSpPr>
            <a:spLocks noGrp="1" noChangeArrowheads="1"/>
          </p:cNvSpPr>
          <p:nvPr>
            <p:ph type="title"/>
          </p:nvPr>
        </p:nvSpPr>
        <p:spPr>
          <a:xfrm>
            <a:off x="4867275" y="285750"/>
            <a:ext cx="4200525" cy="609600"/>
          </a:xfrm>
        </p:spPr>
        <p:txBody>
          <a:bodyPr/>
          <a:lstStyle/>
          <a:p>
            <a:r>
              <a:rPr lang="en-US" altLang="en-US"/>
              <a:t>Histogram Equalization</a:t>
            </a:r>
          </a:p>
        </p:txBody>
      </p:sp>
      <p:pic>
        <p:nvPicPr>
          <p:cNvPr id="912388" name="Picture 4" descr="boat_512"/>
          <p:cNvPicPr>
            <a:picLocks noChangeAspect="1" noChangeArrowheads="1"/>
          </p:cNvPicPr>
          <p:nvPr/>
        </p:nvPicPr>
        <p:blipFill>
          <a:blip r:embed="rId2"/>
          <a:srcRect/>
          <a:stretch>
            <a:fillRect/>
          </a:stretch>
        </p:blipFill>
        <p:spPr bwMode="auto">
          <a:xfrm>
            <a:off x="5181600" y="990600"/>
            <a:ext cx="3200400" cy="3200400"/>
          </a:xfrm>
          <a:prstGeom prst="rect">
            <a:avLst/>
          </a:prstGeom>
          <a:noFill/>
        </p:spPr>
      </p:pic>
      <p:pic>
        <p:nvPicPr>
          <p:cNvPr id="912389" name="Picture 5" descr="boateq"/>
          <p:cNvPicPr>
            <a:picLocks noChangeAspect="1" noChangeArrowheads="1"/>
          </p:cNvPicPr>
          <p:nvPr/>
        </p:nvPicPr>
        <p:blipFill>
          <a:blip r:embed="rId3"/>
          <a:srcRect/>
          <a:stretch>
            <a:fillRect/>
          </a:stretch>
        </p:blipFill>
        <p:spPr bwMode="auto">
          <a:xfrm>
            <a:off x="5181600" y="4343400"/>
            <a:ext cx="3125788" cy="2344738"/>
          </a:xfrm>
          <a:prstGeom prst="rect">
            <a:avLst/>
          </a:prstGeom>
          <a:noFill/>
        </p:spPr>
      </p:pic>
      <p:sp>
        <p:nvSpPr>
          <p:cNvPr id="912391" name="Rectangle 7"/>
          <p:cNvSpPr>
            <a:spLocks noChangeArrowheads="1"/>
          </p:cNvSpPr>
          <p:nvPr>
            <p:ph type="body" idx="1"/>
          </p:nvPr>
        </p:nvSpPr>
        <p:spPr>
          <a:xfrm>
            <a:off x="152400" y="1600200"/>
            <a:ext cx="4876800" cy="3581400"/>
          </a:xfrm>
          <a:noFill/>
          <a:ln/>
        </p:spPr>
        <p:txBody>
          <a:bodyPr/>
          <a:lstStyle/>
          <a:p>
            <a:r>
              <a:rPr lang="en-GB" altLang="en-US" sz="2200"/>
              <a:t>Image histograms consist of peaks, valleys, and low plains</a:t>
            </a:r>
          </a:p>
          <a:p>
            <a:r>
              <a:rPr lang="en-GB" altLang="en-US" sz="2200"/>
              <a:t>Peaks = many pixels concentrated in a few grey levels</a:t>
            </a:r>
          </a:p>
          <a:p>
            <a:r>
              <a:rPr lang="en-GB" altLang="en-US" sz="2200"/>
              <a:t>Plains = small number of pixels distributed over a wider range of grey levels</a:t>
            </a:r>
          </a:p>
          <a:p>
            <a:endParaRPr lang="en-US" altLang="en-US" sz="22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2" name="Rectangle 2"/>
          <p:cNvSpPr>
            <a:spLocks noGrp="1" noChangeArrowheads="1"/>
          </p:cNvSpPr>
          <p:nvPr>
            <p:ph type="title"/>
          </p:nvPr>
        </p:nvSpPr>
        <p:spPr>
          <a:xfrm>
            <a:off x="4791075" y="285750"/>
            <a:ext cx="4276725" cy="609600"/>
          </a:xfrm>
        </p:spPr>
        <p:txBody>
          <a:bodyPr/>
          <a:lstStyle/>
          <a:p>
            <a:r>
              <a:rPr lang="en-US" altLang="en-US"/>
              <a:t>Histogram Equalization</a:t>
            </a:r>
          </a:p>
        </p:txBody>
      </p:sp>
      <p:sp>
        <p:nvSpPr>
          <p:cNvPr id="896003" name="Rectangle 3"/>
          <p:cNvSpPr>
            <a:spLocks noGrp="1" noChangeArrowheads="1"/>
          </p:cNvSpPr>
          <p:nvPr>
            <p:ph type="body" idx="1"/>
          </p:nvPr>
        </p:nvSpPr>
        <p:spPr>
          <a:xfrm>
            <a:off x="457200" y="1219200"/>
            <a:ext cx="8534400" cy="2362200"/>
          </a:xfrm>
        </p:spPr>
        <p:txBody>
          <a:bodyPr/>
          <a:lstStyle/>
          <a:p>
            <a:r>
              <a:rPr lang="en-US" altLang="en-US"/>
              <a:t>The goal is to modify the gray levels of an image so that the histogram of the modified image is flat.</a:t>
            </a:r>
          </a:p>
          <a:p>
            <a:pPr lvl="1"/>
            <a:r>
              <a:rPr lang="en-GB" altLang="en-US"/>
              <a:t>Expand pixels in peaks over a wider range of gray-levels.</a:t>
            </a:r>
          </a:p>
          <a:p>
            <a:pPr lvl="1"/>
            <a:r>
              <a:rPr lang="en-GB" altLang="en-US"/>
              <a:t>“Squeeze” low plains pixels into a narrower range of gray levels.</a:t>
            </a:r>
            <a:endParaRPr lang="en-US" altLang="en-US"/>
          </a:p>
          <a:p>
            <a:r>
              <a:rPr lang="en-US" altLang="en-US"/>
              <a:t>Utilizes all gray values equally</a:t>
            </a:r>
          </a:p>
          <a:p>
            <a:r>
              <a:rPr lang="en-US" altLang="en-US"/>
              <a:t>Example Histogram:</a:t>
            </a:r>
          </a:p>
          <a:p>
            <a:endParaRPr lang="en-US" altLang="en-US"/>
          </a:p>
          <a:p>
            <a:pPr lvl="1"/>
            <a:endParaRPr lang="en-US" altLang="en-US"/>
          </a:p>
          <a:p>
            <a:pPr lvl="1"/>
            <a:endParaRPr lang="en-US" altLang="en-US"/>
          </a:p>
          <a:p>
            <a:pPr lvl="1"/>
            <a:endParaRPr lang="en-US" altLang="en-US"/>
          </a:p>
          <a:p>
            <a:pPr lvl="1"/>
            <a:endParaRPr lang="en-US" altLang="en-US"/>
          </a:p>
          <a:p>
            <a:pPr lvl="1"/>
            <a:endParaRPr lang="en-US" altLang="en-US"/>
          </a:p>
          <a:p>
            <a:pPr lvl="1"/>
            <a:endParaRPr lang="en-US" altLang="en-US"/>
          </a:p>
          <a:p>
            <a:pPr lvl="1"/>
            <a:endParaRPr lang="en-US" altLang="en-US"/>
          </a:p>
          <a:p>
            <a:pPr lvl="1"/>
            <a:endParaRPr lang="en-US" altLang="en-US"/>
          </a:p>
          <a:p>
            <a:pPr lvl="1"/>
            <a:r>
              <a:rPr lang="en-US" altLang="en-US"/>
              <a:t>Note low utilization of small gray values</a:t>
            </a:r>
          </a:p>
        </p:txBody>
      </p:sp>
      <p:pic>
        <p:nvPicPr>
          <p:cNvPr id="896004" name="Picture 4"/>
          <p:cNvPicPr>
            <a:picLocks noChangeAspect="1" noChangeArrowheads="1"/>
          </p:cNvPicPr>
          <p:nvPr/>
        </p:nvPicPr>
        <p:blipFill>
          <a:blip r:embed="rId2"/>
          <a:srcRect/>
          <a:stretch>
            <a:fillRect/>
          </a:stretch>
        </p:blipFill>
        <p:spPr bwMode="auto">
          <a:xfrm>
            <a:off x="3857625" y="3629025"/>
            <a:ext cx="4800600" cy="3157538"/>
          </a:xfrm>
          <a:prstGeom prst="rect">
            <a:avLst/>
          </a:prstGeom>
          <a:solidFill>
            <a:schemeClr val="folHlink"/>
          </a:solidFill>
          <a:ln w="12700">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170" name="Rectangle 2"/>
          <p:cNvSpPr>
            <a:spLocks noGrp="1" noChangeArrowheads="1"/>
          </p:cNvSpPr>
          <p:nvPr>
            <p:ph type="title"/>
          </p:nvPr>
        </p:nvSpPr>
        <p:spPr>
          <a:xfrm>
            <a:off x="5705475" y="285750"/>
            <a:ext cx="3362325" cy="609600"/>
          </a:xfrm>
        </p:spPr>
        <p:txBody>
          <a:bodyPr/>
          <a:lstStyle/>
          <a:p>
            <a:r>
              <a:rPr lang="en-US" altLang="en-US"/>
              <a:t>Desired Histogram</a:t>
            </a:r>
          </a:p>
        </p:txBody>
      </p:sp>
      <p:sp>
        <p:nvSpPr>
          <p:cNvPr id="903171" name="Rectangle 3"/>
          <p:cNvSpPr>
            <a:spLocks noGrp="1" noChangeArrowheads="1"/>
          </p:cNvSpPr>
          <p:nvPr>
            <p:ph type="body" idx="1"/>
          </p:nvPr>
        </p:nvSpPr>
        <p:spPr>
          <a:xfrm>
            <a:off x="609600" y="1295400"/>
            <a:ext cx="7848600" cy="990600"/>
          </a:xfrm>
        </p:spPr>
        <p:txBody>
          <a:bodyPr/>
          <a:lstStyle/>
          <a:p>
            <a:r>
              <a:rPr lang="en-US" altLang="en-US"/>
              <a:t>All gray levels are used equally.</a:t>
            </a:r>
          </a:p>
          <a:p>
            <a:r>
              <a:rPr lang="en-US" altLang="en-US"/>
              <a:t>Has a tendency to enhance contrast.</a:t>
            </a:r>
          </a:p>
        </p:txBody>
      </p:sp>
      <p:pic>
        <p:nvPicPr>
          <p:cNvPr id="903172" name="Picture 4"/>
          <p:cNvPicPr>
            <a:picLocks noChangeAspect="1" noChangeArrowheads="1"/>
          </p:cNvPicPr>
          <p:nvPr/>
        </p:nvPicPr>
        <p:blipFill>
          <a:blip r:embed="rId2"/>
          <a:srcRect/>
          <a:stretch>
            <a:fillRect/>
          </a:stretch>
        </p:blipFill>
        <p:spPr bwMode="auto">
          <a:xfrm>
            <a:off x="1752600" y="2438400"/>
            <a:ext cx="5486400" cy="3614738"/>
          </a:xfrm>
          <a:prstGeom prst="rect">
            <a:avLst/>
          </a:prstGeom>
          <a:solidFill>
            <a:schemeClr val="folHlink"/>
          </a:solidFill>
          <a:ln w="12700">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0994" name="Rectangle 2"/>
          <p:cNvSpPr>
            <a:spLocks noGrp="1" noChangeArrowheads="1"/>
          </p:cNvSpPr>
          <p:nvPr>
            <p:ph type="title"/>
          </p:nvPr>
        </p:nvSpPr>
        <p:spPr>
          <a:xfrm>
            <a:off x="5886450" y="285750"/>
            <a:ext cx="3209925" cy="609600"/>
          </a:xfrm>
        </p:spPr>
        <p:txBody>
          <a:bodyPr/>
          <a:lstStyle/>
          <a:p>
            <a:r>
              <a:rPr lang="en-US" altLang="en-US"/>
              <a:t>More Color Woes</a:t>
            </a:r>
          </a:p>
        </p:txBody>
      </p:sp>
      <p:sp>
        <p:nvSpPr>
          <p:cNvPr id="980995" name="Rectangle 3"/>
          <p:cNvSpPr>
            <a:spLocks noGrp="1" noChangeArrowheads="1"/>
          </p:cNvSpPr>
          <p:nvPr>
            <p:ph type="body" idx="1"/>
          </p:nvPr>
        </p:nvSpPr>
        <p:spPr>
          <a:xfrm>
            <a:off x="1066800" y="5943600"/>
            <a:ext cx="6324600" cy="457200"/>
          </a:xfrm>
        </p:spPr>
        <p:txBody>
          <a:bodyPr/>
          <a:lstStyle/>
          <a:p>
            <a:pPr>
              <a:buFont typeface="Zapf Dingbats" charset="2"/>
              <a:buNone/>
            </a:pPr>
            <a:r>
              <a:rPr lang="en-US" altLang="en-US"/>
              <a:t>Squares with dots in them are the same color</a:t>
            </a:r>
          </a:p>
        </p:txBody>
      </p:sp>
      <p:pic>
        <p:nvPicPr>
          <p:cNvPr id="980996" name="Picture 4"/>
          <p:cNvPicPr>
            <a:picLocks noChangeAspect="1" noChangeArrowheads="1"/>
          </p:cNvPicPr>
          <p:nvPr/>
        </p:nvPicPr>
        <p:blipFill>
          <a:blip r:embed="rId2"/>
          <a:srcRect/>
          <a:stretch>
            <a:fillRect/>
          </a:stretch>
        </p:blipFill>
        <p:spPr bwMode="auto">
          <a:xfrm>
            <a:off x="762000" y="1371600"/>
            <a:ext cx="7696200" cy="4356100"/>
          </a:xfrm>
          <a:prstGeom prst="rect">
            <a:avLst/>
          </a:prstGeom>
          <a:noFill/>
          <a:ln w="19050">
            <a:solidFill>
              <a:schemeClr val="folHlink"/>
            </a:solid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Rectangle 2"/>
          <p:cNvSpPr>
            <a:spLocks noGrp="1" noChangeArrowheads="1"/>
          </p:cNvSpPr>
          <p:nvPr>
            <p:ph type="title"/>
          </p:nvPr>
        </p:nvSpPr>
        <p:spPr>
          <a:xfrm>
            <a:off x="6772275" y="296863"/>
            <a:ext cx="2295525" cy="609600"/>
          </a:xfrm>
        </p:spPr>
        <p:txBody>
          <a:bodyPr/>
          <a:lstStyle/>
          <a:p>
            <a:r>
              <a:rPr lang="en-US" altLang="en-US"/>
              <a:t>Brute Force </a:t>
            </a:r>
          </a:p>
        </p:txBody>
      </p:sp>
      <p:grpSp>
        <p:nvGrpSpPr>
          <p:cNvPr id="904207" name="Group 15"/>
          <p:cNvGrpSpPr>
            <a:grpSpLocks/>
          </p:cNvGrpSpPr>
          <p:nvPr/>
        </p:nvGrpSpPr>
        <p:grpSpPr bwMode="auto">
          <a:xfrm>
            <a:off x="304800" y="1447800"/>
            <a:ext cx="5295900" cy="4876800"/>
            <a:chOff x="384" y="912"/>
            <a:chExt cx="3336" cy="3072"/>
          </a:xfrm>
        </p:grpSpPr>
        <p:pic>
          <p:nvPicPr>
            <p:cNvPr id="904196" name="Picture 4"/>
            <p:cNvPicPr>
              <a:picLocks noChangeAspect="1" noChangeArrowheads="1"/>
            </p:cNvPicPr>
            <p:nvPr/>
          </p:nvPicPr>
          <p:blipFill>
            <a:blip r:embed="rId2"/>
            <a:srcRect r="7610" b="4338"/>
            <a:stretch>
              <a:fillRect/>
            </a:stretch>
          </p:blipFill>
          <p:spPr bwMode="auto">
            <a:xfrm>
              <a:off x="384" y="912"/>
              <a:ext cx="3336" cy="3072"/>
            </a:xfrm>
            <a:prstGeom prst="rect">
              <a:avLst/>
            </a:prstGeom>
            <a:solidFill>
              <a:schemeClr val="folHlink"/>
            </a:solidFill>
            <a:ln w="12700">
              <a:noFill/>
              <a:miter lim="800000"/>
              <a:headEnd type="none" w="sm" len="sm"/>
              <a:tailEnd type="none" w="sm" len="sm"/>
            </a:ln>
            <a:effectLst/>
          </p:spPr>
        </p:pic>
        <p:sp>
          <p:nvSpPr>
            <p:cNvPr id="904197" name="Line 5"/>
            <p:cNvSpPr>
              <a:spLocks noChangeShapeType="1"/>
            </p:cNvSpPr>
            <p:nvPr/>
          </p:nvSpPr>
          <p:spPr bwMode="auto">
            <a:xfrm>
              <a:off x="816" y="927"/>
              <a:ext cx="0" cy="3035"/>
            </a:xfrm>
            <a:prstGeom prst="line">
              <a:avLst/>
            </a:prstGeom>
            <a:noFill/>
            <a:ln w="9525">
              <a:solidFill>
                <a:schemeClr val="bg2"/>
              </a:solidFill>
              <a:round/>
              <a:headEnd type="none" w="sm" len="sm"/>
              <a:tailEnd type="none" w="sm" len="sm"/>
            </a:ln>
            <a:effectLst/>
          </p:spPr>
          <p:txBody>
            <a:bodyPr wrap="none" anchor="ctr"/>
            <a:lstStyle/>
            <a:p>
              <a:endParaRPr lang="en-US"/>
            </a:p>
          </p:txBody>
        </p:sp>
        <p:sp>
          <p:nvSpPr>
            <p:cNvPr id="904198" name="Line 6"/>
            <p:cNvSpPr>
              <a:spLocks noChangeShapeType="1"/>
            </p:cNvSpPr>
            <p:nvPr/>
          </p:nvSpPr>
          <p:spPr bwMode="auto">
            <a:xfrm>
              <a:off x="1274" y="932"/>
              <a:ext cx="0" cy="3035"/>
            </a:xfrm>
            <a:prstGeom prst="line">
              <a:avLst/>
            </a:prstGeom>
            <a:noFill/>
            <a:ln w="9525">
              <a:solidFill>
                <a:schemeClr val="bg2"/>
              </a:solidFill>
              <a:round/>
              <a:headEnd type="none" w="sm" len="sm"/>
              <a:tailEnd type="none" w="sm" len="sm"/>
            </a:ln>
            <a:effectLst/>
          </p:spPr>
          <p:txBody>
            <a:bodyPr wrap="none" anchor="ctr"/>
            <a:lstStyle/>
            <a:p>
              <a:endParaRPr lang="en-US"/>
            </a:p>
          </p:txBody>
        </p:sp>
        <p:sp>
          <p:nvSpPr>
            <p:cNvPr id="904199" name="Line 7"/>
            <p:cNvSpPr>
              <a:spLocks noChangeShapeType="1"/>
            </p:cNvSpPr>
            <p:nvPr/>
          </p:nvSpPr>
          <p:spPr bwMode="auto">
            <a:xfrm>
              <a:off x="1760" y="932"/>
              <a:ext cx="0" cy="3035"/>
            </a:xfrm>
            <a:prstGeom prst="line">
              <a:avLst/>
            </a:prstGeom>
            <a:noFill/>
            <a:ln w="9525">
              <a:solidFill>
                <a:schemeClr val="bg2"/>
              </a:solidFill>
              <a:round/>
              <a:headEnd type="none" w="sm" len="sm"/>
              <a:tailEnd type="none" w="sm" len="sm"/>
            </a:ln>
            <a:effectLst/>
          </p:spPr>
          <p:txBody>
            <a:bodyPr wrap="none" anchor="ctr"/>
            <a:lstStyle/>
            <a:p>
              <a:endParaRPr lang="en-US"/>
            </a:p>
          </p:txBody>
        </p:sp>
        <p:sp>
          <p:nvSpPr>
            <p:cNvPr id="904200" name="Line 8"/>
            <p:cNvSpPr>
              <a:spLocks noChangeShapeType="1"/>
            </p:cNvSpPr>
            <p:nvPr/>
          </p:nvSpPr>
          <p:spPr bwMode="auto">
            <a:xfrm>
              <a:off x="404" y="1296"/>
              <a:ext cx="3275" cy="0"/>
            </a:xfrm>
            <a:prstGeom prst="line">
              <a:avLst/>
            </a:prstGeom>
            <a:noFill/>
            <a:ln w="9525">
              <a:solidFill>
                <a:schemeClr val="bg2"/>
              </a:solidFill>
              <a:round/>
              <a:headEnd type="none" w="sm" len="sm"/>
              <a:tailEnd type="none" w="sm" len="sm"/>
            </a:ln>
            <a:effectLst/>
          </p:spPr>
          <p:txBody>
            <a:bodyPr wrap="none" anchor="ctr"/>
            <a:lstStyle/>
            <a:p>
              <a:endParaRPr lang="en-US"/>
            </a:p>
          </p:txBody>
        </p:sp>
      </p:grpSp>
      <p:sp>
        <p:nvSpPr>
          <p:cNvPr id="904201" name="Text Box 9"/>
          <p:cNvSpPr txBox="1">
            <a:spLocks noChangeArrowheads="1"/>
          </p:cNvSpPr>
          <p:nvPr/>
        </p:nvSpPr>
        <p:spPr bwMode="auto">
          <a:xfrm>
            <a:off x="5638800" y="1447800"/>
            <a:ext cx="3429000" cy="1311275"/>
          </a:xfrm>
          <a:prstGeom prst="rect">
            <a:avLst/>
          </a:prstGeom>
          <a:noFill/>
          <a:ln w="12700">
            <a:noFill/>
            <a:miter lim="800000"/>
            <a:headEnd type="none" w="sm" len="sm"/>
            <a:tailEnd type="none" w="sm" len="sm"/>
          </a:ln>
          <a:effectLst/>
        </p:spPr>
        <p:txBody>
          <a:bodyPr>
            <a:spAutoFit/>
          </a:bodyPr>
          <a:lstStyle/>
          <a:p>
            <a:r>
              <a:rPr lang="en-US" altLang="en-US" sz="2000"/>
              <a:t>How are the gray levels in the original image changed to produce the enhanced image?</a:t>
            </a:r>
          </a:p>
        </p:txBody>
      </p:sp>
      <p:sp>
        <p:nvSpPr>
          <p:cNvPr id="904203" name="Text Box 11"/>
          <p:cNvSpPr txBox="1">
            <a:spLocks noChangeArrowheads="1"/>
          </p:cNvSpPr>
          <p:nvPr/>
        </p:nvSpPr>
        <p:spPr bwMode="auto">
          <a:xfrm>
            <a:off x="6003925" y="4479925"/>
            <a:ext cx="184150" cy="336550"/>
          </a:xfrm>
          <a:prstGeom prst="rect">
            <a:avLst/>
          </a:prstGeom>
          <a:noFill/>
          <a:ln w="12700">
            <a:noFill/>
            <a:miter lim="800000"/>
            <a:headEnd type="none" w="sm" len="sm"/>
            <a:tailEnd type="none" w="sm" len="sm"/>
          </a:ln>
          <a:effectLst/>
        </p:spPr>
        <p:txBody>
          <a:bodyPr wrap="none">
            <a:spAutoFit/>
          </a:bodyPr>
          <a:lstStyle/>
          <a:p>
            <a:endParaRPr lang="en-US" altLang="en-US" sz="1600" b="1"/>
          </a:p>
        </p:txBody>
      </p:sp>
      <p:sp>
        <p:nvSpPr>
          <p:cNvPr id="904205" name="Text Box 13"/>
          <p:cNvSpPr txBox="1">
            <a:spLocks noChangeArrowheads="1"/>
          </p:cNvSpPr>
          <p:nvPr/>
        </p:nvSpPr>
        <p:spPr bwMode="auto">
          <a:xfrm>
            <a:off x="6172200" y="2819400"/>
            <a:ext cx="2362200" cy="2014538"/>
          </a:xfrm>
          <a:prstGeom prst="rect">
            <a:avLst/>
          </a:prstGeom>
          <a:noFill/>
          <a:ln w="12700">
            <a:noFill/>
            <a:miter lim="800000"/>
            <a:headEnd type="none" w="sm" len="sm"/>
            <a:tailEnd type="none" w="sm" len="sm"/>
          </a:ln>
          <a:effectLst/>
        </p:spPr>
        <p:txBody>
          <a:bodyPr>
            <a:spAutoFit/>
          </a:bodyPr>
          <a:lstStyle/>
          <a:p>
            <a:r>
              <a:rPr lang="en-US" altLang="en-US" sz="1800"/>
              <a:t>Method 1.  Choose points randomly.</a:t>
            </a:r>
          </a:p>
          <a:p>
            <a:endParaRPr lang="en-US" altLang="en-US" sz="1800"/>
          </a:p>
          <a:p>
            <a:r>
              <a:rPr lang="en-US" altLang="en-US" sz="1800"/>
              <a:t>Method 2.  Choice depends on the gray</a:t>
            </a:r>
          </a:p>
          <a:p>
            <a:r>
              <a:rPr lang="en-US" altLang="en-US" sz="1800"/>
              <a:t>levels of their neighboring points.</a:t>
            </a:r>
          </a:p>
        </p:txBody>
      </p:sp>
      <p:sp>
        <p:nvSpPr>
          <p:cNvPr id="904206" name="Text Box 14"/>
          <p:cNvSpPr txBox="1">
            <a:spLocks noChangeArrowheads="1"/>
          </p:cNvSpPr>
          <p:nvPr/>
        </p:nvSpPr>
        <p:spPr bwMode="auto">
          <a:xfrm>
            <a:off x="5638800" y="5029200"/>
            <a:ext cx="3290888" cy="1006475"/>
          </a:xfrm>
          <a:prstGeom prst="rect">
            <a:avLst/>
          </a:prstGeom>
          <a:noFill/>
          <a:ln w="12700">
            <a:noFill/>
            <a:miter lim="800000"/>
            <a:headEnd type="none" w="sm" len="sm"/>
            <a:tailEnd type="none" w="sm" len="sm"/>
          </a:ln>
          <a:effectLst/>
        </p:spPr>
        <p:txBody>
          <a:bodyPr wrap="none">
            <a:spAutoFit/>
          </a:bodyPr>
          <a:lstStyle/>
          <a:p>
            <a:r>
              <a:rPr lang="en-US" altLang="en-US" sz="2000"/>
              <a:t>Computationally expensive.</a:t>
            </a:r>
          </a:p>
          <a:p>
            <a:endParaRPr lang="en-US" altLang="en-US" sz="2000"/>
          </a:p>
          <a:p>
            <a:r>
              <a:rPr lang="en-US" altLang="en-US" sz="2000"/>
              <a:t>Approximations.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10" name="Rectangle 2"/>
          <p:cNvSpPr>
            <a:spLocks noGrp="1" noChangeArrowheads="1"/>
          </p:cNvSpPr>
          <p:nvPr>
            <p:ph type="title"/>
          </p:nvPr>
        </p:nvSpPr>
        <p:spPr>
          <a:xfrm>
            <a:off x="4800600" y="285750"/>
            <a:ext cx="4276725" cy="609600"/>
          </a:xfrm>
        </p:spPr>
        <p:txBody>
          <a:bodyPr/>
          <a:lstStyle/>
          <a:p>
            <a:r>
              <a:rPr lang="en-US" altLang="en-US"/>
              <a:t>Histogram Equalization</a:t>
            </a:r>
          </a:p>
        </p:txBody>
      </p:sp>
      <p:sp>
        <p:nvSpPr>
          <p:cNvPr id="913412" name="Rectangle 4"/>
          <p:cNvSpPr>
            <a:spLocks noGrp="1" noChangeArrowheads="1"/>
          </p:cNvSpPr>
          <p:nvPr>
            <p:ph type="body" idx="1"/>
          </p:nvPr>
        </p:nvSpPr>
        <p:spPr>
          <a:xfrm>
            <a:off x="457200" y="1295400"/>
            <a:ext cx="8191500" cy="2362200"/>
          </a:xfrm>
          <a:noFill/>
          <a:ln/>
        </p:spPr>
        <p:txBody>
          <a:bodyPr/>
          <a:lstStyle/>
          <a:p>
            <a:pPr>
              <a:lnSpc>
                <a:spcPct val="95000"/>
              </a:lnSpc>
              <a:spcBef>
                <a:spcPct val="10000"/>
              </a:spcBef>
            </a:pPr>
            <a:r>
              <a:rPr lang="en-GB" altLang="en-US"/>
              <a:t>Mapping from one set of grey-levels, </a:t>
            </a:r>
            <a:r>
              <a:rPr lang="en-GB" altLang="en-US" i="1">
                <a:latin typeface="Symbol" pitchFamily="18" charset="2"/>
              </a:rPr>
              <a:t>I</a:t>
            </a:r>
            <a:r>
              <a:rPr lang="en-GB" altLang="en-US"/>
              <a:t>, to a new set, </a:t>
            </a:r>
            <a:r>
              <a:rPr lang="en-GB" altLang="en-US" i="1">
                <a:latin typeface="Symbol" pitchFamily="18" charset="2"/>
              </a:rPr>
              <a:t>O</a:t>
            </a:r>
            <a:r>
              <a:rPr lang="en-GB" altLang="en-US"/>
              <a:t>.</a:t>
            </a:r>
          </a:p>
          <a:p>
            <a:pPr>
              <a:lnSpc>
                <a:spcPct val="95000"/>
              </a:lnSpc>
              <a:spcBef>
                <a:spcPct val="10000"/>
              </a:spcBef>
            </a:pPr>
            <a:r>
              <a:rPr lang="en-GB" altLang="en-US"/>
              <a:t>Ideally, the number of pixels, </a:t>
            </a:r>
            <a:r>
              <a:rPr lang="en-GB" altLang="en-US" i="1"/>
              <a:t>N</a:t>
            </a:r>
            <a:r>
              <a:rPr lang="en-GB" altLang="en-US" i="1" baseline="-25000"/>
              <a:t>p</a:t>
            </a:r>
            <a:r>
              <a:rPr lang="en-GB" altLang="en-US"/>
              <a:t>, occupying each grey level should be:</a:t>
            </a:r>
          </a:p>
          <a:p>
            <a:pPr>
              <a:lnSpc>
                <a:spcPct val="95000"/>
              </a:lnSpc>
              <a:spcBef>
                <a:spcPct val="10000"/>
              </a:spcBef>
            </a:pPr>
            <a:endParaRPr lang="en-GB" altLang="en-US"/>
          </a:p>
          <a:p>
            <a:pPr>
              <a:lnSpc>
                <a:spcPct val="95000"/>
              </a:lnSpc>
              <a:spcBef>
                <a:spcPct val="10000"/>
              </a:spcBef>
            </a:pPr>
            <a:endParaRPr lang="en-GB" altLang="en-US"/>
          </a:p>
          <a:p>
            <a:pPr>
              <a:lnSpc>
                <a:spcPct val="95000"/>
              </a:lnSpc>
              <a:spcBef>
                <a:spcPct val="10000"/>
              </a:spcBef>
            </a:pPr>
            <a:endParaRPr lang="en-GB" altLang="en-US"/>
          </a:p>
          <a:p>
            <a:pPr>
              <a:lnSpc>
                <a:spcPct val="95000"/>
              </a:lnSpc>
              <a:spcBef>
                <a:spcPct val="10000"/>
              </a:spcBef>
            </a:pPr>
            <a:r>
              <a:rPr lang="en-GB" altLang="en-US"/>
              <a:t>To approximate this, apply the transform</a:t>
            </a:r>
          </a:p>
          <a:p>
            <a:pPr>
              <a:lnSpc>
                <a:spcPct val="95000"/>
              </a:lnSpc>
              <a:spcBef>
                <a:spcPct val="10000"/>
              </a:spcBef>
            </a:pPr>
            <a:endParaRPr lang="en-GB" altLang="en-US"/>
          </a:p>
          <a:p>
            <a:pPr>
              <a:lnSpc>
                <a:spcPct val="95000"/>
              </a:lnSpc>
              <a:spcBef>
                <a:spcPct val="10000"/>
              </a:spcBef>
            </a:pPr>
            <a:endParaRPr lang="en-GB" altLang="en-US"/>
          </a:p>
          <a:p>
            <a:pPr>
              <a:lnSpc>
                <a:spcPct val="95000"/>
              </a:lnSpc>
              <a:spcBef>
                <a:spcPct val="10000"/>
              </a:spcBef>
            </a:pPr>
            <a:endParaRPr lang="en-GB" altLang="en-US"/>
          </a:p>
          <a:p>
            <a:pPr>
              <a:lnSpc>
                <a:spcPct val="95000"/>
              </a:lnSpc>
              <a:spcBef>
                <a:spcPct val="10000"/>
              </a:spcBef>
            </a:pPr>
            <a:endParaRPr lang="en-GB" altLang="en-US"/>
          </a:p>
          <a:p>
            <a:pPr lvl="1">
              <a:lnSpc>
                <a:spcPct val="95000"/>
              </a:lnSpc>
              <a:spcBef>
                <a:spcPct val="10000"/>
              </a:spcBef>
            </a:pPr>
            <a:r>
              <a:rPr lang="en-GB" altLang="en-US"/>
              <a:t>Where CH is the cumulative histogram (see next slide)</a:t>
            </a:r>
          </a:p>
          <a:p>
            <a:pPr lvl="1">
              <a:lnSpc>
                <a:spcPct val="95000"/>
              </a:lnSpc>
              <a:spcBef>
                <a:spcPct val="10000"/>
              </a:spcBef>
            </a:pPr>
            <a:r>
              <a:rPr lang="en-GB" altLang="en-US"/>
              <a:t>j is the gray value in the source image</a:t>
            </a:r>
          </a:p>
          <a:p>
            <a:pPr lvl="1">
              <a:lnSpc>
                <a:spcPct val="95000"/>
              </a:lnSpc>
              <a:spcBef>
                <a:spcPct val="10000"/>
              </a:spcBef>
            </a:pPr>
            <a:r>
              <a:rPr lang="en-GB" altLang="en-US"/>
              <a:t>i is the gray value in the equalized image</a:t>
            </a:r>
          </a:p>
          <a:p>
            <a:pPr>
              <a:lnSpc>
                <a:spcPct val="95000"/>
              </a:lnSpc>
              <a:spcBef>
                <a:spcPct val="10000"/>
              </a:spcBef>
            </a:pPr>
            <a:endParaRPr lang="en-GB" altLang="en-US"/>
          </a:p>
          <a:p>
            <a:pPr>
              <a:spcBef>
                <a:spcPct val="10000"/>
              </a:spcBef>
            </a:pPr>
            <a:endParaRPr lang="en-US" altLang="en-US"/>
          </a:p>
        </p:txBody>
      </p:sp>
      <p:grpSp>
        <p:nvGrpSpPr>
          <p:cNvPr id="913419" name="Group 11"/>
          <p:cNvGrpSpPr>
            <a:grpSpLocks/>
          </p:cNvGrpSpPr>
          <p:nvPr/>
        </p:nvGrpSpPr>
        <p:grpSpPr bwMode="auto">
          <a:xfrm>
            <a:off x="3352800" y="2590800"/>
            <a:ext cx="1752600" cy="920750"/>
            <a:chOff x="1584" y="3408"/>
            <a:chExt cx="1104" cy="580"/>
          </a:xfrm>
        </p:grpSpPr>
        <p:sp>
          <p:nvSpPr>
            <p:cNvPr id="913418" name="Rectangle 10"/>
            <p:cNvSpPr>
              <a:spLocks noChangeArrowheads="1"/>
            </p:cNvSpPr>
            <p:nvPr/>
          </p:nvSpPr>
          <p:spPr bwMode="auto">
            <a:xfrm>
              <a:off x="1584" y="3408"/>
              <a:ext cx="1104" cy="580"/>
            </a:xfrm>
            <a:prstGeom prst="rect">
              <a:avLst/>
            </a:prstGeom>
            <a:solidFill>
              <a:schemeClr val="folHlink"/>
            </a:solidFill>
            <a:ln w="12700">
              <a:solidFill>
                <a:schemeClr val="folHlink"/>
              </a:solidFill>
              <a:miter lim="800000"/>
              <a:headEnd type="none" w="sm" len="sm"/>
              <a:tailEnd type="none" w="sm" len="sm"/>
            </a:ln>
            <a:effectLst/>
          </p:spPr>
          <p:txBody>
            <a:bodyPr wrap="none" anchor="ctr"/>
            <a:lstStyle/>
            <a:p>
              <a:endParaRPr lang="en-US"/>
            </a:p>
          </p:txBody>
        </p:sp>
        <p:sp>
          <p:nvSpPr>
            <p:cNvPr id="913413" name="Text Box 5"/>
            <p:cNvSpPr txBox="1">
              <a:spLocks noChangeArrowheads="1"/>
            </p:cNvSpPr>
            <p:nvPr/>
          </p:nvSpPr>
          <p:spPr bwMode="auto">
            <a:xfrm>
              <a:off x="1622" y="3577"/>
              <a:ext cx="544" cy="288"/>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N</a:t>
              </a:r>
              <a:r>
                <a:rPr lang="en-US" altLang="en-US" sz="2400" baseline="-25000">
                  <a:solidFill>
                    <a:schemeClr val="bg2"/>
                  </a:solidFill>
                </a:rPr>
                <a:t>p</a:t>
              </a:r>
              <a:r>
                <a:rPr lang="en-US" altLang="en-US" sz="2400">
                  <a:solidFill>
                    <a:schemeClr val="bg2"/>
                  </a:solidFill>
                </a:rPr>
                <a:t> = </a:t>
              </a:r>
            </a:p>
          </p:txBody>
        </p:sp>
        <p:sp>
          <p:nvSpPr>
            <p:cNvPr id="913414" name="Text Box 6"/>
            <p:cNvSpPr txBox="1">
              <a:spLocks noChangeArrowheads="1"/>
            </p:cNvSpPr>
            <p:nvPr/>
          </p:nvSpPr>
          <p:spPr bwMode="auto">
            <a:xfrm>
              <a:off x="2088" y="3450"/>
              <a:ext cx="543" cy="288"/>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M*N </a:t>
              </a:r>
            </a:p>
          </p:txBody>
        </p:sp>
        <p:sp>
          <p:nvSpPr>
            <p:cNvPr id="913415" name="Text Box 7"/>
            <p:cNvSpPr txBox="1">
              <a:spLocks noChangeArrowheads="1"/>
            </p:cNvSpPr>
            <p:nvPr/>
          </p:nvSpPr>
          <p:spPr bwMode="auto">
            <a:xfrm>
              <a:off x="2208" y="3696"/>
              <a:ext cx="318" cy="288"/>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G </a:t>
              </a:r>
            </a:p>
          </p:txBody>
        </p:sp>
        <p:sp>
          <p:nvSpPr>
            <p:cNvPr id="913416" name="Line 8"/>
            <p:cNvSpPr>
              <a:spLocks noChangeShapeType="1"/>
            </p:cNvSpPr>
            <p:nvPr/>
          </p:nvSpPr>
          <p:spPr bwMode="auto">
            <a:xfrm>
              <a:off x="2112" y="3714"/>
              <a:ext cx="442" cy="2"/>
            </a:xfrm>
            <a:prstGeom prst="line">
              <a:avLst/>
            </a:prstGeom>
            <a:noFill/>
            <a:ln w="12700">
              <a:solidFill>
                <a:schemeClr val="bg2"/>
              </a:solidFill>
              <a:round/>
              <a:headEnd type="none" w="sm" len="sm"/>
              <a:tailEnd type="none" w="sm" len="sm"/>
            </a:ln>
            <a:effectLst/>
          </p:spPr>
          <p:txBody>
            <a:bodyPr wrap="none" anchor="ctr"/>
            <a:lstStyle/>
            <a:p>
              <a:endParaRPr lang="en-US"/>
            </a:p>
          </p:txBody>
        </p:sp>
      </p:grpSp>
      <p:grpSp>
        <p:nvGrpSpPr>
          <p:cNvPr id="913433" name="Group 25"/>
          <p:cNvGrpSpPr>
            <a:grpSpLocks/>
          </p:cNvGrpSpPr>
          <p:nvPr/>
        </p:nvGrpSpPr>
        <p:grpSpPr bwMode="auto">
          <a:xfrm>
            <a:off x="2057400" y="4284663"/>
            <a:ext cx="5041900" cy="1060450"/>
            <a:chOff x="960" y="2976"/>
            <a:chExt cx="3176" cy="668"/>
          </a:xfrm>
        </p:grpSpPr>
        <p:sp>
          <p:nvSpPr>
            <p:cNvPr id="913432" name="Rectangle 24"/>
            <p:cNvSpPr>
              <a:spLocks noChangeArrowheads="1"/>
            </p:cNvSpPr>
            <p:nvPr/>
          </p:nvSpPr>
          <p:spPr bwMode="auto">
            <a:xfrm>
              <a:off x="960" y="2976"/>
              <a:ext cx="3176" cy="668"/>
            </a:xfrm>
            <a:prstGeom prst="rect">
              <a:avLst/>
            </a:prstGeom>
            <a:solidFill>
              <a:schemeClr val="folHlink"/>
            </a:solidFill>
            <a:ln w="12700">
              <a:solidFill>
                <a:schemeClr val="folHlink"/>
              </a:solidFill>
              <a:miter lim="800000"/>
              <a:headEnd type="none" w="sm" len="sm"/>
              <a:tailEnd type="none" w="sm" len="sm"/>
            </a:ln>
            <a:effectLst/>
          </p:spPr>
          <p:txBody>
            <a:bodyPr wrap="none" anchor="ctr"/>
            <a:lstStyle/>
            <a:p>
              <a:endParaRPr lang="en-US"/>
            </a:p>
          </p:txBody>
        </p:sp>
        <p:sp>
          <p:nvSpPr>
            <p:cNvPr id="913420" name="Text Box 12"/>
            <p:cNvSpPr txBox="1">
              <a:spLocks noChangeArrowheads="1"/>
            </p:cNvSpPr>
            <p:nvPr/>
          </p:nvSpPr>
          <p:spPr bwMode="auto">
            <a:xfrm>
              <a:off x="960" y="3120"/>
              <a:ext cx="906" cy="327"/>
            </a:xfrm>
            <a:prstGeom prst="rect">
              <a:avLst/>
            </a:prstGeom>
            <a:noFill/>
            <a:ln w="12700">
              <a:noFill/>
              <a:miter lim="800000"/>
              <a:headEnd type="none" w="sm" len="sm"/>
              <a:tailEnd type="none" w="sm" len="sm"/>
            </a:ln>
            <a:effectLst/>
          </p:spPr>
          <p:txBody>
            <a:bodyPr wrap="none">
              <a:spAutoFit/>
            </a:bodyPr>
            <a:lstStyle/>
            <a:p>
              <a:r>
                <a:rPr lang="en-US" altLang="en-US" sz="2800">
                  <a:solidFill>
                    <a:schemeClr val="bg2"/>
                  </a:solidFill>
                </a:rPr>
                <a:t>i = MAX</a:t>
              </a:r>
            </a:p>
          </p:txBody>
        </p:sp>
        <p:sp>
          <p:nvSpPr>
            <p:cNvPr id="913421" name="Text Box 13"/>
            <p:cNvSpPr txBox="1">
              <a:spLocks noChangeArrowheads="1"/>
            </p:cNvSpPr>
            <p:nvPr/>
          </p:nvSpPr>
          <p:spPr bwMode="auto">
            <a:xfrm>
              <a:off x="1948" y="3127"/>
              <a:ext cx="940" cy="327"/>
            </a:xfrm>
            <a:prstGeom prst="rect">
              <a:avLst/>
            </a:prstGeom>
            <a:noFill/>
            <a:ln w="12700">
              <a:noFill/>
              <a:miter lim="800000"/>
              <a:headEnd type="none" w="sm" len="sm"/>
              <a:tailEnd type="none" w="sm" len="sm"/>
            </a:ln>
            <a:effectLst/>
          </p:spPr>
          <p:txBody>
            <a:bodyPr wrap="none">
              <a:spAutoFit/>
            </a:bodyPr>
            <a:lstStyle/>
            <a:p>
              <a:r>
                <a:rPr lang="en-US" altLang="en-US" sz="2800">
                  <a:solidFill>
                    <a:schemeClr val="bg2"/>
                  </a:solidFill>
                </a:rPr>
                <a:t>0, round</a:t>
              </a:r>
            </a:p>
          </p:txBody>
        </p:sp>
        <p:sp>
          <p:nvSpPr>
            <p:cNvPr id="913422" name="AutoShape 14"/>
            <p:cNvSpPr>
              <a:spLocks/>
            </p:cNvSpPr>
            <p:nvPr/>
          </p:nvSpPr>
          <p:spPr bwMode="auto">
            <a:xfrm>
              <a:off x="1848" y="3048"/>
              <a:ext cx="96" cy="480"/>
            </a:xfrm>
            <a:prstGeom prst="leftBracket">
              <a:avLst>
                <a:gd name="adj" fmla="val 41667"/>
              </a:avLst>
            </a:prstGeom>
            <a:noFill/>
            <a:ln w="28575">
              <a:solidFill>
                <a:schemeClr val="bg2"/>
              </a:solidFill>
              <a:round/>
              <a:headEnd type="none" w="sm" len="sm"/>
              <a:tailEnd type="none" w="sm" len="sm"/>
            </a:ln>
            <a:effectLst/>
          </p:spPr>
          <p:txBody>
            <a:bodyPr wrap="none" anchor="ctr"/>
            <a:lstStyle/>
            <a:p>
              <a:endParaRPr lang="en-US"/>
            </a:p>
          </p:txBody>
        </p:sp>
        <p:sp>
          <p:nvSpPr>
            <p:cNvPr id="913423" name="Text Box 15"/>
            <p:cNvSpPr txBox="1">
              <a:spLocks noChangeArrowheads="1"/>
            </p:cNvSpPr>
            <p:nvPr/>
          </p:nvSpPr>
          <p:spPr bwMode="auto">
            <a:xfrm>
              <a:off x="2928" y="2976"/>
              <a:ext cx="640" cy="327"/>
            </a:xfrm>
            <a:prstGeom prst="rect">
              <a:avLst/>
            </a:prstGeom>
            <a:noFill/>
            <a:ln w="12700">
              <a:noFill/>
              <a:miter lim="800000"/>
              <a:headEnd type="none" w="sm" len="sm"/>
              <a:tailEnd type="none" w="sm" len="sm"/>
            </a:ln>
            <a:effectLst/>
          </p:spPr>
          <p:txBody>
            <a:bodyPr wrap="none">
              <a:spAutoFit/>
            </a:bodyPr>
            <a:lstStyle/>
            <a:p>
              <a:r>
                <a:rPr lang="en-US" altLang="en-US" sz="2800">
                  <a:solidFill>
                    <a:schemeClr val="bg2"/>
                  </a:solidFill>
                </a:rPr>
                <a:t>CH(j)</a:t>
              </a:r>
            </a:p>
          </p:txBody>
        </p:sp>
        <p:sp>
          <p:nvSpPr>
            <p:cNvPr id="913424" name="Line 16"/>
            <p:cNvSpPr>
              <a:spLocks noChangeShapeType="1"/>
            </p:cNvSpPr>
            <p:nvPr/>
          </p:nvSpPr>
          <p:spPr bwMode="auto">
            <a:xfrm>
              <a:off x="3024" y="3312"/>
              <a:ext cx="480" cy="0"/>
            </a:xfrm>
            <a:prstGeom prst="line">
              <a:avLst/>
            </a:prstGeom>
            <a:noFill/>
            <a:ln w="28575">
              <a:solidFill>
                <a:schemeClr val="bg2"/>
              </a:solidFill>
              <a:round/>
              <a:headEnd type="none" w="sm" len="sm"/>
              <a:tailEnd type="none" w="sm" len="sm"/>
            </a:ln>
            <a:effectLst/>
          </p:spPr>
          <p:txBody>
            <a:bodyPr wrap="none" anchor="ctr"/>
            <a:lstStyle/>
            <a:p>
              <a:endParaRPr lang="en-US"/>
            </a:p>
          </p:txBody>
        </p:sp>
        <p:sp>
          <p:nvSpPr>
            <p:cNvPr id="913425" name="Text Box 17"/>
            <p:cNvSpPr txBox="1">
              <a:spLocks noChangeArrowheads="1"/>
            </p:cNvSpPr>
            <p:nvPr/>
          </p:nvSpPr>
          <p:spPr bwMode="auto">
            <a:xfrm>
              <a:off x="3108" y="3282"/>
              <a:ext cx="363" cy="327"/>
            </a:xfrm>
            <a:prstGeom prst="rect">
              <a:avLst/>
            </a:prstGeom>
            <a:noFill/>
            <a:ln w="12700">
              <a:noFill/>
              <a:miter lim="800000"/>
              <a:headEnd type="none" w="sm" len="sm"/>
              <a:tailEnd type="none" w="sm" len="sm"/>
            </a:ln>
            <a:effectLst/>
          </p:spPr>
          <p:txBody>
            <a:bodyPr wrap="none">
              <a:spAutoFit/>
            </a:bodyPr>
            <a:lstStyle/>
            <a:p>
              <a:r>
                <a:rPr lang="en-US" altLang="en-US" sz="2800">
                  <a:solidFill>
                    <a:schemeClr val="bg2"/>
                  </a:solidFill>
                </a:rPr>
                <a:t>N</a:t>
              </a:r>
              <a:r>
                <a:rPr lang="en-US" altLang="en-US" sz="2800" baseline="-25000">
                  <a:solidFill>
                    <a:schemeClr val="bg2"/>
                  </a:solidFill>
                </a:rPr>
                <a:t>p</a:t>
              </a:r>
              <a:endParaRPr lang="en-US" altLang="en-US" sz="2800">
                <a:solidFill>
                  <a:schemeClr val="bg2"/>
                </a:solidFill>
              </a:endParaRPr>
            </a:p>
          </p:txBody>
        </p:sp>
        <p:sp>
          <p:nvSpPr>
            <p:cNvPr id="913427" name="AutoShape 19"/>
            <p:cNvSpPr>
              <a:spLocks/>
            </p:cNvSpPr>
            <p:nvPr/>
          </p:nvSpPr>
          <p:spPr bwMode="auto">
            <a:xfrm>
              <a:off x="2880" y="3024"/>
              <a:ext cx="96" cy="576"/>
            </a:xfrm>
            <a:prstGeom prst="leftBrace">
              <a:avLst>
                <a:gd name="adj1" fmla="val 50000"/>
                <a:gd name="adj2" fmla="val 50000"/>
              </a:avLst>
            </a:prstGeom>
            <a:noFill/>
            <a:ln w="28575">
              <a:solidFill>
                <a:schemeClr val="bg2"/>
              </a:solidFill>
              <a:round/>
              <a:headEnd type="none" w="sm" len="sm"/>
              <a:tailEnd type="none" w="sm" len="sm"/>
            </a:ln>
            <a:effectLst/>
          </p:spPr>
          <p:txBody>
            <a:bodyPr wrap="none" anchor="ctr"/>
            <a:lstStyle/>
            <a:p>
              <a:endParaRPr lang="en-US"/>
            </a:p>
          </p:txBody>
        </p:sp>
        <p:sp>
          <p:nvSpPr>
            <p:cNvPr id="913428" name="AutoShape 20"/>
            <p:cNvSpPr>
              <a:spLocks/>
            </p:cNvSpPr>
            <p:nvPr/>
          </p:nvSpPr>
          <p:spPr bwMode="auto">
            <a:xfrm flipH="1">
              <a:off x="3552" y="3024"/>
              <a:ext cx="96" cy="576"/>
            </a:xfrm>
            <a:prstGeom prst="leftBrace">
              <a:avLst>
                <a:gd name="adj1" fmla="val 50000"/>
                <a:gd name="adj2" fmla="val 50000"/>
              </a:avLst>
            </a:prstGeom>
            <a:noFill/>
            <a:ln w="28575">
              <a:solidFill>
                <a:schemeClr val="bg2"/>
              </a:solidFill>
              <a:round/>
              <a:headEnd type="none" w="sm" len="sm"/>
              <a:tailEnd type="none" w="sm" len="sm"/>
            </a:ln>
            <a:effectLst/>
          </p:spPr>
          <p:txBody>
            <a:bodyPr wrap="none" anchor="ctr"/>
            <a:lstStyle/>
            <a:p>
              <a:endParaRPr lang="en-US"/>
            </a:p>
          </p:txBody>
        </p:sp>
        <p:sp>
          <p:nvSpPr>
            <p:cNvPr id="913429" name="Text Box 21"/>
            <p:cNvSpPr txBox="1">
              <a:spLocks noChangeArrowheads="1"/>
            </p:cNvSpPr>
            <p:nvPr/>
          </p:nvSpPr>
          <p:spPr bwMode="auto">
            <a:xfrm>
              <a:off x="3648" y="3132"/>
              <a:ext cx="316" cy="327"/>
            </a:xfrm>
            <a:prstGeom prst="rect">
              <a:avLst/>
            </a:prstGeom>
            <a:noFill/>
            <a:ln w="12700">
              <a:noFill/>
              <a:miter lim="800000"/>
              <a:headEnd type="none" w="sm" len="sm"/>
              <a:tailEnd type="none" w="sm" len="sm"/>
            </a:ln>
            <a:effectLst/>
          </p:spPr>
          <p:txBody>
            <a:bodyPr wrap="none">
              <a:spAutoFit/>
            </a:bodyPr>
            <a:lstStyle/>
            <a:p>
              <a:r>
                <a:rPr lang="en-US" altLang="en-US" sz="2800">
                  <a:solidFill>
                    <a:schemeClr val="bg2"/>
                  </a:solidFill>
                </a:rPr>
                <a:t>-1</a:t>
              </a:r>
            </a:p>
          </p:txBody>
        </p:sp>
        <p:sp>
          <p:nvSpPr>
            <p:cNvPr id="913430" name="AutoShape 22"/>
            <p:cNvSpPr>
              <a:spLocks/>
            </p:cNvSpPr>
            <p:nvPr/>
          </p:nvSpPr>
          <p:spPr bwMode="auto">
            <a:xfrm flipH="1">
              <a:off x="3984" y="3048"/>
              <a:ext cx="96" cy="480"/>
            </a:xfrm>
            <a:prstGeom prst="leftBracket">
              <a:avLst>
                <a:gd name="adj" fmla="val 41667"/>
              </a:avLst>
            </a:prstGeom>
            <a:noFill/>
            <a:ln w="28575">
              <a:solidFill>
                <a:schemeClr val="bg2"/>
              </a:solidFill>
              <a:round/>
              <a:headEnd type="none" w="sm" len="sm"/>
              <a:tailEnd type="none" w="sm" len="sm"/>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5643" name="Rectangle 187"/>
          <p:cNvSpPr>
            <a:spLocks noChangeArrowheads="1"/>
          </p:cNvSpPr>
          <p:nvPr/>
        </p:nvSpPr>
        <p:spPr bwMode="auto">
          <a:xfrm>
            <a:off x="2743200" y="1905000"/>
            <a:ext cx="2362200" cy="990600"/>
          </a:xfrm>
          <a:prstGeom prst="rect">
            <a:avLst/>
          </a:prstGeom>
          <a:solidFill>
            <a:schemeClr val="folHlink"/>
          </a:solidFill>
          <a:ln w="12700">
            <a:solidFill>
              <a:schemeClr val="folHlink"/>
            </a:solidFill>
            <a:miter lim="800000"/>
            <a:headEnd type="none" w="sm" len="sm"/>
            <a:tailEnd type="none" w="sm" len="sm"/>
          </a:ln>
          <a:effectLst/>
        </p:spPr>
        <p:txBody>
          <a:bodyPr wrap="none" anchor="ctr"/>
          <a:lstStyle/>
          <a:p>
            <a:endParaRPr lang="en-US"/>
          </a:p>
        </p:txBody>
      </p:sp>
      <p:sp>
        <p:nvSpPr>
          <p:cNvPr id="915458" name="Rectangle 2"/>
          <p:cNvSpPr>
            <a:spLocks noGrp="1" noChangeArrowheads="1"/>
          </p:cNvSpPr>
          <p:nvPr>
            <p:ph type="title"/>
          </p:nvPr>
        </p:nvSpPr>
        <p:spPr>
          <a:xfrm>
            <a:off x="7315200" y="285750"/>
            <a:ext cx="1762125" cy="609600"/>
          </a:xfrm>
        </p:spPr>
        <p:txBody>
          <a:bodyPr/>
          <a:lstStyle/>
          <a:p>
            <a:r>
              <a:rPr lang="en-US" altLang="en-US"/>
              <a:t>Example</a:t>
            </a:r>
          </a:p>
        </p:txBody>
      </p:sp>
      <p:sp>
        <p:nvSpPr>
          <p:cNvPr id="915461" name="Line 5"/>
          <p:cNvSpPr>
            <a:spLocks noChangeShapeType="1"/>
          </p:cNvSpPr>
          <p:nvPr/>
        </p:nvSpPr>
        <p:spPr bwMode="auto">
          <a:xfrm flipV="1">
            <a:off x="1287463" y="3986213"/>
            <a:ext cx="0" cy="204946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15462" name="Line 6"/>
          <p:cNvSpPr>
            <a:spLocks noChangeShapeType="1"/>
          </p:cNvSpPr>
          <p:nvPr/>
        </p:nvSpPr>
        <p:spPr bwMode="auto">
          <a:xfrm>
            <a:off x="1287463" y="6035675"/>
            <a:ext cx="2306637"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15463" name="Rectangle 7"/>
          <p:cNvSpPr>
            <a:spLocks noChangeArrowheads="1"/>
          </p:cNvSpPr>
          <p:nvPr/>
        </p:nvSpPr>
        <p:spPr bwMode="auto">
          <a:xfrm>
            <a:off x="625475" y="3976688"/>
            <a:ext cx="485775" cy="2185987"/>
          </a:xfrm>
          <a:prstGeom prst="rect">
            <a:avLst/>
          </a:prstGeom>
          <a:noFill/>
          <a:ln w="9525">
            <a:noFill/>
            <a:miter lim="800000"/>
            <a:headEnd/>
            <a:tailEnd/>
          </a:ln>
          <a:effectLst/>
        </p:spPr>
        <p:txBody>
          <a:bodyPr wrap="none" lIns="71438" tIns="28575" rIns="71438" bIns="28575">
            <a:spAutoFit/>
          </a:bodyPr>
          <a:lstStyle/>
          <a:p>
            <a:pPr algn="r" defTabSz="1147763">
              <a:lnSpc>
                <a:spcPct val="86000"/>
              </a:lnSpc>
            </a:pPr>
            <a:r>
              <a:rPr lang="en-GB" altLang="en-US" sz="1800" i="1">
                <a:latin typeface="Times" pitchFamily="18" charset="0"/>
              </a:rPr>
              <a:t>800</a:t>
            </a:r>
          </a:p>
          <a:p>
            <a:pPr algn="r" defTabSz="1147763">
              <a:lnSpc>
                <a:spcPct val="86000"/>
              </a:lnSpc>
            </a:pPr>
            <a:r>
              <a:rPr lang="en-GB" altLang="en-US" sz="1800" i="1">
                <a:latin typeface="Times" pitchFamily="18" charset="0"/>
              </a:rPr>
              <a:t> </a:t>
            </a:r>
          </a:p>
          <a:p>
            <a:pPr algn="r" defTabSz="1147763">
              <a:lnSpc>
                <a:spcPct val="86000"/>
              </a:lnSpc>
            </a:pPr>
            <a:r>
              <a:rPr lang="en-GB" altLang="en-US" sz="1800" i="1">
                <a:latin typeface="Times" pitchFamily="18" charset="0"/>
              </a:rPr>
              <a:t>600</a:t>
            </a:r>
          </a:p>
          <a:p>
            <a:pPr algn="r" defTabSz="1147763">
              <a:lnSpc>
                <a:spcPct val="86000"/>
              </a:lnSpc>
            </a:pPr>
            <a:r>
              <a:rPr lang="en-GB" altLang="en-US" sz="1800" i="1">
                <a:latin typeface="Times" pitchFamily="18" charset="0"/>
              </a:rPr>
              <a:t> </a:t>
            </a:r>
          </a:p>
          <a:p>
            <a:pPr algn="r" defTabSz="1147763">
              <a:lnSpc>
                <a:spcPct val="86000"/>
              </a:lnSpc>
            </a:pPr>
            <a:r>
              <a:rPr lang="en-GB" altLang="en-US" sz="1800" i="1">
                <a:latin typeface="Times" pitchFamily="18" charset="0"/>
              </a:rPr>
              <a:t>400</a:t>
            </a:r>
          </a:p>
          <a:p>
            <a:pPr algn="r" defTabSz="1147763">
              <a:lnSpc>
                <a:spcPct val="86000"/>
              </a:lnSpc>
            </a:pPr>
            <a:r>
              <a:rPr lang="en-GB" altLang="en-US" sz="1800" i="1">
                <a:latin typeface="Times" pitchFamily="18" charset="0"/>
              </a:rPr>
              <a:t> </a:t>
            </a:r>
          </a:p>
          <a:p>
            <a:pPr algn="r" defTabSz="1147763">
              <a:lnSpc>
                <a:spcPct val="86000"/>
              </a:lnSpc>
            </a:pPr>
            <a:r>
              <a:rPr lang="en-GB" altLang="en-US" sz="1800" i="1">
                <a:latin typeface="Times" pitchFamily="18" charset="0"/>
              </a:rPr>
              <a:t>200</a:t>
            </a:r>
          </a:p>
          <a:p>
            <a:pPr algn="r" defTabSz="1147763">
              <a:lnSpc>
                <a:spcPct val="86000"/>
              </a:lnSpc>
            </a:pPr>
            <a:r>
              <a:rPr lang="en-GB" altLang="en-US" sz="1800" i="1">
                <a:latin typeface="Times" pitchFamily="18" charset="0"/>
              </a:rPr>
              <a:t> </a:t>
            </a:r>
          </a:p>
          <a:p>
            <a:pPr algn="r" defTabSz="1147763">
              <a:lnSpc>
                <a:spcPct val="86000"/>
              </a:lnSpc>
            </a:pPr>
            <a:r>
              <a:rPr lang="en-GB" altLang="en-US" sz="1800" i="1">
                <a:latin typeface="Times" pitchFamily="18" charset="0"/>
              </a:rPr>
              <a:t>0</a:t>
            </a:r>
          </a:p>
        </p:txBody>
      </p:sp>
      <p:sp>
        <p:nvSpPr>
          <p:cNvPr id="915464" name="Line 8"/>
          <p:cNvSpPr>
            <a:spLocks noChangeShapeType="1"/>
          </p:cNvSpPr>
          <p:nvPr/>
        </p:nvSpPr>
        <p:spPr bwMode="auto">
          <a:xfrm>
            <a:off x="1203325" y="4143375"/>
            <a:ext cx="8413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15465" name="Line 9"/>
          <p:cNvSpPr>
            <a:spLocks noChangeShapeType="1"/>
          </p:cNvSpPr>
          <p:nvPr/>
        </p:nvSpPr>
        <p:spPr bwMode="auto">
          <a:xfrm>
            <a:off x="1203325" y="4616450"/>
            <a:ext cx="8413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15466" name="Line 10"/>
          <p:cNvSpPr>
            <a:spLocks noChangeShapeType="1"/>
          </p:cNvSpPr>
          <p:nvPr/>
        </p:nvSpPr>
        <p:spPr bwMode="auto">
          <a:xfrm>
            <a:off x="1203325" y="5089525"/>
            <a:ext cx="8413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15467" name="Line 11"/>
          <p:cNvSpPr>
            <a:spLocks noChangeShapeType="1"/>
          </p:cNvSpPr>
          <p:nvPr/>
        </p:nvSpPr>
        <p:spPr bwMode="auto">
          <a:xfrm>
            <a:off x="1203325" y="5562600"/>
            <a:ext cx="8413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15468" name="Rectangle 12"/>
          <p:cNvSpPr>
            <a:spLocks noChangeArrowheads="1"/>
          </p:cNvSpPr>
          <p:nvPr/>
        </p:nvSpPr>
        <p:spPr bwMode="auto">
          <a:xfrm>
            <a:off x="1293813" y="5805488"/>
            <a:ext cx="244475" cy="223837"/>
          </a:xfrm>
          <a:prstGeom prst="rect">
            <a:avLst/>
          </a:prstGeom>
          <a:solidFill>
            <a:schemeClr val="hlink"/>
          </a:solidFill>
          <a:ln w="12700">
            <a:solidFill>
              <a:schemeClr val="tx1"/>
            </a:solidFill>
            <a:miter lim="800000"/>
            <a:headEnd/>
            <a:tailEnd/>
          </a:ln>
          <a:effectLst/>
        </p:spPr>
        <p:txBody>
          <a:bodyPr wrap="none" anchor="ctr"/>
          <a:lstStyle/>
          <a:p>
            <a:endParaRPr lang="en-US"/>
          </a:p>
        </p:txBody>
      </p:sp>
      <p:sp>
        <p:nvSpPr>
          <p:cNvPr id="915469" name="Rectangle 13"/>
          <p:cNvSpPr>
            <a:spLocks noChangeArrowheads="1"/>
          </p:cNvSpPr>
          <p:nvPr/>
        </p:nvSpPr>
        <p:spPr bwMode="auto">
          <a:xfrm>
            <a:off x="1550988" y="4149725"/>
            <a:ext cx="242887" cy="1879600"/>
          </a:xfrm>
          <a:prstGeom prst="rect">
            <a:avLst/>
          </a:prstGeom>
          <a:solidFill>
            <a:schemeClr val="hlink"/>
          </a:solidFill>
          <a:ln w="12700">
            <a:solidFill>
              <a:schemeClr val="tx1"/>
            </a:solidFill>
            <a:miter lim="800000"/>
            <a:headEnd/>
            <a:tailEnd/>
          </a:ln>
          <a:effectLst/>
        </p:spPr>
        <p:txBody>
          <a:bodyPr wrap="none" anchor="ctr"/>
          <a:lstStyle/>
          <a:p>
            <a:endParaRPr lang="en-US"/>
          </a:p>
        </p:txBody>
      </p:sp>
      <p:sp>
        <p:nvSpPr>
          <p:cNvPr id="915470" name="Rectangle 14"/>
          <p:cNvSpPr>
            <a:spLocks noChangeArrowheads="1"/>
          </p:cNvSpPr>
          <p:nvPr/>
        </p:nvSpPr>
        <p:spPr bwMode="auto">
          <a:xfrm>
            <a:off x="1806575" y="4386263"/>
            <a:ext cx="242888" cy="1643062"/>
          </a:xfrm>
          <a:prstGeom prst="rect">
            <a:avLst/>
          </a:prstGeom>
          <a:solidFill>
            <a:schemeClr val="hlink"/>
          </a:solidFill>
          <a:ln w="12700">
            <a:solidFill>
              <a:schemeClr val="tx1"/>
            </a:solidFill>
            <a:miter lim="800000"/>
            <a:headEnd/>
            <a:tailEnd/>
          </a:ln>
          <a:effectLst/>
        </p:spPr>
        <p:txBody>
          <a:bodyPr wrap="none" anchor="ctr"/>
          <a:lstStyle/>
          <a:p>
            <a:endParaRPr lang="en-US"/>
          </a:p>
        </p:txBody>
      </p:sp>
      <p:sp>
        <p:nvSpPr>
          <p:cNvPr id="915471" name="Rectangle 15"/>
          <p:cNvSpPr>
            <a:spLocks noChangeArrowheads="1"/>
          </p:cNvSpPr>
          <p:nvPr/>
        </p:nvSpPr>
        <p:spPr bwMode="auto">
          <a:xfrm>
            <a:off x="2062163" y="4859338"/>
            <a:ext cx="244475" cy="1169987"/>
          </a:xfrm>
          <a:prstGeom prst="rect">
            <a:avLst/>
          </a:prstGeom>
          <a:solidFill>
            <a:schemeClr val="hlink"/>
          </a:solidFill>
          <a:ln w="12700">
            <a:solidFill>
              <a:schemeClr val="tx1"/>
            </a:solidFill>
            <a:miter lim="800000"/>
            <a:headEnd/>
            <a:tailEnd/>
          </a:ln>
          <a:effectLst/>
        </p:spPr>
        <p:txBody>
          <a:bodyPr wrap="none" anchor="ctr"/>
          <a:lstStyle/>
          <a:p>
            <a:endParaRPr lang="en-US"/>
          </a:p>
        </p:txBody>
      </p:sp>
      <p:sp>
        <p:nvSpPr>
          <p:cNvPr id="915472" name="Rectangle 16"/>
          <p:cNvSpPr>
            <a:spLocks noChangeArrowheads="1"/>
          </p:cNvSpPr>
          <p:nvPr/>
        </p:nvSpPr>
        <p:spPr bwMode="auto">
          <a:xfrm>
            <a:off x="2319338" y="5805488"/>
            <a:ext cx="242887" cy="223837"/>
          </a:xfrm>
          <a:prstGeom prst="rect">
            <a:avLst/>
          </a:prstGeom>
          <a:solidFill>
            <a:schemeClr val="hlink"/>
          </a:solidFill>
          <a:ln w="12700">
            <a:solidFill>
              <a:schemeClr val="tx1"/>
            </a:solidFill>
            <a:miter lim="800000"/>
            <a:headEnd/>
            <a:tailEnd/>
          </a:ln>
          <a:effectLst/>
        </p:spPr>
        <p:txBody>
          <a:bodyPr wrap="none" anchor="ctr"/>
          <a:lstStyle/>
          <a:p>
            <a:endParaRPr lang="en-US"/>
          </a:p>
        </p:txBody>
      </p:sp>
      <p:sp>
        <p:nvSpPr>
          <p:cNvPr id="915473" name="Rectangle 17"/>
          <p:cNvSpPr>
            <a:spLocks noChangeArrowheads="1"/>
          </p:cNvSpPr>
          <p:nvPr/>
        </p:nvSpPr>
        <p:spPr bwMode="auto">
          <a:xfrm>
            <a:off x="2574925" y="5805488"/>
            <a:ext cx="244475" cy="223837"/>
          </a:xfrm>
          <a:prstGeom prst="rect">
            <a:avLst/>
          </a:prstGeom>
          <a:solidFill>
            <a:schemeClr val="hlink"/>
          </a:solidFill>
          <a:ln w="12700">
            <a:solidFill>
              <a:schemeClr val="tx1"/>
            </a:solidFill>
            <a:miter lim="800000"/>
            <a:headEnd/>
            <a:tailEnd/>
          </a:ln>
          <a:effectLst/>
        </p:spPr>
        <p:txBody>
          <a:bodyPr wrap="none" anchor="ctr"/>
          <a:lstStyle/>
          <a:p>
            <a:endParaRPr lang="en-US"/>
          </a:p>
        </p:txBody>
      </p:sp>
      <p:sp>
        <p:nvSpPr>
          <p:cNvPr id="915474" name="Rectangle 18"/>
          <p:cNvSpPr>
            <a:spLocks noChangeArrowheads="1"/>
          </p:cNvSpPr>
          <p:nvPr/>
        </p:nvSpPr>
        <p:spPr bwMode="auto">
          <a:xfrm>
            <a:off x="2832100" y="5805488"/>
            <a:ext cx="242888" cy="223837"/>
          </a:xfrm>
          <a:prstGeom prst="rect">
            <a:avLst/>
          </a:prstGeom>
          <a:solidFill>
            <a:schemeClr val="hlink"/>
          </a:solidFill>
          <a:ln w="12700">
            <a:solidFill>
              <a:schemeClr val="tx1"/>
            </a:solidFill>
            <a:miter lim="800000"/>
            <a:headEnd/>
            <a:tailEnd/>
          </a:ln>
          <a:effectLst/>
        </p:spPr>
        <p:txBody>
          <a:bodyPr wrap="none" anchor="ctr"/>
          <a:lstStyle/>
          <a:p>
            <a:endParaRPr lang="en-US"/>
          </a:p>
        </p:txBody>
      </p:sp>
      <p:sp>
        <p:nvSpPr>
          <p:cNvPr id="915475" name="Rectangle 19"/>
          <p:cNvSpPr>
            <a:spLocks noChangeArrowheads="1"/>
          </p:cNvSpPr>
          <p:nvPr/>
        </p:nvSpPr>
        <p:spPr bwMode="auto">
          <a:xfrm>
            <a:off x="1179513" y="6024563"/>
            <a:ext cx="2216150" cy="311150"/>
          </a:xfrm>
          <a:prstGeom prst="rect">
            <a:avLst/>
          </a:prstGeom>
          <a:noFill/>
          <a:ln w="9525">
            <a:noFill/>
            <a:miter lim="800000"/>
            <a:headEnd/>
            <a:tailEnd/>
          </a:ln>
          <a:effectLst/>
        </p:spPr>
        <p:txBody>
          <a:bodyPr wrap="none" lIns="71438" tIns="28575" rIns="71438" bIns="28575">
            <a:spAutoFit/>
          </a:bodyPr>
          <a:lstStyle/>
          <a:p>
            <a:pPr defTabSz="1147763">
              <a:lnSpc>
                <a:spcPct val="88000"/>
              </a:lnSpc>
            </a:pPr>
            <a:r>
              <a:rPr lang="en-GB" altLang="en-US" sz="1900" b="1">
                <a:solidFill>
                  <a:schemeClr val="accent1"/>
                </a:solidFill>
                <a:latin typeface="Times" pitchFamily="18" charset="0"/>
              </a:rPr>
              <a:t> </a:t>
            </a:r>
            <a:r>
              <a:rPr lang="en-GB" altLang="en-US" sz="1900" b="1">
                <a:solidFill>
                  <a:srgbClr val="FFFFFF"/>
                </a:solidFill>
              </a:rPr>
              <a:t>0  1  2  3  4  5  6  8</a:t>
            </a:r>
            <a:endParaRPr lang="en-GB" altLang="en-US" sz="1900" b="1">
              <a:solidFill>
                <a:schemeClr val="accent1"/>
              </a:solidFill>
              <a:latin typeface="Times" pitchFamily="18" charset="0"/>
            </a:endParaRPr>
          </a:p>
        </p:txBody>
      </p:sp>
      <p:sp>
        <p:nvSpPr>
          <p:cNvPr id="915476" name="Line 20"/>
          <p:cNvSpPr>
            <a:spLocks noChangeShapeType="1"/>
          </p:cNvSpPr>
          <p:nvPr/>
        </p:nvSpPr>
        <p:spPr bwMode="auto">
          <a:xfrm>
            <a:off x="1287463" y="5405438"/>
            <a:ext cx="2306637" cy="0"/>
          </a:xfrm>
          <a:prstGeom prst="line">
            <a:avLst/>
          </a:prstGeom>
          <a:noFill/>
          <a:ln w="50800">
            <a:solidFill>
              <a:schemeClr val="tx1"/>
            </a:solidFill>
            <a:prstDash val="sysDot"/>
            <a:round/>
            <a:headEnd type="none" w="sm" len="sm"/>
            <a:tailEnd type="none" w="sm" len="sm"/>
          </a:ln>
          <a:effectLst/>
        </p:spPr>
        <p:txBody>
          <a:bodyPr wrap="none" anchor="ctr"/>
          <a:lstStyle/>
          <a:p>
            <a:endParaRPr lang="en-US"/>
          </a:p>
        </p:txBody>
      </p:sp>
      <p:sp>
        <p:nvSpPr>
          <p:cNvPr id="915477" name="Rectangle 21"/>
          <p:cNvSpPr>
            <a:spLocks noChangeArrowheads="1"/>
          </p:cNvSpPr>
          <p:nvPr/>
        </p:nvSpPr>
        <p:spPr bwMode="auto">
          <a:xfrm>
            <a:off x="2916238" y="5030788"/>
            <a:ext cx="750887" cy="368300"/>
          </a:xfrm>
          <a:prstGeom prst="rect">
            <a:avLst/>
          </a:prstGeom>
          <a:noFill/>
          <a:ln w="9525">
            <a:noFill/>
            <a:miter lim="800000"/>
            <a:headEnd/>
            <a:tailEnd/>
          </a:ln>
          <a:effectLst/>
        </p:spPr>
        <p:txBody>
          <a:bodyPr wrap="none" lIns="71438" tIns="28575" rIns="71438" bIns="28575">
            <a:spAutoFit/>
          </a:bodyPr>
          <a:lstStyle/>
          <a:p>
            <a:pPr defTabSz="1147763">
              <a:lnSpc>
                <a:spcPct val="85000"/>
              </a:lnSpc>
            </a:pPr>
            <a:r>
              <a:rPr lang="en-GB" altLang="en-US" sz="2400" i="1">
                <a:latin typeface="Times" pitchFamily="18" charset="0"/>
              </a:rPr>
              <a:t>ideal</a:t>
            </a:r>
          </a:p>
        </p:txBody>
      </p:sp>
      <p:sp>
        <p:nvSpPr>
          <p:cNvPr id="915479" name="Line 23"/>
          <p:cNvSpPr>
            <a:spLocks noChangeShapeType="1"/>
          </p:cNvSpPr>
          <p:nvPr/>
        </p:nvSpPr>
        <p:spPr bwMode="auto">
          <a:xfrm flipV="1">
            <a:off x="6392863" y="4062413"/>
            <a:ext cx="0" cy="204946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15480" name="Line 24"/>
          <p:cNvSpPr>
            <a:spLocks noChangeShapeType="1"/>
          </p:cNvSpPr>
          <p:nvPr/>
        </p:nvSpPr>
        <p:spPr bwMode="auto">
          <a:xfrm>
            <a:off x="6392863" y="6111875"/>
            <a:ext cx="2306637"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15481" name="Rectangle 25"/>
          <p:cNvSpPr>
            <a:spLocks noChangeArrowheads="1"/>
          </p:cNvSpPr>
          <p:nvPr/>
        </p:nvSpPr>
        <p:spPr bwMode="auto">
          <a:xfrm>
            <a:off x="5730875" y="4052888"/>
            <a:ext cx="485775" cy="2185987"/>
          </a:xfrm>
          <a:prstGeom prst="rect">
            <a:avLst/>
          </a:prstGeom>
          <a:noFill/>
          <a:ln w="9525">
            <a:noFill/>
            <a:miter lim="800000"/>
            <a:headEnd/>
            <a:tailEnd/>
          </a:ln>
          <a:effectLst/>
        </p:spPr>
        <p:txBody>
          <a:bodyPr wrap="none" lIns="71438" tIns="28575" rIns="71438" bIns="28575">
            <a:spAutoFit/>
          </a:bodyPr>
          <a:lstStyle/>
          <a:p>
            <a:pPr algn="r" defTabSz="1147763">
              <a:lnSpc>
                <a:spcPct val="86000"/>
              </a:lnSpc>
            </a:pPr>
            <a:r>
              <a:rPr lang="en-GB" altLang="en-US" sz="1800" i="1">
                <a:latin typeface="Times" pitchFamily="18" charset="0"/>
              </a:rPr>
              <a:t>800</a:t>
            </a:r>
          </a:p>
          <a:p>
            <a:pPr algn="r" defTabSz="1147763">
              <a:lnSpc>
                <a:spcPct val="86000"/>
              </a:lnSpc>
            </a:pPr>
            <a:r>
              <a:rPr lang="en-GB" altLang="en-US" sz="1800" i="1">
                <a:latin typeface="Times" pitchFamily="18" charset="0"/>
              </a:rPr>
              <a:t> </a:t>
            </a:r>
          </a:p>
          <a:p>
            <a:pPr algn="r" defTabSz="1147763">
              <a:lnSpc>
                <a:spcPct val="86000"/>
              </a:lnSpc>
            </a:pPr>
            <a:r>
              <a:rPr lang="en-GB" altLang="en-US" sz="1800" i="1">
                <a:latin typeface="Times" pitchFamily="18" charset="0"/>
              </a:rPr>
              <a:t>600</a:t>
            </a:r>
          </a:p>
          <a:p>
            <a:pPr algn="r" defTabSz="1147763">
              <a:lnSpc>
                <a:spcPct val="86000"/>
              </a:lnSpc>
            </a:pPr>
            <a:r>
              <a:rPr lang="en-GB" altLang="en-US" sz="1800" i="1">
                <a:latin typeface="Times" pitchFamily="18" charset="0"/>
              </a:rPr>
              <a:t> </a:t>
            </a:r>
          </a:p>
          <a:p>
            <a:pPr algn="r" defTabSz="1147763">
              <a:lnSpc>
                <a:spcPct val="86000"/>
              </a:lnSpc>
            </a:pPr>
            <a:r>
              <a:rPr lang="en-GB" altLang="en-US" sz="1800" i="1">
                <a:latin typeface="Times" pitchFamily="18" charset="0"/>
              </a:rPr>
              <a:t>400</a:t>
            </a:r>
          </a:p>
          <a:p>
            <a:pPr algn="r" defTabSz="1147763">
              <a:lnSpc>
                <a:spcPct val="86000"/>
              </a:lnSpc>
            </a:pPr>
            <a:r>
              <a:rPr lang="en-GB" altLang="en-US" sz="1800" i="1">
                <a:latin typeface="Times" pitchFamily="18" charset="0"/>
              </a:rPr>
              <a:t> </a:t>
            </a:r>
          </a:p>
          <a:p>
            <a:pPr algn="r" defTabSz="1147763">
              <a:lnSpc>
                <a:spcPct val="86000"/>
              </a:lnSpc>
            </a:pPr>
            <a:r>
              <a:rPr lang="en-GB" altLang="en-US" sz="1800" i="1">
                <a:latin typeface="Times" pitchFamily="18" charset="0"/>
              </a:rPr>
              <a:t>200</a:t>
            </a:r>
          </a:p>
          <a:p>
            <a:pPr algn="r" defTabSz="1147763">
              <a:lnSpc>
                <a:spcPct val="86000"/>
              </a:lnSpc>
            </a:pPr>
            <a:r>
              <a:rPr lang="en-GB" altLang="en-US" sz="1800" i="1">
                <a:latin typeface="Times" pitchFamily="18" charset="0"/>
              </a:rPr>
              <a:t> </a:t>
            </a:r>
          </a:p>
          <a:p>
            <a:pPr algn="r" defTabSz="1147763">
              <a:lnSpc>
                <a:spcPct val="86000"/>
              </a:lnSpc>
            </a:pPr>
            <a:r>
              <a:rPr lang="en-GB" altLang="en-US" sz="1800" i="1">
                <a:latin typeface="Times" pitchFamily="18" charset="0"/>
              </a:rPr>
              <a:t>0</a:t>
            </a:r>
          </a:p>
        </p:txBody>
      </p:sp>
      <p:sp>
        <p:nvSpPr>
          <p:cNvPr id="915482" name="Line 26"/>
          <p:cNvSpPr>
            <a:spLocks noChangeShapeType="1"/>
          </p:cNvSpPr>
          <p:nvPr/>
        </p:nvSpPr>
        <p:spPr bwMode="auto">
          <a:xfrm>
            <a:off x="6307138" y="4219575"/>
            <a:ext cx="85725"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15483" name="Line 27"/>
          <p:cNvSpPr>
            <a:spLocks noChangeShapeType="1"/>
          </p:cNvSpPr>
          <p:nvPr/>
        </p:nvSpPr>
        <p:spPr bwMode="auto">
          <a:xfrm>
            <a:off x="6307138" y="4692650"/>
            <a:ext cx="85725"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15484" name="Line 28"/>
          <p:cNvSpPr>
            <a:spLocks noChangeShapeType="1"/>
          </p:cNvSpPr>
          <p:nvPr/>
        </p:nvSpPr>
        <p:spPr bwMode="auto">
          <a:xfrm>
            <a:off x="6307138" y="5165725"/>
            <a:ext cx="85725"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15485" name="Line 29"/>
          <p:cNvSpPr>
            <a:spLocks noChangeShapeType="1"/>
          </p:cNvSpPr>
          <p:nvPr/>
        </p:nvSpPr>
        <p:spPr bwMode="auto">
          <a:xfrm>
            <a:off x="6307138" y="5638800"/>
            <a:ext cx="85725"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15486" name="Rectangle 30"/>
          <p:cNvSpPr>
            <a:spLocks noChangeArrowheads="1"/>
          </p:cNvSpPr>
          <p:nvPr/>
        </p:nvSpPr>
        <p:spPr bwMode="auto">
          <a:xfrm>
            <a:off x="6399213" y="5881688"/>
            <a:ext cx="244475" cy="223837"/>
          </a:xfrm>
          <a:prstGeom prst="rect">
            <a:avLst/>
          </a:prstGeom>
          <a:solidFill>
            <a:schemeClr val="hlink"/>
          </a:solidFill>
          <a:ln w="12700">
            <a:solidFill>
              <a:schemeClr val="tx1"/>
            </a:solidFill>
            <a:miter lim="800000"/>
            <a:headEnd/>
            <a:tailEnd/>
          </a:ln>
          <a:effectLst/>
        </p:spPr>
        <p:txBody>
          <a:bodyPr wrap="none" anchor="ctr"/>
          <a:lstStyle/>
          <a:p>
            <a:endParaRPr lang="en-US"/>
          </a:p>
        </p:txBody>
      </p:sp>
      <p:sp>
        <p:nvSpPr>
          <p:cNvPr id="915487" name="Rectangle 31"/>
          <p:cNvSpPr>
            <a:spLocks noChangeArrowheads="1"/>
          </p:cNvSpPr>
          <p:nvPr/>
        </p:nvSpPr>
        <p:spPr bwMode="auto">
          <a:xfrm>
            <a:off x="8193088" y="5645150"/>
            <a:ext cx="242887" cy="460375"/>
          </a:xfrm>
          <a:prstGeom prst="rect">
            <a:avLst/>
          </a:prstGeom>
          <a:solidFill>
            <a:schemeClr val="hlink"/>
          </a:solidFill>
          <a:ln w="12700">
            <a:solidFill>
              <a:schemeClr val="tx1"/>
            </a:solidFill>
            <a:miter lim="800000"/>
            <a:headEnd/>
            <a:tailEnd/>
          </a:ln>
          <a:effectLst/>
        </p:spPr>
        <p:txBody>
          <a:bodyPr wrap="none" anchor="ctr"/>
          <a:lstStyle/>
          <a:p>
            <a:endParaRPr lang="en-US"/>
          </a:p>
        </p:txBody>
      </p:sp>
      <p:sp>
        <p:nvSpPr>
          <p:cNvPr id="915489" name="Line 33"/>
          <p:cNvSpPr>
            <a:spLocks noChangeShapeType="1"/>
          </p:cNvSpPr>
          <p:nvPr/>
        </p:nvSpPr>
        <p:spPr bwMode="auto">
          <a:xfrm>
            <a:off x="6392863" y="5481638"/>
            <a:ext cx="2306637" cy="0"/>
          </a:xfrm>
          <a:prstGeom prst="line">
            <a:avLst/>
          </a:prstGeom>
          <a:noFill/>
          <a:ln w="50800">
            <a:solidFill>
              <a:schemeClr val="tx1"/>
            </a:solidFill>
            <a:prstDash val="sysDot"/>
            <a:round/>
            <a:headEnd type="none" w="sm" len="sm"/>
            <a:tailEnd type="none" w="sm" len="sm"/>
          </a:ln>
          <a:effectLst/>
        </p:spPr>
        <p:txBody>
          <a:bodyPr wrap="none" anchor="ctr"/>
          <a:lstStyle/>
          <a:p>
            <a:endParaRPr lang="en-US"/>
          </a:p>
        </p:txBody>
      </p:sp>
      <p:sp>
        <p:nvSpPr>
          <p:cNvPr id="915490" name="Rectangle 34"/>
          <p:cNvSpPr>
            <a:spLocks noChangeArrowheads="1"/>
          </p:cNvSpPr>
          <p:nvPr/>
        </p:nvSpPr>
        <p:spPr bwMode="auto">
          <a:xfrm>
            <a:off x="6911975" y="4225925"/>
            <a:ext cx="242888" cy="1879600"/>
          </a:xfrm>
          <a:prstGeom prst="rect">
            <a:avLst/>
          </a:prstGeom>
          <a:solidFill>
            <a:schemeClr val="hlink"/>
          </a:solidFill>
          <a:ln w="12700">
            <a:solidFill>
              <a:schemeClr val="tx1"/>
            </a:solidFill>
            <a:miter lim="800000"/>
            <a:headEnd/>
            <a:tailEnd/>
          </a:ln>
          <a:effectLst/>
        </p:spPr>
        <p:txBody>
          <a:bodyPr wrap="none" anchor="ctr"/>
          <a:lstStyle/>
          <a:p>
            <a:endParaRPr lang="en-US"/>
          </a:p>
        </p:txBody>
      </p:sp>
      <p:sp>
        <p:nvSpPr>
          <p:cNvPr id="915491" name="Rectangle 35"/>
          <p:cNvSpPr>
            <a:spLocks noChangeArrowheads="1"/>
          </p:cNvSpPr>
          <p:nvPr/>
        </p:nvSpPr>
        <p:spPr bwMode="auto">
          <a:xfrm>
            <a:off x="7424738" y="4462463"/>
            <a:ext cx="242887" cy="1643062"/>
          </a:xfrm>
          <a:prstGeom prst="rect">
            <a:avLst/>
          </a:prstGeom>
          <a:solidFill>
            <a:schemeClr val="hlink"/>
          </a:solidFill>
          <a:ln w="12700">
            <a:solidFill>
              <a:schemeClr val="tx1"/>
            </a:solidFill>
            <a:miter lim="800000"/>
            <a:headEnd/>
            <a:tailEnd/>
          </a:ln>
          <a:effectLst/>
        </p:spPr>
        <p:txBody>
          <a:bodyPr wrap="none" anchor="ctr"/>
          <a:lstStyle/>
          <a:p>
            <a:endParaRPr lang="en-US"/>
          </a:p>
        </p:txBody>
      </p:sp>
      <p:sp>
        <p:nvSpPr>
          <p:cNvPr id="915492" name="Rectangle 36"/>
          <p:cNvSpPr>
            <a:spLocks noChangeArrowheads="1"/>
          </p:cNvSpPr>
          <p:nvPr/>
        </p:nvSpPr>
        <p:spPr bwMode="auto">
          <a:xfrm>
            <a:off x="7902575" y="4662488"/>
            <a:ext cx="277813" cy="1443037"/>
          </a:xfrm>
          <a:prstGeom prst="rect">
            <a:avLst/>
          </a:prstGeom>
          <a:solidFill>
            <a:schemeClr val="hlink"/>
          </a:solidFill>
          <a:ln w="12700">
            <a:solidFill>
              <a:schemeClr val="tx1"/>
            </a:solidFill>
            <a:miter lim="800000"/>
            <a:headEnd/>
            <a:tailEnd/>
          </a:ln>
          <a:effectLst/>
        </p:spPr>
        <p:txBody>
          <a:bodyPr wrap="none" anchor="ctr"/>
          <a:lstStyle/>
          <a:p>
            <a:endParaRPr lang="en-US"/>
          </a:p>
        </p:txBody>
      </p:sp>
      <p:sp>
        <p:nvSpPr>
          <p:cNvPr id="915493" name="AutoShape 37"/>
          <p:cNvSpPr>
            <a:spLocks noChangeArrowheads="1"/>
          </p:cNvSpPr>
          <p:nvPr/>
        </p:nvSpPr>
        <p:spPr bwMode="auto">
          <a:xfrm>
            <a:off x="3863975" y="5119688"/>
            <a:ext cx="1600200" cy="381000"/>
          </a:xfrm>
          <a:prstGeom prst="rightArrow">
            <a:avLst>
              <a:gd name="adj1" fmla="val 50000"/>
              <a:gd name="adj2" fmla="val 105000"/>
            </a:avLst>
          </a:prstGeom>
          <a:solidFill>
            <a:schemeClr val="tx1"/>
          </a:solidFill>
          <a:ln w="9525">
            <a:solidFill>
              <a:schemeClr val="tx1"/>
            </a:solidFill>
            <a:miter lim="800000"/>
            <a:headEnd/>
            <a:tailEnd/>
          </a:ln>
          <a:effectLst/>
        </p:spPr>
        <p:txBody>
          <a:bodyPr wrap="none" anchor="ctr"/>
          <a:lstStyle/>
          <a:p>
            <a:endParaRPr lang="en-US"/>
          </a:p>
        </p:txBody>
      </p:sp>
      <p:sp>
        <p:nvSpPr>
          <p:cNvPr id="915494" name="Text Box 38"/>
          <p:cNvSpPr txBox="1">
            <a:spLocks noChangeArrowheads="1"/>
          </p:cNvSpPr>
          <p:nvPr/>
        </p:nvSpPr>
        <p:spPr bwMode="auto">
          <a:xfrm>
            <a:off x="533400" y="1752600"/>
            <a:ext cx="2073275" cy="1187450"/>
          </a:xfrm>
          <a:prstGeom prst="rect">
            <a:avLst/>
          </a:prstGeom>
          <a:noFill/>
          <a:ln w="9525">
            <a:noFill/>
            <a:miter lim="800000"/>
            <a:headEnd/>
            <a:tailEnd/>
          </a:ln>
          <a:effectLst/>
        </p:spPr>
        <p:txBody>
          <a:bodyPr>
            <a:spAutoFit/>
          </a:bodyPr>
          <a:lstStyle/>
          <a:p>
            <a:r>
              <a:rPr lang="en-GB" altLang="en-US" sz="2400" b="1" i="1"/>
              <a:t>G=8</a:t>
            </a:r>
          </a:p>
          <a:p>
            <a:r>
              <a:rPr lang="en-GB" altLang="en-US" sz="2400" b="1" i="1"/>
              <a:t>MxN=2400</a:t>
            </a:r>
          </a:p>
          <a:p>
            <a:r>
              <a:rPr lang="en-GB" altLang="en-US" sz="2400" b="1" i="1"/>
              <a:t>N</a:t>
            </a:r>
            <a:r>
              <a:rPr lang="en-GB" altLang="en-US" sz="2400" b="1" i="1" baseline="-25000"/>
              <a:t>p</a:t>
            </a:r>
            <a:r>
              <a:rPr lang="en-GB" altLang="en-US" sz="2400" b="1" i="1"/>
              <a:t>=300</a:t>
            </a:r>
            <a:endParaRPr lang="en-GB" altLang="en-US" sz="2400" i="1"/>
          </a:p>
        </p:txBody>
      </p:sp>
      <p:sp>
        <p:nvSpPr>
          <p:cNvPr id="915567" name="Rectangle 111"/>
          <p:cNvSpPr>
            <a:spLocks noChangeArrowheads="1"/>
          </p:cNvSpPr>
          <p:nvPr/>
        </p:nvSpPr>
        <p:spPr bwMode="auto">
          <a:xfrm>
            <a:off x="5816600" y="969963"/>
            <a:ext cx="63500" cy="274637"/>
          </a:xfrm>
          <a:prstGeom prst="rect">
            <a:avLst/>
          </a:prstGeom>
          <a:noFill/>
          <a:ln w="9525">
            <a:noFill/>
            <a:miter lim="800000"/>
            <a:headEnd/>
            <a:tailEnd/>
          </a:ln>
        </p:spPr>
        <p:txBody>
          <a:bodyPr wrap="none" lIns="0" tIns="0" rIns="0" bIns="0">
            <a:spAutoFit/>
          </a:bodyPr>
          <a:lstStyle/>
          <a:p>
            <a:r>
              <a:rPr lang="en-GB" altLang="en-US" sz="1800" i="1">
                <a:solidFill>
                  <a:srgbClr val="FFFFFF"/>
                </a:solidFill>
                <a:latin typeface="Times" pitchFamily="18" charset="0"/>
              </a:rPr>
              <a:t>j</a:t>
            </a:r>
            <a:endParaRPr lang="en-GB" altLang="en-US" sz="2400">
              <a:solidFill>
                <a:srgbClr val="FFFFFF"/>
              </a:solidFill>
              <a:latin typeface="Times" pitchFamily="18" charset="0"/>
            </a:endParaRPr>
          </a:p>
        </p:txBody>
      </p:sp>
      <p:sp>
        <p:nvSpPr>
          <p:cNvPr id="915568" name="Rectangle 112"/>
          <p:cNvSpPr>
            <a:spLocks noChangeArrowheads="1"/>
          </p:cNvSpPr>
          <p:nvPr/>
        </p:nvSpPr>
        <p:spPr bwMode="auto">
          <a:xfrm>
            <a:off x="6473825" y="969963"/>
            <a:ext cx="381000" cy="274637"/>
          </a:xfrm>
          <a:prstGeom prst="rect">
            <a:avLst/>
          </a:prstGeom>
          <a:noFill/>
          <a:ln w="9525">
            <a:noFill/>
            <a:miter lim="800000"/>
            <a:headEnd/>
            <a:tailEnd/>
          </a:ln>
        </p:spPr>
        <p:txBody>
          <a:bodyPr wrap="none" lIns="0" tIns="0" rIns="0" bIns="0">
            <a:spAutoFit/>
          </a:bodyPr>
          <a:lstStyle/>
          <a:p>
            <a:r>
              <a:rPr lang="en-GB" altLang="en-US" sz="1800" i="1">
                <a:solidFill>
                  <a:srgbClr val="FFFFFF"/>
                </a:solidFill>
                <a:latin typeface="Times" pitchFamily="18" charset="0"/>
              </a:rPr>
              <a:t>H(j)</a:t>
            </a:r>
            <a:endParaRPr lang="en-GB" altLang="en-US" sz="2400">
              <a:solidFill>
                <a:srgbClr val="FFFFFF"/>
              </a:solidFill>
              <a:latin typeface="Times" pitchFamily="18" charset="0"/>
            </a:endParaRPr>
          </a:p>
        </p:txBody>
      </p:sp>
      <p:sp>
        <p:nvSpPr>
          <p:cNvPr id="915570" name="Rectangle 114"/>
          <p:cNvSpPr>
            <a:spLocks noChangeArrowheads="1"/>
          </p:cNvSpPr>
          <p:nvPr/>
        </p:nvSpPr>
        <p:spPr bwMode="auto">
          <a:xfrm>
            <a:off x="7196138" y="969963"/>
            <a:ext cx="533400" cy="274637"/>
          </a:xfrm>
          <a:prstGeom prst="rect">
            <a:avLst/>
          </a:prstGeom>
          <a:noFill/>
          <a:ln w="9525">
            <a:noFill/>
            <a:miter lim="800000"/>
            <a:headEnd/>
            <a:tailEnd/>
          </a:ln>
        </p:spPr>
        <p:txBody>
          <a:bodyPr wrap="none" lIns="0" tIns="0" rIns="0" bIns="0">
            <a:spAutoFit/>
          </a:bodyPr>
          <a:lstStyle/>
          <a:p>
            <a:r>
              <a:rPr lang="en-GB" altLang="en-US" sz="1800" i="1">
                <a:solidFill>
                  <a:srgbClr val="FFFFFF"/>
                </a:solidFill>
                <a:latin typeface="Times" pitchFamily="18" charset="0"/>
              </a:rPr>
              <a:t>CH(j)</a:t>
            </a:r>
            <a:endParaRPr lang="en-GB" altLang="en-US" sz="2400">
              <a:solidFill>
                <a:srgbClr val="FFFFFF"/>
              </a:solidFill>
              <a:latin typeface="Times" pitchFamily="18" charset="0"/>
            </a:endParaRPr>
          </a:p>
        </p:txBody>
      </p:sp>
      <p:sp>
        <p:nvSpPr>
          <p:cNvPr id="915571" name="Rectangle 115"/>
          <p:cNvSpPr>
            <a:spLocks noChangeArrowheads="1"/>
          </p:cNvSpPr>
          <p:nvPr/>
        </p:nvSpPr>
        <p:spPr bwMode="auto">
          <a:xfrm>
            <a:off x="8213725" y="969963"/>
            <a:ext cx="63500" cy="274637"/>
          </a:xfrm>
          <a:prstGeom prst="rect">
            <a:avLst/>
          </a:prstGeom>
          <a:noFill/>
          <a:ln w="9525">
            <a:noFill/>
            <a:miter lim="800000"/>
            <a:headEnd/>
            <a:tailEnd/>
          </a:ln>
        </p:spPr>
        <p:txBody>
          <a:bodyPr wrap="none" lIns="0" tIns="0" rIns="0" bIns="0">
            <a:spAutoFit/>
          </a:bodyPr>
          <a:lstStyle/>
          <a:p>
            <a:r>
              <a:rPr lang="en-GB" altLang="en-US" sz="1800" i="1">
                <a:solidFill>
                  <a:srgbClr val="FFFFFF"/>
                </a:solidFill>
                <a:latin typeface="Times" pitchFamily="18" charset="0"/>
              </a:rPr>
              <a:t>i</a:t>
            </a:r>
            <a:endParaRPr lang="en-GB" altLang="en-US" sz="2400">
              <a:solidFill>
                <a:srgbClr val="FFFFFF"/>
              </a:solidFill>
              <a:latin typeface="Times" pitchFamily="18" charset="0"/>
            </a:endParaRPr>
          </a:p>
        </p:txBody>
      </p:sp>
      <p:sp>
        <p:nvSpPr>
          <p:cNvPr id="915585" name="Rectangle 129"/>
          <p:cNvSpPr>
            <a:spLocks noChangeArrowheads="1"/>
          </p:cNvSpPr>
          <p:nvPr/>
        </p:nvSpPr>
        <p:spPr bwMode="auto">
          <a:xfrm>
            <a:off x="5792788" y="1416050"/>
            <a:ext cx="114300" cy="274638"/>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0</a:t>
            </a:r>
            <a:endParaRPr lang="en-GB" altLang="en-US" sz="2400">
              <a:solidFill>
                <a:srgbClr val="FFFFFF"/>
              </a:solidFill>
              <a:latin typeface="Times" pitchFamily="18" charset="0"/>
            </a:endParaRPr>
          </a:p>
        </p:txBody>
      </p:sp>
      <p:sp>
        <p:nvSpPr>
          <p:cNvPr id="915586" name="Rectangle 130"/>
          <p:cNvSpPr>
            <a:spLocks noChangeArrowheads="1"/>
          </p:cNvSpPr>
          <p:nvPr/>
        </p:nvSpPr>
        <p:spPr bwMode="auto">
          <a:xfrm>
            <a:off x="6342063" y="1416050"/>
            <a:ext cx="342900" cy="274638"/>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100</a:t>
            </a:r>
            <a:endParaRPr lang="en-GB" altLang="en-US" sz="2400">
              <a:solidFill>
                <a:srgbClr val="FFFFFF"/>
              </a:solidFill>
              <a:latin typeface="Times" pitchFamily="18" charset="0"/>
            </a:endParaRPr>
          </a:p>
        </p:txBody>
      </p:sp>
      <p:sp>
        <p:nvSpPr>
          <p:cNvPr id="915587" name="Rectangle 131"/>
          <p:cNvSpPr>
            <a:spLocks noChangeArrowheads="1"/>
          </p:cNvSpPr>
          <p:nvPr/>
        </p:nvSpPr>
        <p:spPr bwMode="auto">
          <a:xfrm>
            <a:off x="8220075" y="1416050"/>
            <a:ext cx="114300" cy="274638"/>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0</a:t>
            </a:r>
            <a:endParaRPr lang="en-GB" altLang="en-US" sz="2400">
              <a:solidFill>
                <a:srgbClr val="FFFFFF"/>
              </a:solidFill>
              <a:latin typeface="Times" pitchFamily="18" charset="0"/>
            </a:endParaRPr>
          </a:p>
        </p:txBody>
      </p:sp>
      <p:sp>
        <p:nvSpPr>
          <p:cNvPr id="915590" name="Rectangle 134"/>
          <p:cNvSpPr>
            <a:spLocks noChangeArrowheads="1"/>
          </p:cNvSpPr>
          <p:nvPr/>
        </p:nvSpPr>
        <p:spPr bwMode="auto">
          <a:xfrm>
            <a:off x="5792788" y="1684338"/>
            <a:ext cx="114300" cy="274637"/>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1</a:t>
            </a:r>
            <a:endParaRPr lang="en-GB" altLang="en-US" sz="2400">
              <a:solidFill>
                <a:srgbClr val="FFFFFF"/>
              </a:solidFill>
              <a:latin typeface="Times" pitchFamily="18" charset="0"/>
            </a:endParaRPr>
          </a:p>
        </p:txBody>
      </p:sp>
      <p:sp>
        <p:nvSpPr>
          <p:cNvPr id="915591" name="Rectangle 135"/>
          <p:cNvSpPr>
            <a:spLocks noChangeArrowheads="1"/>
          </p:cNvSpPr>
          <p:nvPr/>
        </p:nvSpPr>
        <p:spPr bwMode="auto">
          <a:xfrm>
            <a:off x="6342063" y="1684338"/>
            <a:ext cx="342900" cy="274637"/>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800</a:t>
            </a:r>
            <a:endParaRPr lang="en-GB" altLang="en-US" sz="2400">
              <a:solidFill>
                <a:srgbClr val="FFFFFF"/>
              </a:solidFill>
              <a:latin typeface="Times" pitchFamily="18" charset="0"/>
            </a:endParaRPr>
          </a:p>
        </p:txBody>
      </p:sp>
      <p:sp>
        <p:nvSpPr>
          <p:cNvPr id="915592" name="Rectangle 136"/>
          <p:cNvSpPr>
            <a:spLocks noChangeArrowheads="1"/>
          </p:cNvSpPr>
          <p:nvPr/>
        </p:nvSpPr>
        <p:spPr bwMode="auto">
          <a:xfrm>
            <a:off x="8220075" y="1684338"/>
            <a:ext cx="114300" cy="274637"/>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2</a:t>
            </a:r>
            <a:endParaRPr lang="en-GB" altLang="en-US" sz="2400">
              <a:solidFill>
                <a:srgbClr val="FFFFFF"/>
              </a:solidFill>
              <a:latin typeface="Times" pitchFamily="18" charset="0"/>
            </a:endParaRPr>
          </a:p>
        </p:txBody>
      </p:sp>
      <p:sp>
        <p:nvSpPr>
          <p:cNvPr id="915595" name="Rectangle 139"/>
          <p:cNvSpPr>
            <a:spLocks noChangeArrowheads="1"/>
          </p:cNvSpPr>
          <p:nvPr/>
        </p:nvSpPr>
        <p:spPr bwMode="auto">
          <a:xfrm>
            <a:off x="5792788" y="1946275"/>
            <a:ext cx="114300" cy="274638"/>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2</a:t>
            </a:r>
            <a:endParaRPr lang="en-GB" altLang="en-US" sz="2400">
              <a:solidFill>
                <a:srgbClr val="FFFFFF"/>
              </a:solidFill>
              <a:latin typeface="Times" pitchFamily="18" charset="0"/>
            </a:endParaRPr>
          </a:p>
        </p:txBody>
      </p:sp>
      <p:sp>
        <p:nvSpPr>
          <p:cNvPr id="915596" name="Rectangle 140"/>
          <p:cNvSpPr>
            <a:spLocks noChangeArrowheads="1"/>
          </p:cNvSpPr>
          <p:nvPr/>
        </p:nvSpPr>
        <p:spPr bwMode="auto">
          <a:xfrm>
            <a:off x="6342063" y="1946275"/>
            <a:ext cx="342900" cy="274638"/>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700</a:t>
            </a:r>
            <a:endParaRPr lang="en-GB" altLang="en-US" sz="2400">
              <a:solidFill>
                <a:srgbClr val="FFFFFF"/>
              </a:solidFill>
              <a:latin typeface="Times" pitchFamily="18" charset="0"/>
            </a:endParaRPr>
          </a:p>
        </p:txBody>
      </p:sp>
      <p:sp>
        <p:nvSpPr>
          <p:cNvPr id="915597" name="Rectangle 141"/>
          <p:cNvSpPr>
            <a:spLocks noChangeArrowheads="1"/>
          </p:cNvSpPr>
          <p:nvPr/>
        </p:nvSpPr>
        <p:spPr bwMode="auto">
          <a:xfrm>
            <a:off x="8220075" y="1946275"/>
            <a:ext cx="114300" cy="274638"/>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4</a:t>
            </a:r>
            <a:endParaRPr lang="en-GB" altLang="en-US" sz="2400">
              <a:solidFill>
                <a:srgbClr val="FFFFFF"/>
              </a:solidFill>
              <a:latin typeface="Times" pitchFamily="18" charset="0"/>
            </a:endParaRPr>
          </a:p>
        </p:txBody>
      </p:sp>
      <p:sp>
        <p:nvSpPr>
          <p:cNvPr id="915600" name="Rectangle 144"/>
          <p:cNvSpPr>
            <a:spLocks noChangeArrowheads="1"/>
          </p:cNvSpPr>
          <p:nvPr/>
        </p:nvSpPr>
        <p:spPr bwMode="auto">
          <a:xfrm>
            <a:off x="5792788" y="2211388"/>
            <a:ext cx="114300" cy="274637"/>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3</a:t>
            </a:r>
            <a:endParaRPr lang="en-GB" altLang="en-US" sz="2400">
              <a:solidFill>
                <a:srgbClr val="FFFFFF"/>
              </a:solidFill>
              <a:latin typeface="Times" pitchFamily="18" charset="0"/>
            </a:endParaRPr>
          </a:p>
        </p:txBody>
      </p:sp>
      <p:sp>
        <p:nvSpPr>
          <p:cNvPr id="915601" name="Rectangle 145"/>
          <p:cNvSpPr>
            <a:spLocks noChangeArrowheads="1"/>
          </p:cNvSpPr>
          <p:nvPr/>
        </p:nvSpPr>
        <p:spPr bwMode="auto">
          <a:xfrm>
            <a:off x="6342063" y="2211388"/>
            <a:ext cx="342900" cy="274637"/>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500</a:t>
            </a:r>
            <a:endParaRPr lang="en-GB" altLang="en-US" sz="2400">
              <a:solidFill>
                <a:srgbClr val="FFFFFF"/>
              </a:solidFill>
              <a:latin typeface="Times" pitchFamily="18" charset="0"/>
            </a:endParaRPr>
          </a:p>
        </p:txBody>
      </p:sp>
      <p:sp>
        <p:nvSpPr>
          <p:cNvPr id="915602" name="Rectangle 146"/>
          <p:cNvSpPr>
            <a:spLocks noChangeArrowheads="1"/>
          </p:cNvSpPr>
          <p:nvPr/>
        </p:nvSpPr>
        <p:spPr bwMode="auto">
          <a:xfrm>
            <a:off x="8220075" y="2211388"/>
            <a:ext cx="114300" cy="274637"/>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6</a:t>
            </a:r>
            <a:endParaRPr lang="en-GB" altLang="en-US" sz="2400">
              <a:solidFill>
                <a:srgbClr val="FFFFFF"/>
              </a:solidFill>
              <a:latin typeface="Times" pitchFamily="18" charset="0"/>
            </a:endParaRPr>
          </a:p>
        </p:txBody>
      </p:sp>
      <p:sp>
        <p:nvSpPr>
          <p:cNvPr id="915605" name="Rectangle 149"/>
          <p:cNvSpPr>
            <a:spLocks noChangeArrowheads="1"/>
          </p:cNvSpPr>
          <p:nvPr/>
        </p:nvSpPr>
        <p:spPr bwMode="auto">
          <a:xfrm>
            <a:off x="5792788" y="2473325"/>
            <a:ext cx="114300" cy="274638"/>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4</a:t>
            </a:r>
            <a:endParaRPr lang="en-GB" altLang="en-US" sz="2400">
              <a:solidFill>
                <a:srgbClr val="FFFFFF"/>
              </a:solidFill>
              <a:latin typeface="Times" pitchFamily="18" charset="0"/>
            </a:endParaRPr>
          </a:p>
        </p:txBody>
      </p:sp>
      <p:sp>
        <p:nvSpPr>
          <p:cNvPr id="915606" name="Rectangle 150"/>
          <p:cNvSpPr>
            <a:spLocks noChangeArrowheads="1"/>
          </p:cNvSpPr>
          <p:nvPr/>
        </p:nvSpPr>
        <p:spPr bwMode="auto">
          <a:xfrm>
            <a:off x="6342063" y="2473325"/>
            <a:ext cx="342900" cy="274638"/>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100</a:t>
            </a:r>
            <a:endParaRPr lang="en-GB" altLang="en-US" sz="2400">
              <a:solidFill>
                <a:srgbClr val="FFFFFF"/>
              </a:solidFill>
              <a:latin typeface="Times" pitchFamily="18" charset="0"/>
            </a:endParaRPr>
          </a:p>
        </p:txBody>
      </p:sp>
      <p:sp>
        <p:nvSpPr>
          <p:cNvPr id="915607" name="Rectangle 151"/>
          <p:cNvSpPr>
            <a:spLocks noChangeArrowheads="1"/>
          </p:cNvSpPr>
          <p:nvPr/>
        </p:nvSpPr>
        <p:spPr bwMode="auto">
          <a:xfrm>
            <a:off x="8220075" y="2473325"/>
            <a:ext cx="114300" cy="274638"/>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6</a:t>
            </a:r>
            <a:endParaRPr lang="en-GB" altLang="en-US" sz="2400">
              <a:solidFill>
                <a:srgbClr val="FFFFFF"/>
              </a:solidFill>
              <a:latin typeface="Times" pitchFamily="18" charset="0"/>
            </a:endParaRPr>
          </a:p>
        </p:txBody>
      </p:sp>
      <p:sp>
        <p:nvSpPr>
          <p:cNvPr id="915610" name="Rectangle 154"/>
          <p:cNvSpPr>
            <a:spLocks noChangeArrowheads="1"/>
          </p:cNvSpPr>
          <p:nvPr/>
        </p:nvSpPr>
        <p:spPr bwMode="auto">
          <a:xfrm>
            <a:off x="5792788" y="2736850"/>
            <a:ext cx="114300" cy="274638"/>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5</a:t>
            </a:r>
            <a:endParaRPr lang="en-GB" altLang="en-US" sz="2400">
              <a:solidFill>
                <a:srgbClr val="FFFFFF"/>
              </a:solidFill>
              <a:latin typeface="Times" pitchFamily="18" charset="0"/>
            </a:endParaRPr>
          </a:p>
        </p:txBody>
      </p:sp>
      <p:sp>
        <p:nvSpPr>
          <p:cNvPr id="915611" name="Rectangle 155"/>
          <p:cNvSpPr>
            <a:spLocks noChangeArrowheads="1"/>
          </p:cNvSpPr>
          <p:nvPr/>
        </p:nvSpPr>
        <p:spPr bwMode="auto">
          <a:xfrm>
            <a:off x="6342063" y="2736850"/>
            <a:ext cx="342900" cy="274638"/>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100</a:t>
            </a:r>
            <a:endParaRPr lang="en-GB" altLang="en-US" sz="2400">
              <a:solidFill>
                <a:srgbClr val="FFFFFF"/>
              </a:solidFill>
              <a:latin typeface="Times" pitchFamily="18" charset="0"/>
            </a:endParaRPr>
          </a:p>
        </p:txBody>
      </p:sp>
      <p:sp>
        <p:nvSpPr>
          <p:cNvPr id="915612" name="Rectangle 156"/>
          <p:cNvSpPr>
            <a:spLocks noChangeArrowheads="1"/>
          </p:cNvSpPr>
          <p:nvPr/>
        </p:nvSpPr>
        <p:spPr bwMode="auto">
          <a:xfrm>
            <a:off x="8220075" y="2736850"/>
            <a:ext cx="114300" cy="274638"/>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7</a:t>
            </a:r>
            <a:endParaRPr lang="en-GB" altLang="en-US" sz="2400">
              <a:solidFill>
                <a:srgbClr val="FFFFFF"/>
              </a:solidFill>
              <a:latin typeface="Times" pitchFamily="18" charset="0"/>
            </a:endParaRPr>
          </a:p>
        </p:txBody>
      </p:sp>
      <p:sp>
        <p:nvSpPr>
          <p:cNvPr id="915615" name="Rectangle 159"/>
          <p:cNvSpPr>
            <a:spLocks noChangeArrowheads="1"/>
          </p:cNvSpPr>
          <p:nvPr/>
        </p:nvSpPr>
        <p:spPr bwMode="auto">
          <a:xfrm>
            <a:off x="5792788" y="3000375"/>
            <a:ext cx="114300" cy="274638"/>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6</a:t>
            </a:r>
            <a:endParaRPr lang="en-GB" altLang="en-US" sz="2400">
              <a:solidFill>
                <a:srgbClr val="FFFFFF"/>
              </a:solidFill>
              <a:latin typeface="Times" pitchFamily="18" charset="0"/>
            </a:endParaRPr>
          </a:p>
        </p:txBody>
      </p:sp>
      <p:sp>
        <p:nvSpPr>
          <p:cNvPr id="915616" name="Rectangle 160"/>
          <p:cNvSpPr>
            <a:spLocks noChangeArrowheads="1"/>
          </p:cNvSpPr>
          <p:nvPr/>
        </p:nvSpPr>
        <p:spPr bwMode="auto">
          <a:xfrm>
            <a:off x="6342063" y="3000375"/>
            <a:ext cx="342900" cy="274638"/>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100</a:t>
            </a:r>
            <a:endParaRPr lang="en-GB" altLang="en-US" sz="2400">
              <a:solidFill>
                <a:srgbClr val="FFFFFF"/>
              </a:solidFill>
              <a:latin typeface="Times" pitchFamily="18" charset="0"/>
            </a:endParaRPr>
          </a:p>
        </p:txBody>
      </p:sp>
      <p:sp>
        <p:nvSpPr>
          <p:cNvPr id="915617" name="Rectangle 161"/>
          <p:cNvSpPr>
            <a:spLocks noChangeArrowheads="1"/>
          </p:cNvSpPr>
          <p:nvPr/>
        </p:nvSpPr>
        <p:spPr bwMode="auto">
          <a:xfrm>
            <a:off x="8220075" y="3000375"/>
            <a:ext cx="114300" cy="274638"/>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7</a:t>
            </a:r>
            <a:endParaRPr lang="en-GB" altLang="en-US" sz="2400">
              <a:solidFill>
                <a:srgbClr val="FFFFFF"/>
              </a:solidFill>
              <a:latin typeface="Times" pitchFamily="18" charset="0"/>
            </a:endParaRPr>
          </a:p>
        </p:txBody>
      </p:sp>
      <p:sp>
        <p:nvSpPr>
          <p:cNvPr id="915620" name="Rectangle 164"/>
          <p:cNvSpPr>
            <a:spLocks noChangeArrowheads="1"/>
          </p:cNvSpPr>
          <p:nvPr/>
        </p:nvSpPr>
        <p:spPr bwMode="auto">
          <a:xfrm>
            <a:off x="5792788" y="3262313"/>
            <a:ext cx="114300" cy="274637"/>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7</a:t>
            </a:r>
            <a:endParaRPr lang="en-GB" altLang="en-US" sz="2400">
              <a:solidFill>
                <a:srgbClr val="FFFFFF"/>
              </a:solidFill>
              <a:latin typeface="Times" pitchFamily="18" charset="0"/>
            </a:endParaRPr>
          </a:p>
        </p:txBody>
      </p:sp>
      <p:sp>
        <p:nvSpPr>
          <p:cNvPr id="915621" name="Rectangle 165"/>
          <p:cNvSpPr>
            <a:spLocks noChangeArrowheads="1"/>
          </p:cNvSpPr>
          <p:nvPr/>
        </p:nvSpPr>
        <p:spPr bwMode="auto">
          <a:xfrm>
            <a:off x="6457950" y="3262313"/>
            <a:ext cx="114300" cy="274637"/>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0</a:t>
            </a:r>
            <a:endParaRPr lang="en-GB" altLang="en-US" sz="2400">
              <a:solidFill>
                <a:srgbClr val="FFFFFF"/>
              </a:solidFill>
              <a:latin typeface="Times" pitchFamily="18" charset="0"/>
            </a:endParaRPr>
          </a:p>
        </p:txBody>
      </p:sp>
      <p:sp>
        <p:nvSpPr>
          <p:cNvPr id="915622" name="Rectangle 166"/>
          <p:cNvSpPr>
            <a:spLocks noChangeArrowheads="1"/>
          </p:cNvSpPr>
          <p:nvPr/>
        </p:nvSpPr>
        <p:spPr bwMode="auto">
          <a:xfrm>
            <a:off x="8220075" y="3262313"/>
            <a:ext cx="114300" cy="274637"/>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7</a:t>
            </a:r>
            <a:endParaRPr lang="en-GB" altLang="en-US" sz="2400">
              <a:solidFill>
                <a:srgbClr val="FFFFFF"/>
              </a:solidFill>
              <a:latin typeface="Times" pitchFamily="18" charset="0"/>
            </a:endParaRPr>
          </a:p>
        </p:txBody>
      </p:sp>
      <p:sp>
        <p:nvSpPr>
          <p:cNvPr id="915636" name="Text Box 180"/>
          <p:cNvSpPr txBox="1">
            <a:spLocks noChangeArrowheads="1"/>
          </p:cNvSpPr>
          <p:nvPr/>
        </p:nvSpPr>
        <p:spPr bwMode="auto">
          <a:xfrm>
            <a:off x="7086600" y="1371600"/>
            <a:ext cx="685800" cy="2162175"/>
          </a:xfrm>
          <a:prstGeom prst="rect">
            <a:avLst/>
          </a:prstGeom>
          <a:noFill/>
          <a:ln w="9525">
            <a:noFill/>
            <a:miter lim="800000"/>
            <a:headEnd/>
            <a:tailEnd/>
          </a:ln>
          <a:effectLst/>
        </p:spPr>
        <p:txBody>
          <a:bodyPr>
            <a:spAutoFit/>
          </a:bodyPr>
          <a:lstStyle/>
          <a:p>
            <a:pPr algn="ctr"/>
            <a:r>
              <a:rPr lang="en-GB" altLang="en-US" sz="1700">
                <a:solidFill>
                  <a:srgbClr val="FFFFFF"/>
                </a:solidFill>
                <a:latin typeface="Times" pitchFamily="18" charset="0"/>
              </a:rPr>
              <a:t>100</a:t>
            </a:r>
          </a:p>
          <a:p>
            <a:pPr algn="ctr"/>
            <a:r>
              <a:rPr lang="en-GB" altLang="en-US" sz="1700">
                <a:solidFill>
                  <a:srgbClr val="FFFFFF"/>
                </a:solidFill>
                <a:latin typeface="Times" pitchFamily="18" charset="0"/>
              </a:rPr>
              <a:t>900</a:t>
            </a:r>
          </a:p>
          <a:p>
            <a:pPr algn="ctr"/>
            <a:r>
              <a:rPr lang="en-GB" altLang="en-US" sz="1700">
                <a:solidFill>
                  <a:srgbClr val="FFFFFF"/>
                </a:solidFill>
                <a:latin typeface="Times" pitchFamily="18" charset="0"/>
              </a:rPr>
              <a:t>1600</a:t>
            </a:r>
          </a:p>
          <a:p>
            <a:pPr algn="ctr"/>
            <a:r>
              <a:rPr lang="en-GB" altLang="en-US" sz="1700">
                <a:solidFill>
                  <a:srgbClr val="FFFFFF"/>
                </a:solidFill>
                <a:latin typeface="Times" pitchFamily="18" charset="0"/>
              </a:rPr>
              <a:t>2100</a:t>
            </a:r>
          </a:p>
          <a:p>
            <a:pPr algn="ctr"/>
            <a:r>
              <a:rPr lang="en-GB" altLang="en-US" sz="1700">
                <a:solidFill>
                  <a:srgbClr val="FFFFFF"/>
                </a:solidFill>
                <a:latin typeface="Times" pitchFamily="18" charset="0"/>
              </a:rPr>
              <a:t>2200</a:t>
            </a:r>
          </a:p>
          <a:p>
            <a:pPr algn="ctr"/>
            <a:r>
              <a:rPr lang="en-GB" altLang="en-US" sz="1700">
                <a:solidFill>
                  <a:srgbClr val="FFFFFF"/>
                </a:solidFill>
                <a:latin typeface="Times" pitchFamily="18" charset="0"/>
              </a:rPr>
              <a:t>2300</a:t>
            </a:r>
          </a:p>
          <a:p>
            <a:pPr algn="ctr"/>
            <a:r>
              <a:rPr lang="en-GB" altLang="en-US" sz="1700">
                <a:solidFill>
                  <a:srgbClr val="FFFFFF"/>
                </a:solidFill>
                <a:latin typeface="Times" pitchFamily="18" charset="0"/>
              </a:rPr>
              <a:t>2400</a:t>
            </a:r>
          </a:p>
          <a:p>
            <a:pPr algn="ctr"/>
            <a:r>
              <a:rPr lang="en-GB" altLang="en-US" sz="1700">
                <a:solidFill>
                  <a:srgbClr val="FFFFFF"/>
                </a:solidFill>
                <a:latin typeface="Times" pitchFamily="18" charset="0"/>
              </a:rPr>
              <a:t>2400</a:t>
            </a:r>
          </a:p>
        </p:txBody>
      </p:sp>
      <p:sp>
        <p:nvSpPr>
          <p:cNvPr id="915637" name="Rectangle 181"/>
          <p:cNvSpPr>
            <a:spLocks noChangeArrowheads="1"/>
          </p:cNvSpPr>
          <p:nvPr/>
        </p:nvSpPr>
        <p:spPr bwMode="auto">
          <a:xfrm>
            <a:off x="5638800" y="914400"/>
            <a:ext cx="2865438" cy="2716213"/>
          </a:xfrm>
          <a:prstGeom prst="rect">
            <a:avLst/>
          </a:prstGeom>
          <a:noFill/>
          <a:ln w="19050">
            <a:solidFill>
              <a:schemeClr val="tx1"/>
            </a:solidFill>
            <a:miter lim="800000"/>
            <a:headEnd type="none" w="sm" len="sm"/>
            <a:tailEnd type="none" w="sm" len="sm"/>
          </a:ln>
          <a:effectLst/>
        </p:spPr>
        <p:txBody>
          <a:bodyPr wrap="none" anchor="ctr"/>
          <a:lstStyle/>
          <a:p>
            <a:endParaRPr lang="en-US"/>
          </a:p>
        </p:txBody>
      </p:sp>
      <p:sp>
        <p:nvSpPr>
          <p:cNvPr id="915638" name="Line 182"/>
          <p:cNvSpPr>
            <a:spLocks noChangeShapeType="1"/>
          </p:cNvSpPr>
          <p:nvPr/>
        </p:nvSpPr>
        <p:spPr bwMode="auto">
          <a:xfrm>
            <a:off x="5638800" y="1314450"/>
            <a:ext cx="2847975" cy="0"/>
          </a:xfrm>
          <a:prstGeom prst="line">
            <a:avLst/>
          </a:prstGeom>
          <a:noFill/>
          <a:ln w="19050">
            <a:solidFill>
              <a:schemeClr val="tx1"/>
            </a:solidFill>
            <a:round/>
            <a:headEnd type="none" w="sm" len="sm"/>
            <a:tailEnd type="none" w="sm" len="sm"/>
          </a:ln>
          <a:effectLst/>
        </p:spPr>
        <p:txBody>
          <a:bodyPr wrap="none" anchor="ctr"/>
          <a:lstStyle/>
          <a:p>
            <a:endParaRPr lang="en-US"/>
          </a:p>
        </p:txBody>
      </p:sp>
      <p:grpSp>
        <p:nvGrpSpPr>
          <p:cNvPr id="915642" name="Group 186"/>
          <p:cNvGrpSpPr>
            <a:grpSpLocks/>
          </p:cNvGrpSpPr>
          <p:nvPr/>
        </p:nvGrpSpPr>
        <p:grpSpPr bwMode="auto">
          <a:xfrm>
            <a:off x="2743200" y="1943100"/>
            <a:ext cx="2363788" cy="908050"/>
            <a:chOff x="1824" y="888"/>
            <a:chExt cx="1489" cy="572"/>
          </a:xfrm>
        </p:grpSpPr>
        <p:sp>
          <p:nvSpPr>
            <p:cNvPr id="915639" name="Text Box 183"/>
            <p:cNvSpPr txBox="1">
              <a:spLocks noChangeArrowheads="1"/>
            </p:cNvSpPr>
            <p:nvPr/>
          </p:nvSpPr>
          <p:spPr bwMode="auto">
            <a:xfrm>
              <a:off x="1824" y="1015"/>
              <a:ext cx="1489" cy="404"/>
            </a:xfrm>
            <a:prstGeom prst="rect">
              <a:avLst/>
            </a:prstGeom>
            <a:noFill/>
            <a:ln w="12700">
              <a:noFill/>
              <a:miter lim="800000"/>
              <a:headEnd type="none" w="sm" len="sm"/>
              <a:tailEnd type="none" w="sm" len="sm"/>
            </a:ln>
            <a:effectLst/>
          </p:spPr>
          <p:txBody>
            <a:bodyPr wrap="none">
              <a:spAutoFit/>
            </a:bodyPr>
            <a:lstStyle/>
            <a:p>
              <a:r>
                <a:rPr lang="en-US" altLang="en-US" sz="2800">
                  <a:solidFill>
                    <a:schemeClr val="bg2"/>
                  </a:solidFill>
                </a:rPr>
                <a:t>CH(j) = </a:t>
              </a:r>
              <a:r>
                <a:rPr lang="en-US" altLang="en-US" sz="3600">
                  <a:solidFill>
                    <a:schemeClr val="bg2"/>
                  </a:solidFill>
                  <a:latin typeface="Symbol" pitchFamily="18" charset="2"/>
                </a:rPr>
                <a:t>S</a:t>
              </a:r>
              <a:r>
                <a:rPr lang="en-US" altLang="en-US" sz="2800">
                  <a:solidFill>
                    <a:schemeClr val="bg2"/>
                  </a:solidFill>
                </a:rPr>
                <a:t> H(i)</a:t>
              </a:r>
            </a:p>
          </p:txBody>
        </p:sp>
        <p:sp>
          <p:nvSpPr>
            <p:cNvPr id="915640" name="Text Box 184"/>
            <p:cNvSpPr txBox="1">
              <a:spLocks noChangeArrowheads="1"/>
            </p:cNvSpPr>
            <p:nvPr/>
          </p:nvSpPr>
          <p:spPr bwMode="auto">
            <a:xfrm>
              <a:off x="2592" y="1248"/>
              <a:ext cx="290" cy="212"/>
            </a:xfrm>
            <a:prstGeom prst="rect">
              <a:avLst/>
            </a:prstGeom>
            <a:noFill/>
            <a:ln w="12700">
              <a:noFill/>
              <a:miter lim="800000"/>
              <a:headEnd type="none" w="sm" len="sm"/>
              <a:tailEnd type="none" w="sm" len="sm"/>
            </a:ln>
            <a:effectLst/>
          </p:spPr>
          <p:txBody>
            <a:bodyPr wrap="none">
              <a:spAutoFit/>
            </a:bodyPr>
            <a:lstStyle/>
            <a:p>
              <a:r>
                <a:rPr lang="en-US" altLang="en-US" sz="1600">
                  <a:solidFill>
                    <a:schemeClr val="bg2"/>
                  </a:solidFill>
                </a:rPr>
                <a:t>i=0</a:t>
              </a:r>
            </a:p>
          </p:txBody>
        </p:sp>
        <p:sp>
          <p:nvSpPr>
            <p:cNvPr id="915641" name="Text Box 185"/>
            <p:cNvSpPr txBox="1">
              <a:spLocks noChangeArrowheads="1"/>
            </p:cNvSpPr>
            <p:nvPr/>
          </p:nvSpPr>
          <p:spPr bwMode="auto">
            <a:xfrm>
              <a:off x="2676" y="888"/>
              <a:ext cx="144" cy="212"/>
            </a:xfrm>
            <a:prstGeom prst="rect">
              <a:avLst/>
            </a:prstGeom>
            <a:noFill/>
            <a:ln w="12700">
              <a:noFill/>
              <a:miter lim="800000"/>
              <a:headEnd type="none" w="sm" len="sm"/>
              <a:tailEnd type="none" w="sm" len="sm"/>
            </a:ln>
            <a:effectLst/>
          </p:spPr>
          <p:txBody>
            <a:bodyPr wrap="none">
              <a:spAutoFit/>
            </a:bodyPr>
            <a:lstStyle/>
            <a:p>
              <a:r>
                <a:rPr lang="en-US" altLang="en-US" sz="1600">
                  <a:solidFill>
                    <a:schemeClr val="bg2"/>
                  </a:solidFill>
                </a:rPr>
                <a:t>j</a:t>
              </a:r>
            </a:p>
          </p:txBody>
        </p:sp>
      </p:grpSp>
      <p:sp>
        <p:nvSpPr>
          <p:cNvPr id="915644" name="Rectangle 188"/>
          <p:cNvSpPr>
            <a:spLocks noChangeArrowheads="1"/>
          </p:cNvSpPr>
          <p:nvPr/>
        </p:nvSpPr>
        <p:spPr bwMode="auto">
          <a:xfrm>
            <a:off x="6296025" y="6115050"/>
            <a:ext cx="2216150" cy="311150"/>
          </a:xfrm>
          <a:prstGeom prst="rect">
            <a:avLst/>
          </a:prstGeom>
          <a:noFill/>
          <a:ln w="9525">
            <a:noFill/>
            <a:miter lim="800000"/>
            <a:headEnd/>
            <a:tailEnd/>
          </a:ln>
          <a:effectLst/>
        </p:spPr>
        <p:txBody>
          <a:bodyPr wrap="none" lIns="71438" tIns="28575" rIns="71438" bIns="28575">
            <a:spAutoFit/>
          </a:bodyPr>
          <a:lstStyle/>
          <a:p>
            <a:pPr defTabSz="1147763">
              <a:lnSpc>
                <a:spcPct val="88000"/>
              </a:lnSpc>
            </a:pPr>
            <a:r>
              <a:rPr lang="en-GB" altLang="en-US" sz="1900" b="1">
                <a:solidFill>
                  <a:schemeClr val="accent1"/>
                </a:solidFill>
                <a:latin typeface="Times" pitchFamily="18" charset="0"/>
              </a:rPr>
              <a:t> </a:t>
            </a:r>
            <a:r>
              <a:rPr lang="en-GB" altLang="en-US" sz="1900" b="1">
                <a:solidFill>
                  <a:srgbClr val="FFFFFF"/>
                </a:solidFill>
              </a:rPr>
              <a:t>0  1  2  3  4  5  6  8</a:t>
            </a:r>
            <a:endParaRPr lang="en-GB" altLang="en-US" sz="1900" b="1">
              <a:solidFill>
                <a:schemeClr val="accent1"/>
              </a:solidFill>
              <a:latin typeface="Times"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156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5636"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6482" name="Rectangle 2"/>
          <p:cNvSpPr>
            <a:spLocks noGrp="1" noChangeArrowheads="1"/>
          </p:cNvSpPr>
          <p:nvPr>
            <p:ph type="title"/>
          </p:nvPr>
        </p:nvSpPr>
        <p:spPr>
          <a:xfrm>
            <a:off x="7229475" y="285750"/>
            <a:ext cx="1914525" cy="609600"/>
          </a:xfrm>
        </p:spPr>
        <p:txBody>
          <a:bodyPr/>
          <a:lstStyle/>
          <a:p>
            <a:r>
              <a:rPr lang="en-US" altLang="en-US"/>
              <a:t>Example</a:t>
            </a:r>
          </a:p>
        </p:txBody>
      </p:sp>
      <p:pic>
        <p:nvPicPr>
          <p:cNvPr id="916484" name="Picture 4" descr="boateq"/>
          <p:cNvPicPr>
            <a:picLocks noChangeAspect="1" noChangeArrowheads="1"/>
          </p:cNvPicPr>
          <p:nvPr/>
        </p:nvPicPr>
        <p:blipFill>
          <a:blip r:embed="rId2"/>
          <a:srcRect/>
          <a:stretch>
            <a:fillRect/>
          </a:stretch>
        </p:blipFill>
        <p:spPr bwMode="auto">
          <a:xfrm>
            <a:off x="457200" y="4000500"/>
            <a:ext cx="2514600" cy="2514600"/>
          </a:xfrm>
          <a:prstGeom prst="rect">
            <a:avLst/>
          </a:prstGeom>
          <a:noFill/>
          <a:ln w="19050">
            <a:solidFill>
              <a:schemeClr val="folHlink"/>
            </a:solidFill>
            <a:miter lim="800000"/>
            <a:headEnd/>
            <a:tailEnd/>
          </a:ln>
        </p:spPr>
      </p:pic>
      <p:pic>
        <p:nvPicPr>
          <p:cNvPr id="916485" name="Picture 5" descr="boateq"/>
          <p:cNvPicPr>
            <a:picLocks noChangeAspect="1" noChangeArrowheads="1"/>
          </p:cNvPicPr>
          <p:nvPr/>
        </p:nvPicPr>
        <p:blipFill>
          <a:blip r:embed="rId3"/>
          <a:srcRect l="5194" t="2776" r="6491" b="5553"/>
          <a:stretch>
            <a:fillRect/>
          </a:stretch>
        </p:blipFill>
        <p:spPr bwMode="auto">
          <a:xfrm>
            <a:off x="3505200" y="1371600"/>
            <a:ext cx="5181600" cy="5029200"/>
          </a:xfrm>
          <a:prstGeom prst="rect">
            <a:avLst/>
          </a:prstGeom>
          <a:noFill/>
          <a:ln w="9525">
            <a:noFill/>
            <a:miter lim="800000"/>
            <a:headEnd/>
            <a:tailEnd/>
          </a:ln>
          <a:effectLst/>
        </p:spPr>
      </p:pic>
      <p:pic>
        <p:nvPicPr>
          <p:cNvPr id="916486" name="Picture 6" descr="boat_512"/>
          <p:cNvPicPr>
            <a:picLocks noChangeAspect="1" noChangeArrowheads="1"/>
          </p:cNvPicPr>
          <p:nvPr/>
        </p:nvPicPr>
        <p:blipFill>
          <a:blip r:embed="rId4"/>
          <a:srcRect/>
          <a:stretch>
            <a:fillRect/>
          </a:stretch>
        </p:blipFill>
        <p:spPr bwMode="auto">
          <a:xfrm>
            <a:off x="457200" y="1257300"/>
            <a:ext cx="2438400" cy="2438400"/>
          </a:xfrm>
          <a:prstGeom prst="rect">
            <a:avLst/>
          </a:prstGeom>
          <a:noFill/>
          <a:ln w="19050">
            <a:solidFill>
              <a:schemeClr val="folHlink"/>
            </a:solid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7506" name="Rectangle 2"/>
          <p:cNvSpPr>
            <a:spLocks noGrp="1" noChangeArrowheads="1"/>
          </p:cNvSpPr>
          <p:nvPr>
            <p:ph type="title"/>
          </p:nvPr>
        </p:nvSpPr>
        <p:spPr>
          <a:xfrm>
            <a:off x="6696075" y="285750"/>
            <a:ext cx="2447925" cy="609600"/>
          </a:xfrm>
        </p:spPr>
        <p:txBody>
          <a:bodyPr/>
          <a:lstStyle/>
          <a:p>
            <a:r>
              <a:rPr lang="en-US" altLang="en-US"/>
              <a:t>Comparison</a:t>
            </a:r>
          </a:p>
        </p:txBody>
      </p:sp>
      <p:pic>
        <p:nvPicPr>
          <p:cNvPr id="917508" name="Picture 4" descr="5_2_09"/>
          <p:cNvPicPr>
            <a:picLocks noChangeAspect="1" noChangeArrowheads="1"/>
          </p:cNvPicPr>
          <p:nvPr/>
        </p:nvPicPr>
        <p:blipFill>
          <a:blip r:embed="rId2"/>
          <a:srcRect/>
          <a:stretch>
            <a:fillRect/>
          </a:stretch>
        </p:blipFill>
        <p:spPr bwMode="auto">
          <a:xfrm>
            <a:off x="838200" y="2686050"/>
            <a:ext cx="2419350" cy="2419350"/>
          </a:xfrm>
          <a:prstGeom prst="rect">
            <a:avLst/>
          </a:prstGeom>
          <a:noFill/>
          <a:ln w="28575">
            <a:solidFill>
              <a:schemeClr val="folHlink"/>
            </a:solidFill>
            <a:miter lim="800000"/>
            <a:headEnd/>
            <a:tailEnd/>
          </a:ln>
        </p:spPr>
      </p:pic>
      <p:pic>
        <p:nvPicPr>
          <p:cNvPr id="917509" name="Picture 5" descr="aerial3"/>
          <p:cNvPicPr>
            <a:picLocks noChangeAspect="1" noChangeArrowheads="1"/>
          </p:cNvPicPr>
          <p:nvPr/>
        </p:nvPicPr>
        <p:blipFill>
          <a:blip r:embed="rId3"/>
          <a:srcRect/>
          <a:stretch>
            <a:fillRect/>
          </a:stretch>
        </p:blipFill>
        <p:spPr bwMode="auto">
          <a:xfrm>
            <a:off x="5905500" y="1333500"/>
            <a:ext cx="2457450" cy="2457450"/>
          </a:xfrm>
          <a:prstGeom prst="rect">
            <a:avLst/>
          </a:prstGeom>
          <a:noFill/>
          <a:ln w="28575">
            <a:solidFill>
              <a:schemeClr val="folHlink"/>
            </a:solidFill>
            <a:miter lim="800000"/>
            <a:headEnd/>
            <a:tailEnd/>
          </a:ln>
        </p:spPr>
      </p:pic>
      <p:pic>
        <p:nvPicPr>
          <p:cNvPr id="917510" name="Picture 6" descr="aerialeq"/>
          <p:cNvPicPr>
            <a:picLocks noChangeAspect="1" noChangeArrowheads="1"/>
          </p:cNvPicPr>
          <p:nvPr/>
        </p:nvPicPr>
        <p:blipFill>
          <a:blip r:embed="rId4"/>
          <a:srcRect/>
          <a:stretch>
            <a:fillRect/>
          </a:stretch>
        </p:blipFill>
        <p:spPr bwMode="auto">
          <a:xfrm>
            <a:off x="5905500" y="3981450"/>
            <a:ext cx="2419350" cy="2419350"/>
          </a:xfrm>
          <a:prstGeom prst="rect">
            <a:avLst/>
          </a:prstGeom>
          <a:noFill/>
          <a:ln w="28575">
            <a:solidFill>
              <a:schemeClr val="folHlink"/>
            </a:solidFill>
            <a:miter lim="800000"/>
            <a:headEnd/>
            <a:tailEnd/>
          </a:ln>
        </p:spPr>
      </p:pic>
      <p:sp>
        <p:nvSpPr>
          <p:cNvPr id="917511" name="Text Box 7"/>
          <p:cNvSpPr txBox="1">
            <a:spLocks noChangeArrowheads="1"/>
          </p:cNvSpPr>
          <p:nvPr/>
        </p:nvSpPr>
        <p:spPr bwMode="auto">
          <a:xfrm>
            <a:off x="1450975" y="2058988"/>
            <a:ext cx="1236663" cy="457200"/>
          </a:xfrm>
          <a:prstGeom prst="rect">
            <a:avLst/>
          </a:prstGeom>
          <a:noFill/>
          <a:ln w="9525">
            <a:noFill/>
            <a:miter lim="800000"/>
            <a:headEnd/>
            <a:tailEnd/>
          </a:ln>
          <a:effectLst/>
        </p:spPr>
        <p:txBody>
          <a:bodyPr wrap="none">
            <a:spAutoFit/>
          </a:bodyPr>
          <a:lstStyle/>
          <a:p>
            <a:r>
              <a:rPr lang="en-GB" altLang="en-US" sz="2400"/>
              <a:t>Original</a:t>
            </a:r>
          </a:p>
        </p:txBody>
      </p:sp>
      <p:sp>
        <p:nvSpPr>
          <p:cNvPr id="917512" name="Text Box 8"/>
          <p:cNvSpPr txBox="1">
            <a:spLocks noChangeArrowheads="1"/>
          </p:cNvSpPr>
          <p:nvPr/>
        </p:nvSpPr>
        <p:spPr bwMode="auto">
          <a:xfrm>
            <a:off x="4537075" y="2130425"/>
            <a:ext cx="892175" cy="641350"/>
          </a:xfrm>
          <a:prstGeom prst="rect">
            <a:avLst/>
          </a:prstGeom>
          <a:noFill/>
          <a:ln w="9525">
            <a:noFill/>
            <a:miter lim="800000"/>
            <a:headEnd/>
            <a:tailEnd/>
          </a:ln>
          <a:effectLst/>
        </p:spPr>
        <p:txBody>
          <a:bodyPr wrap="none">
            <a:spAutoFit/>
          </a:bodyPr>
          <a:lstStyle/>
          <a:p>
            <a:r>
              <a:rPr lang="en-GB" altLang="en-US" sz="3600">
                <a:sym typeface="Symbol" pitchFamily="18" charset="2"/>
              </a:rPr>
              <a:t>&gt;1</a:t>
            </a:r>
            <a:endParaRPr lang="en-GB" altLang="en-US" sz="2400"/>
          </a:p>
        </p:txBody>
      </p:sp>
      <p:sp>
        <p:nvSpPr>
          <p:cNvPr id="917513" name="Text Box 9"/>
          <p:cNvSpPr txBox="1">
            <a:spLocks noChangeArrowheads="1"/>
          </p:cNvSpPr>
          <p:nvPr/>
        </p:nvSpPr>
        <p:spPr bwMode="auto">
          <a:xfrm>
            <a:off x="3832225" y="4783138"/>
            <a:ext cx="1814513" cy="822325"/>
          </a:xfrm>
          <a:prstGeom prst="rect">
            <a:avLst/>
          </a:prstGeom>
          <a:noFill/>
          <a:ln w="9525">
            <a:noFill/>
            <a:miter lim="800000"/>
            <a:headEnd/>
            <a:tailEnd/>
          </a:ln>
          <a:effectLst/>
        </p:spPr>
        <p:txBody>
          <a:bodyPr wrap="none">
            <a:spAutoFit/>
          </a:bodyPr>
          <a:lstStyle/>
          <a:p>
            <a:r>
              <a:rPr lang="en-GB" altLang="en-US" sz="2400"/>
              <a:t>Histogram </a:t>
            </a:r>
          </a:p>
          <a:p>
            <a:r>
              <a:rPr lang="en-GB" altLang="en-US" sz="2400"/>
              <a:t>equalization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175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175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7512" grpId="0" autoUpdateAnimBg="0"/>
      <p:bldP spid="917513"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7202" name="Rectangle 2"/>
          <p:cNvSpPr>
            <a:spLocks noGrp="1" noChangeArrowheads="1"/>
          </p:cNvSpPr>
          <p:nvPr>
            <p:ph type="title"/>
          </p:nvPr>
        </p:nvSpPr>
        <p:spPr>
          <a:xfrm>
            <a:off x="7915275" y="285750"/>
            <a:ext cx="1152525" cy="609600"/>
          </a:xfrm>
        </p:spPr>
        <p:txBody>
          <a:bodyPr/>
          <a:lstStyle/>
          <a:p>
            <a:r>
              <a:rPr lang="en-US" altLang="en-US"/>
              <a:t>Why?</a:t>
            </a:r>
          </a:p>
        </p:txBody>
      </p:sp>
      <p:sp>
        <p:nvSpPr>
          <p:cNvPr id="947203" name="Rectangle 3"/>
          <p:cNvSpPr>
            <a:spLocks noGrp="1" noChangeArrowheads="1"/>
          </p:cNvSpPr>
          <p:nvPr>
            <p:ph type="body" idx="1"/>
          </p:nvPr>
        </p:nvSpPr>
        <p:spPr>
          <a:xfrm>
            <a:off x="381000" y="1295400"/>
            <a:ext cx="9067800" cy="4267200"/>
          </a:xfrm>
        </p:spPr>
        <p:txBody>
          <a:bodyPr/>
          <a:lstStyle/>
          <a:p>
            <a:r>
              <a:rPr lang="en-US" altLang="en-US"/>
              <a:t>Given MxN input image I with gray scale p</a:t>
            </a:r>
            <a:r>
              <a:rPr lang="en-US" altLang="en-US" baseline="-15000"/>
              <a:t>0</a:t>
            </a:r>
            <a:r>
              <a:rPr lang="en-US" altLang="en-US"/>
              <a:t>….p</a:t>
            </a:r>
            <a:r>
              <a:rPr lang="en-US" altLang="en-US" baseline="-15000"/>
              <a:t>k</a:t>
            </a:r>
            <a:r>
              <a:rPr lang="en-US" altLang="en-US"/>
              <a:t> and histogram H(p).</a:t>
            </a:r>
          </a:p>
          <a:p>
            <a:r>
              <a:rPr lang="en-US" altLang="en-US"/>
              <a:t>Desire output image O with gray scale q</a:t>
            </a:r>
            <a:r>
              <a:rPr lang="en-US" altLang="en-US" baseline="-15000"/>
              <a:t>0</a:t>
            </a:r>
            <a:r>
              <a:rPr lang="en-US" altLang="en-US"/>
              <a:t>….q</a:t>
            </a:r>
            <a:r>
              <a:rPr lang="en-US" altLang="en-US" baseline="-15000"/>
              <a:t>k</a:t>
            </a:r>
            <a:r>
              <a:rPr lang="en-US" altLang="en-US"/>
              <a:t> and uniform histogram G(q)</a:t>
            </a:r>
          </a:p>
          <a:p>
            <a:r>
              <a:rPr lang="en-US" altLang="en-US"/>
              <a:t>Treat the histograms as a discrete probability density function.  Then monotonic transfer function m = T(n) implies:</a:t>
            </a:r>
          </a:p>
          <a:p>
            <a:endParaRPr lang="en-US" altLang="en-US"/>
          </a:p>
          <a:p>
            <a:endParaRPr lang="en-US" altLang="en-US"/>
          </a:p>
          <a:p>
            <a:endParaRPr lang="en-US" altLang="en-US"/>
          </a:p>
          <a:p>
            <a:r>
              <a:rPr lang="en-US" altLang="en-US"/>
              <a:t>The sums can be interpreted as discrete distribution functions.</a:t>
            </a:r>
          </a:p>
          <a:p>
            <a:pPr>
              <a:buFont typeface="Zapf Dingbats" charset="2"/>
              <a:buNone/>
            </a:pPr>
            <a:endParaRPr lang="en-US" altLang="en-US"/>
          </a:p>
        </p:txBody>
      </p:sp>
      <p:sp>
        <p:nvSpPr>
          <p:cNvPr id="947204" name="Text Box 4"/>
          <p:cNvSpPr txBox="1">
            <a:spLocks noChangeArrowheads="1"/>
          </p:cNvSpPr>
          <p:nvPr/>
        </p:nvSpPr>
        <p:spPr bwMode="auto">
          <a:xfrm>
            <a:off x="76200" y="6583363"/>
            <a:ext cx="4748213" cy="274637"/>
          </a:xfrm>
          <a:prstGeom prst="rect">
            <a:avLst/>
          </a:prstGeom>
          <a:noFill/>
          <a:ln w="12700">
            <a:noFill/>
            <a:miter lim="800000"/>
            <a:headEnd type="none" w="sm" len="sm"/>
            <a:tailEnd type="none" w="sm" len="sm"/>
          </a:ln>
          <a:effectLst/>
        </p:spPr>
        <p:txBody>
          <a:bodyPr wrap="none">
            <a:spAutoFit/>
          </a:bodyPr>
          <a:lstStyle/>
          <a:p>
            <a:r>
              <a:rPr lang="en-US" altLang="en-US" sz="1200"/>
              <a:t>From Image Processing, Analysis, and Machine Vision, Sonka et al.</a:t>
            </a:r>
          </a:p>
        </p:txBody>
      </p:sp>
      <p:grpSp>
        <p:nvGrpSpPr>
          <p:cNvPr id="947212" name="Group 12"/>
          <p:cNvGrpSpPr>
            <a:grpSpLocks/>
          </p:cNvGrpSpPr>
          <p:nvPr/>
        </p:nvGrpSpPr>
        <p:grpSpPr bwMode="auto">
          <a:xfrm>
            <a:off x="2895600" y="3810000"/>
            <a:ext cx="3581400" cy="827088"/>
            <a:chOff x="1824" y="2574"/>
            <a:chExt cx="2256" cy="521"/>
          </a:xfrm>
        </p:grpSpPr>
        <p:sp>
          <p:nvSpPr>
            <p:cNvPr id="947211" name="Rectangle 11"/>
            <p:cNvSpPr>
              <a:spLocks noChangeArrowheads="1"/>
            </p:cNvSpPr>
            <p:nvPr/>
          </p:nvSpPr>
          <p:spPr bwMode="auto">
            <a:xfrm>
              <a:off x="1824" y="2592"/>
              <a:ext cx="2256" cy="496"/>
            </a:xfrm>
            <a:prstGeom prst="rect">
              <a:avLst/>
            </a:prstGeom>
            <a:solidFill>
              <a:schemeClr val="folHlink"/>
            </a:solidFill>
            <a:ln w="12700">
              <a:solidFill>
                <a:schemeClr val="folHlink"/>
              </a:solidFill>
              <a:miter lim="800000"/>
              <a:headEnd type="none" w="sm" len="sm"/>
              <a:tailEnd type="none" w="sm" len="sm"/>
            </a:ln>
            <a:effectLst/>
          </p:spPr>
          <p:txBody>
            <a:bodyPr wrap="none" anchor="ctr"/>
            <a:lstStyle/>
            <a:p>
              <a:endParaRPr lang="en-US"/>
            </a:p>
          </p:txBody>
        </p:sp>
        <p:grpSp>
          <p:nvGrpSpPr>
            <p:cNvPr id="947210" name="Group 10"/>
            <p:cNvGrpSpPr>
              <a:grpSpLocks/>
            </p:cNvGrpSpPr>
            <p:nvPr/>
          </p:nvGrpSpPr>
          <p:grpSpPr bwMode="auto">
            <a:xfrm>
              <a:off x="1857" y="2574"/>
              <a:ext cx="1616" cy="521"/>
              <a:chOff x="1857" y="2574"/>
              <a:chExt cx="1616" cy="521"/>
            </a:xfrm>
          </p:grpSpPr>
          <p:sp>
            <p:nvSpPr>
              <p:cNvPr id="947205" name="Text Box 5"/>
              <p:cNvSpPr txBox="1">
                <a:spLocks noChangeArrowheads="1"/>
              </p:cNvSpPr>
              <p:nvPr/>
            </p:nvSpPr>
            <p:spPr bwMode="auto">
              <a:xfrm>
                <a:off x="1862" y="2683"/>
                <a:ext cx="1611" cy="365"/>
              </a:xfrm>
              <a:prstGeom prst="rect">
                <a:avLst/>
              </a:prstGeom>
              <a:noFill/>
              <a:ln w="12700">
                <a:noFill/>
                <a:miter lim="800000"/>
                <a:headEnd type="none" w="sm" len="sm"/>
                <a:tailEnd type="none" w="sm" len="sm"/>
              </a:ln>
              <a:effectLst/>
            </p:spPr>
            <p:txBody>
              <a:bodyPr wrap="none">
                <a:spAutoFit/>
              </a:bodyPr>
              <a:lstStyle/>
              <a:p>
                <a:r>
                  <a:rPr lang="en-US" altLang="en-US" sz="3200">
                    <a:solidFill>
                      <a:schemeClr val="bg2"/>
                    </a:solidFill>
                    <a:latin typeface="Symbol" pitchFamily="18" charset="2"/>
                  </a:rPr>
                  <a:t>S</a:t>
                </a:r>
                <a:r>
                  <a:rPr lang="en-US" altLang="en-US" sz="2400">
                    <a:solidFill>
                      <a:schemeClr val="bg2"/>
                    </a:solidFill>
                  </a:rPr>
                  <a:t> G(q</a:t>
                </a:r>
                <a:r>
                  <a:rPr lang="en-US" altLang="en-US" sz="2400" baseline="-15000">
                    <a:solidFill>
                      <a:schemeClr val="bg2"/>
                    </a:solidFill>
                  </a:rPr>
                  <a:t>i</a:t>
                </a:r>
                <a:r>
                  <a:rPr lang="en-US" altLang="en-US" sz="2400">
                    <a:solidFill>
                      <a:schemeClr val="bg2"/>
                    </a:solidFill>
                  </a:rPr>
                  <a:t>)  = </a:t>
                </a:r>
                <a:r>
                  <a:rPr lang="en-US" altLang="en-US" sz="3200">
                    <a:solidFill>
                      <a:schemeClr val="bg2"/>
                    </a:solidFill>
                    <a:latin typeface="Symbol" pitchFamily="18" charset="2"/>
                  </a:rPr>
                  <a:t>S</a:t>
                </a:r>
                <a:r>
                  <a:rPr lang="en-US" altLang="en-US" sz="2400">
                    <a:solidFill>
                      <a:schemeClr val="bg2"/>
                    </a:solidFill>
                  </a:rPr>
                  <a:t> H(p</a:t>
                </a:r>
                <a:r>
                  <a:rPr lang="en-US" altLang="en-US" sz="2400" baseline="-15000">
                    <a:solidFill>
                      <a:schemeClr val="bg2"/>
                    </a:solidFill>
                  </a:rPr>
                  <a:t>j</a:t>
                </a:r>
                <a:r>
                  <a:rPr lang="en-US" altLang="en-US" sz="2400">
                    <a:solidFill>
                      <a:schemeClr val="bg2"/>
                    </a:solidFill>
                  </a:rPr>
                  <a:t>)</a:t>
                </a:r>
              </a:p>
            </p:txBody>
          </p:sp>
          <p:sp>
            <p:nvSpPr>
              <p:cNvPr id="947206" name="Text Box 6"/>
              <p:cNvSpPr txBox="1">
                <a:spLocks noChangeArrowheads="1"/>
              </p:cNvSpPr>
              <p:nvPr/>
            </p:nvSpPr>
            <p:spPr bwMode="auto">
              <a:xfrm>
                <a:off x="1857" y="2903"/>
                <a:ext cx="268" cy="192"/>
              </a:xfrm>
              <a:prstGeom prst="rect">
                <a:avLst/>
              </a:prstGeom>
              <a:noFill/>
              <a:ln w="12700">
                <a:noFill/>
                <a:miter lim="800000"/>
                <a:headEnd type="none" w="sm" len="sm"/>
                <a:tailEnd type="none" w="sm" len="sm"/>
              </a:ln>
              <a:effectLst/>
            </p:spPr>
            <p:txBody>
              <a:bodyPr wrap="none">
                <a:spAutoFit/>
              </a:bodyPr>
              <a:lstStyle/>
              <a:p>
                <a:r>
                  <a:rPr lang="en-US" altLang="en-US">
                    <a:solidFill>
                      <a:schemeClr val="bg2"/>
                    </a:solidFill>
                  </a:rPr>
                  <a:t>i=0</a:t>
                </a:r>
              </a:p>
            </p:txBody>
          </p:sp>
          <p:sp>
            <p:nvSpPr>
              <p:cNvPr id="947207" name="Text Box 7"/>
              <p:cNvSpPr txBox="1">
                <a:spLocks noChangeArrowheads="1"/>
              </p:cNvSpPr>
              <p:nvPr/>
            </p:nvSpPr>
            <p:spPr bwMode="auto">
              <a:xfrm>
                <a:off x="2751" y="2898"/>
                <a:ext cx="268" cy="192"/>
              </a:xfrm>
              <a:prstGeom prst="rect">
                <a:avLst/>
              </a:prstGeom>
              <a:noFill/>
              <a:ln w="12700">
                <a:noFill/>
                <a:miter lim="800000"/>
                <a:headEnd type="none" w="sm" len="sm"/>
                <a:tailEnd type="none" w="sm" len="sm"/>
              </a:ln>
              <a:effectLst/>
            </p:spPr>
            <p:txBody>
              <a:bodyPr wrap="none">
                <a:spAutoFit/>
              </a:bodyPr>
              <a:lstStyle/>
              <a:p>
                <a:r>
                  <a:rPr lang="en-US" altLang="en-US">
                    <a:solidFill>
                      <a:schemeClr val="bg2"/>
                    </a:solidFill>
                  </a:rPr>
                  <a:t>j=0</a:t>
                </a:r>
              </a:p>
            </p:txBody>
          </p:sp>
          <p:sp>
            <p:nvSpPr>
              <p:cNvPr id="947208" name="Text Box 8"/>
              <p:cNvSpPr txBox="1">
                <a:spLocks noChangeArrowheads="1"/>
              </p:cNvSpPr>
              <p:nvPr/>
            </p:nvSpPr>
            <p:spPr bwMode="auto">
              <a:xfrm>
                <a:off x="1915" y="2574"/>
                <a:ext cx="240" cy="192"/>
              </a:xfrm>
              <a:prstGeom prst="rect">
                <a:avLst/>
              </a:prstGeom>
              <a:noFill/>
              <a:ln w="12700">
                <a:noFill/>
                <a:miter lim="800000"/>
                <a:headEnd type="none" w="sm" len="sm"/>
                <a:tailEnd type="none" w="sm" len="sm"/>
              </a:ln>
              <a:effectLst/>
            </p:spPr>
            <p:txBody>
              <a:bodyPr wrap="none">
                <a:spAutoFit/>
              </a:bodyPr>
              <a:lstStyle/>
              <a:p>
                <a:r>
                  <a:rPr lang="en-US" altLang="en-US">
                    <a:solidFill>
                      <a:schemeClr val="bg2"/>
                    </a:solidFill>
                  </a:rPr>
                  <a:t>m </a:t>
                </a:r>
              </a:p>
            </p:txBody>
          </p:sp>
          <p:sp>
            <p:nvSpPr>
              <p:cNvPr id="947209" name="Text Box 9"/>
              <p:cNvSpPr txBox="1">
                <a:spLocks noChangeArrowheads="1"/>
              </p:cNvSpPr>
              <p:nvPr/>
            </p:nvSpPr>
            <p:spPr bwMode="auto">
              <a:xfrm>
                <a:off x="2784" y="2592"/>
                <a:ext cx="209" cy="192"/>
              </a:xfrm>
              <a:prstGeom prst="rect">
                <a:avLst/>
              </a:prstGeom>
              <a:noFill/>
              <a:ln w="12700">
                <a:noFill/>
                <a:miter lim="800000"/>
                <a:headEnd type="none" w="sm" len="sm"/>
                <a:tailEnd type="none" w="sm" len="sm"/>
              </a:ln>
              <a:effectLst/>
            </p:spPr>
            <p:txBody>
              <a:bodyPr wrap="none">
                <a:spAutoFit/>
              </a:bodyPr>
              <a:lstStyle/>
              <a:p>
                <a:r>
                  <a:rPr lang="en-US" altLang="en-US">
                    <a:solidFill>
                      <a:schemeClr val="bg2"/>
                    </a:solidFill>
                  </a:rPr>
                  <a:t>n </a:t>
                </a:r>
              </a:p>
            </p:txBody>
          </p:sp>
        </p:gr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8226" name="Rectangle 2"/>
          <p:cNvSpPr>
            <a:spLocks noGrp="1" noChangeArrowheads="1"/>
          </p:cNvSpPr>
          <p:nvPr>
            <p:ph type="title"/>
          </p:nvPr>
        </p:nvSpPr>
        <p:spPr>
          <a:xfrm>
            <a:off x="6057900" y="285750"/>
            <a:ext cx="3057525" cy="609600"/>
          </a:xfrm>
        </p:spPr>
        <p:txBody>
          <a:bodyPr/>
          <a:lstStyle/>
          <a:p>
            <a:r>
              <a:rPr lang="en-US" altLang="en-US"/>
              <a:t>Why? continued</a:t>
            </a:r>
          </a:p>
        </p:txBody>
      </p:sp>
      <p:sp>
        <p:nvSpPr>
          <p:cNvPr id="948227" name="Rectangle 3"/>
          <p:cNvSpPr>
            <a:spLocks noGrp="1" noChangeArrowheads="1"/>
          </p:cNvSpPr>
          <p:nvPr>
            <p:ph type="body" idx="1"/>
          </p:nvPr>
        </p:nvSpPr>
        <p:spPr>
          <a:xfrm>
            <a:off x="533400" y="1371600"/>
            <a:ext cx="7848600" cy="533400"/>
          </a:xfrm>
        </p:spPr>
        <p:txBody>
          <a:bodyPr/>
          <a:lstStyle/>
          <a:p>
            <a:r>
              <a:rPr lang="en-US" altLang="en-US"/>
              <a:t>The histogram entries in G must be:</a:t>
            </a:r>
          </a:p>
          <a:p>
            <a:pPr lvl="1">
              <a:buFont typeface="Zapf Dingbats" charset="2"/>
              <a:buNone/>
            </a:pPr>
            <a:r>
              <a:rPr lang="en-US" altLang="en-US"/>
              <a:t>(because G is uniform)</a:t>
            </a:r>
          </a:p>
          <a:p>
            <a:r>
              <a:rPr lang="en-US" altLang="en-US"/>
              <a:t>Plug this into previous equation to get:</a:t>
            </a:r>
          </a:p>
          <a:p>
            <a:endParaRPr lang="en-US" altLang="en-US"/>
          </a:p>
          <a:p>
            <a:endParaRPr lang="en-US" altLang="en-US"/>
          </a:p>
          <a:p>
            <a:endParaRPr lang="en-US" altLang="en-US"/>
          </a:p>
          <a:p>
            <a:r>
              <a:rPr lang="en-US" altLang="en-US"/>
              <a:t>Now translate into continuous domain (can’t really get uniform distributions in the discrete domain)</a:t>
            </a:r>
          </a:p>
        </p:txBody>
      </p:sp>
      <p:sp>
        <p:nvSpPr>
          <p:cNvPr id="948232" name="Rectangle 8"/>
          <p:cNvSpPr>
            <a:spLocks noChangeArrowheads="1"/>
          </p:cNvSpPr>
          <p:nvPr/>
        </p:nvSpPr>
        <p:spPr bwMode="auto">
          <a:xfrm>
            <a:off x="5911850" y="1192213"/>
            <a:ext cx="2057400" cy="838200"/>
          </a:xfrm>
          <a:prstGeom prst="rect">
            <a:avLst/>
          </a:prstGeom>
          <a:solidFill>
            <a:schemeClr val="folHlink"/>
          </a:solidFill>
          <a:ln w="12700">
            <a:solidFill>
              <a:schemeClr val="folHlink"/>
            </a:solidFill>
            <a:miter lim="800000"/>
            <a:headEnd type="none" w="sm" len="sm"/>
            <a:tailEnd type="none" w="sm" len="sm"/>
          </a:ln>
          <a:effectLst/>
        </p:spPr>
        <p:txBody>
          <a:bodyPr wrap="none" anchor="ctr"/>
          <a:lstStyle/>
          <a:p>
            <a:endParaRPr lang="en-US"/>
          </a:p>
        </p:txBody>
      </p:sp>
      <p:sp>
        <p:nvSpPr>
          <p:cNvPr id="948228" name="Text Box 4"/>
          <p:cNvSpPr txBox="1">
            <a:spLocks noChangeArrowheads="1"/>
          </p:cNvSpPr>
          <p:nvPr/>
        </p:nvSpPr>
        <p:spPr bwMode="auto">
          <a:xfrm>
            <a:off x="6886575" y="1187450"/>
            <a:ext cx="811213" cy="457200"/>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MxN</a:t>
            </a:r>
          </a:p>
        </p:txBody>
      </p:sp>
      <p:sp>
        <p:nvSpPr>
          <p:cNvPr id="948229" name="Text Box 5"/>
          <p:cNvSpPr txBox="1">
            <a:spLocks noChangeArrowheads="1"/>
          </p:cNvSpPr>
          <p:nvPr/>
        </p:nvSpPr>
        <p:spPr bwMode="auto">
          <a:xfrm>
            <a:off x="6826250" y="1493838"/>
            <a:ext cx="1008063" cy="457200"/>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q</a:t>
            </a:r>
            <a:r>
              <a:rPr lang="en-US" altLang="en-US" sz="2400" baseline="-15000">
                <a:solidFill>
                  <a:schemeClr val="bg2"/>
                </a:solidFill>
              </a:rPr>
              <a:t>k</a:t>
            </a:r>
            <a:r>
              <a:rPr lang="en-US" altLang="en-US" sz="2400">
                <a:solidFill>
                  <a:schemeClr val="bg2"/>
                </a:solidFill>
              </a:rPr>
              <a:t> - q</a:t>
            </a:r>
            <a:r>
              <a:rPr lang="en-US" altLang="en-US" sz="2400" baseline="-15000">
                <a:solidFill>
                  <a:schemeClr val="bg2"/>
                </a:solidFill>
              </a:rPr>
              <a:t>0</a:t>
            </a:r>
          </a:p>
        </p:txBody>
      </p:sp>
      <p:sp>
        <p:nvSpPr>
          <p:cNvPr id="948230" name="Text Box 6"/>
          <p:cNvSpPr txBox="1">
            <a:spLocks noChangeArrowheads="1"/>
          </p:cNvSpPr>
          <p:nvPr/>
        </p:nvSpPr>
        <p:spPr bwMode="auto">
          <a:xfrm>
            <a:off x="5972175" y="1384300"/>
            <a:ext cx="954088" cy="457200"/>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G(i) =</a:t>
            </a:r>
          </a:p>
        </p:txBody>
      </p:sp>
      <p:sp>
        <p:nvSpPr>
          <p:cNvPr id="948231" name="Line 7"/>
          <p:cNvSpPr>
            <a:spLocks noChangeShapeType="1"/>
          </p:cNvSpPr>
          <p:nvPr/>
        </p:nvSpPr>
        <p:spPr bwMode="auto">
          <a:xfrm>
            <a:off x="6902450" y="1609725"/>
            <a:ext cx="838200" cy="0"/>
          </a:xfrm>
          <a:prstGeom prst="line">
            <a:avLst/>
          </a:prstGeom>
          <a:noFill/>
          <a:ln w="12700">
            <a:solidFill>
              <a:schemeClr val="bg2"/>
            </a:solidFill>
            <a:round/>
            <a:headEnd type="none" w="sm" len="sm"/>
            <a:tailEnd type="none" w="sm" len="sm"/>
          </a:ln>
          <a:effectLst/>
        </p:spPr>
        <p:txBody>
          <a:bodyPr wrap="none" anchor="ctr"/>
          <a:lstStyle/>
          <a:p>
            <a:endParaRPr lang="en-US"/>
          </a:p>
        </p:txBody>
      </p:sp>
      <p:grpSp>
        <p:nvGrpSpPr>
          <p:cNvPr id="948247" name="Group 23"/>
          <p:cNvGrpSpPr>
            <a:grpSpLocks/>
          </p:cNvGrpSpPr>
          <p:nvPr/>
        </p:nvGrpSpPr>
        <p:grpSpPr bwMode="auto">
          <a:xfrm>
            <a:off x="3171825" y="2819400"/>
            <a:ext cx="2697163" cy="866775"/>
            <a:chOff x="1998" y="1776"/>
            <a:chExt cx="1699" cy="546"/>
          </a:xfrm>
        </p:grpSpPr>
        <p:sp>
          <p:nvSpPr>
            <p:cNvPr id="948235" name="Rectangle 11"/>
            <p:cNvSpPr>
              <a:spLocks noChangeArrowheads="1"/>
            </p:cNvSpPr>
            <p:nvPr/>
          </p:nvSpPr>
          <p:spPr bwMode="auto">
            <a:xfrm>
              <a:off x="1998" y="1794"/>
              <a:ext cx="1680" cy="528"/>
            </a:xfrm>
            <a:prstGeom prst="rect">
              <a:avLst/>
            </a:prstGeom>
            <a:solidFill>
              <a:schemeClr val="folHlink"/>
            </a:solidFill>
            <a:ln w="12700">
              <a:solidFill>
                <a:schemeClr val="folHlink"/>
              </a:solidFill>
              <a:miter lim="800000"/>
              <a:headEnd type="none" w="sm" len="sm"/>
              <a:tailEnd type="none" w="sm" len="sm"/>
            </a:ln>
            <a:effectLst/>
          </p:spPr>
          <p:txBody>
            <a:bodyPr wrap="none" anchor="ctr"/>
            <a:lstStyle/>
            <a:p>
              <a:endParaRPr lang="en-US"/>
            </a:p>
          </p:txBody>
        </p:sp>
        <p:grpSp>
          <p:nvGrpSpPr>
            <p:cNvPr id="948246" name="Group 22"/>
            <p:cNvGrpSpPr>
              <a:grpSpLocks/>
            </p:cNvGrpSpPr>
            <p:nvPr/>
          </p:nvGrpSpPr>
          <p:grpSpPr bwMode="auto">
            <a:xfrm>
              <a:off x="2016" y="1776"/>
              <a:ext cx="1681" cy="521"/>
              <a:chOff x="1857" y="2400"/>
              <a:chExt cx="1681" cy="521"/>
            </a:xfrm>
          </p:grpSpPr>
          <p:sp>
            <p:nvSpPr>
              <p:cNvPr id="948237" name="Text Box 13"/>
              <p:cNvSpPr txBox="1">
                <a:spLocks noChangeArrowheads="1"/>
              </p:cNvSpPr>
              <p:nvPr/>
            </p:nvSpPr>
            <p:spPr bwMode="auto">
              <a:xfrm>
                <a:off x="1862" y="2509"/>
                <a:ext cx="1676" cy="365"/>
              </a:xfrm>
              <a:prstGeom prst="rect">
                <a:avLst/>
              </a:prstGeom>
              <a:noFill/>
              <a:ln w="12700">
                <a:noFill/>
                <a:miter lim="800000"/>
                <a:headEnd type="none" w="sm" len="sm"/>
                <a:tailEnd type="none" w="sm" len="sm"/>
              </a:ln>
              <a:effectLst/>
            </p:spPr>
            <p:txBody>
              <a:bodyPr wrap="none">
                <a:spAutoFit/>
              </a:bodyPr>
              <a:lstStyle/>
              <a:p>
                <a:r>
                  <a:rPr lang="en-US" altLang="en-US" sz="3200">
                    <a:solidFill>
                      <a:schemeClr val="bg2"/>
                    </a:solidFill>
                    <a:latin typeface="Symbol" pitchFamily="18" charset="2"/>
                  </a:rPr>
                  <a:t>S</a:t>
                </a:r>
                <a:r>
                  <a:rPr lang="en-US" altLang="en-US" sz="2400">
                    <a:solidFill>
                      <a:schemeClr val="bg2"/>
                    </a:solidFill>
                  </a:rPr>
                  <a:t>            = </a:t>
                </a:r>
                <a:r>
                  <a:rPr lang="en-US" altLang="en-US" sz="3200">
                    <a:solidFill>
                      <a:schemeClr val="bg2"/>
                    </a:solidFill>
                    <a:latin typeface="Symbol" pitchFamily="18" charset="2"/>
                  </a:rPr>
                  <a:t>S</a:t>
                </a:r>
                <a:r>
                  <a:rPr lang="en-US" altLang="en-US" sz="2400">
                    <a:solidFill>
                      <a:schemeClr val="bg2"/>
                    </a:solidFill>
                  </a:rPr>
                  <a:t> H(p</a:t>
                </a:r>
                <a:r>
                  <a:rPr lang="en-US" altLang="en-US" sz="2400" baseline="-15000">
                    <a:solidFill>
                      <a:schemeClr val="bg2"/>
                    </a:solidFill>
                  </a:rPr>
                  <a:t>i</a:t>
                </a:r>
                <a:r>
                  <a:rPr lang="en-US" altLang="en-US" sz="2400">
                    <a:solidFill>
                      <a:schemeClr val="bg2"/>
                    </a:solidFill>
                  </a:rPr>
                  <a:t>)</a:t>
                </a:r>
              </a:p>
            </p:txBody>
          </p:sp>
          <p:sp>
            <p:nvSpPr>
              <p:cNvPr id="948238" name="Text Box 14"/>
              <p:cNvSpPr txBox="1">
                <a:spLocks noChangeArrowheads="1"/>
              </p:cNvSpPr>
              <p:nvPr/>
            </p:nvSpPr>
            <p:spPr bwMode="auto">
              <a:xfrm>
                <a:off x="1857" y="2729"/>
                <a:ext cx="268" cy="192"/>
              </a:xfrm>
              <a:prstGeom prst="rect">
                <a:avLst/>
              </a:prstGeom>
              <a:noFill/>
              <a:ln w="12700">
                <a:noFill/>
                <a:miter lim="800000"/>
                <a:headEnd type="none" w="sm" len="sm"/>
                <a:tailEnd type="none" w="sm" len="sm"/>
              </a:ln>
              <a:effectLst/>
            </p:spPr>
            <p:txBody>
              <a:bodyPr wrap="none">
                <a:spAutoFit/>
              </a:bodyPr>
              <a:lstStyle/>
              <a:p>
                <a:r>
                  <a:rPr lang="en-US" altLang="en-US">
                    <a:solidFill>
                      <a:schemeClr val="bg2"/>
                    </a:solidFill>
                  </a:rPr>
                  <a:t>i=0</a:t>
                </a:r>
              </a:p>
            </p:txBody>
          </p:sp>
          <p:sp>
            <p:nvSpPr>
              <p:cNvPr id="948239" name="Text Box 15"/>
              <p:cNvSpPr txBox="1">
                <a:spLocks noChangeArrowheads="1"/>
              </p:cNvSpPr>
              <p:nvPr/>
            </p:nvSpPr>
            <p:spPr bwMode="auto">
              <a:xfrm>
                <a:off x="2821" y="2724"/>
                <a:ext cx="268" cy="192"/>
              </a:xfrm>
              <a:prstGeom prst="rect">
                <a:avLst/>
              </a:prstGeom>
              <a:noFill/>
              <a:ln w="12700">
                <a:noFill/>
                <a:miter lim="800000"/>
                <a:headEnd type="none" w="sm" len="sm"/>
                <a:tailEnd type="none" w="sm" len="sm"/>
              </a:ln>
              <a:effectLst/>
            </p:spPr>
            <p:txBody>
              <a:bodyPr wrap="none">
                <a:spAutoFit/>
              </a:bodyPr>
              <a:lstStyle/>
              <a:p>
                <a:r>
                  <a:rPr lang="en-US" altLang="en-US">
                    <a:solidFill>
                      <a:schemeClr val="bg2"/>
                    </a:solidFill>
                  </a:rPr>
                  <a:t>i=0</a:t>
                </a:r>
              </a:p>
            </p:txBody>
          </p:sp>
          <p:sp>
            <p:nvSpPr>
              <p:cNvPr id="948240" name="Text Box 16"/>
              <p:cNvSpPr txBox="1">
                <a:spLocks noChangeArrowheads="1"/>
              </p:cNvSpPr>
              <p:nvPr/>
            </p:nvSpPr>
            <p:spPr bwMode="auto">
              <a:xfrm>
                <a:off x="1915" y="2400"/>
                <a:ext cx="240" cy="192"/>
              </a:xfrm>
              <a:prstGeom prst="rect">
                <a:avLst/>
              </a:prstGeom>
              <a:noFill/>
              <a:ln w="12700">
                <a:noFill/>
                <a:miter lim="800000"/>
                <a:headEnd type="none" w="sm" len="sm"/>
                <a:tailEnd type="none" w="sm" len="sm"/>
              </a:ln>
              <a:effectLst/>
            </p:spPr>
            <p:txBody>
              <a:bodyPr wrap="none">
                <a:spAutoFit/>
              </a:bodyPr>
              <a:lstStyle/>
              <a:p>
                <a:r>
                  <a:rPr lang="en-US" altLang="en-US">
                    <a:solidFill>
                      <a:schemeClr val="bg2"/>
                    </a:solidFill>
                  </a:rPr>
                  <a:t>m </a:t>
                </a:r>
              </a:p>
            </p:txBody>
          </p:sp>
          <p:sp>
            <p:nvSpPr>
              <p:cNvPr id="948241" name="Text Box 17"/>
              <p:cNvSpPr txBox="1">
                <a:spLocks noChangeArrowheads="1"/>
              </p:cNvSpPr>
              <p:nvPr/>
            </p:nvSpPr>
            <p:spPr bwMode="auto">
              <a:xfrm>
                <a:off x="2854" y="2418"/>
                <a:ext cx="209" cy="192"/>
              </a:xfrm>
              <a:prstGeom prst="rect">
                <a:avLst/>
              </a:prstGeom>
              <a:noFill/>
              <a:ln w="12700">
                <a:noFill/>
                <a:miter lim="800000"/>
                <a:headEnd type="none" w="sm" len="sm"/>
                <a:tailEnd type="none" w="sm" len="sm"/>
              </a:ln>
              <a:effectLst/>
            </p:spPr>
            <p:txBody>
              <a:bodyPr wrap="none">
                <a:spAutoFit/>
              </a:bodyPr>
              <a:lstStyle/>
              <a:p>
                <a:r>
                  <a:rPr lang="en-US" altLang="en-US">
                    <a:solidFill>
                      <a:schemeClr val="bg2"/>
                    </a:solidFill>
                  </a:rPr>
                  <a:t>n </a:t>
                </a:r>
              </a:p>
            </p:txBody>
          </p:sp>
          <p:grpSp>
            <p:nvGrpSpPr>
              <p:cNvPr id="948245" name="Group 21"/>
              <p:cNvGrpSpPr>
                <a:grpSpLocks/>
              </p:cNvGrpSpPr>
              <p:nvPr/>
            </p:nvGrpSpPr>
            <p:grpSpPr bwMode="auto">
              <a:xfrm>
                <a:off x="2072" y="2425"/>
                <a:ext cx="635" cy="481"/>
                <a:chOff x="3792" y="2879"/>
                <a:chExt cx="635" cy="481"/>
              </a:xfrm>
            </p:grpSpPr>
            <p:sp>
              <p:nvSpPr>
                <p:cNvPr id="948242" name="Text Box 18"/>
                <p:cNvSpPr txBox="1">
                  <a:spLocks noChangeArrowheads="1"/>
                </p:cNvSpPr>
                <p:nvPr/>
              </p:nvSpPr>
              <p:spPr bwMode="auto">
                <a:xfrm>
                  <a:off x="3830" y="2879"/>
                  <a:ext cx="511" cy="288"/>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MxN</a:t>
                  </a:r>
                </a:p>
              </p:txBody>
            </p:sp>
            <p:sp>
              <p:nvSpPr>
                <p:cNvPr id="948243" name="Text Box 19"/>
                <p:cNvSpPr txBox="1">
                  <a:spLocks noChangeArrowheads="1"/>
                </p:cNvSpPr>
                <p:nvPr/>
              </p:nvSpPr>
              <p:spPr bwMode="auto">
                <a:xfrm>
                  <a:off x="3792" y="3072"/>
                  <a:ext cx="635" cy="288"/>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q</a:t>
                  </a:r>
                  <a:r>
                    <a:rPr lang="en-US" altLang="en-US" sz="2400" baseline="-15000">
                      <a:solidFill>
                        <a:schemeClr val="bg2"/>
                      </a:solidFill>
                    </a:rPr>
                    <a:t>k</a:t>
                  </a:r>
                  <a:r>
                    <a:rPr lang="en-US" altLang="en-US" sz="2400">
                      <a:solidFill>
                        <a:schemeClr val="bg2"/>
                      </a:solidFill>
                    </a:rPr>
                    <a:t> - q</a:t>
                  </a:r>
                  <a:r>
                    <a:rPr lang="en-US" altLang="en-US" sz="2400" baseline="-15000">
                      <a:solidFill>
                        <a:schemeClr val="bg2"/>
                      </a:solidFill>
                    </a:rPr>
                    <a:t>0</a:t>
                  </a:r>
                </a:p>
              </p:txBody>
            </p:sp>
            <p:sp>
              <p:nvSpPr>
                <p:cNvPr id="948244" name="Line 20"/>
                <p:cNvSpPr>
                  <a:spLocks noChangeShapeType="1"/>
                </p:cNvSpPr>
                <p:nvPr/>
              </p:nvSpPr>
              <p:spPr bwMode="auto">
                <a:xfrm>
                  <a:off x="3840" y="3145"/>
                  <a:ext cx="528" cy="0"/>
                </a:xfrm>
                <a:prstGeom prst="line">
                  <a:avLst/>
                </a:prstGeom>
                <a:noFill/>
                <a:ln w="12700">
                  <a:solidFill>
                    <a:schemeClr val="bg2"/>
                  </a:solidFill>
                  <a:round/>
                  <a:headEnd type="none" w="sm" len="sm"/>
                  <a:tailEnd type="none" w="sm" len="sm"/>
                </a:ln>
                <a:effectLst/>
              </p:spPr>
              <p:txBody>
                <a:bodyPr wrap="none" anchor="ctr"/>
                <a:lstStyle/>
                <a:p>
                  <a:endParaRPr lang="en-US"/>
                </a:p>
              </p:txBody>
            </p:sp>
          </p:grpSp>
        </p:grpSp>
      </p:grpSp>
      <p:sp>
        <p:nvSpPr>
          <p:cNvPr id="948249" name="Rectangle 25"/>
          <p:cNvSpPr>
            <a:spLocks noChangeArrowheads="1"/>
          </p:cNvSpPr>
          <p:nvPr/>
        </p:nvSpPr>
        <p:spPr bwMode="auto">
          <a:xfrm>
            <a:off x="3048000" y="4829175"/>
            <a:ext cx="3276600" cy="914400"/>
          </a:xfrm>
          <a:prstGeom prst="rect">
            <a:avLst/>
          </a:prstGeom>
          <a:solidFill>
            <a:schemeClr val="folHlink"/>
          </a:solidFill>
          <a:ln w="12700">
            <a:solidFill>
              <a:schemeClr val="folHlink"/>
            </a:solidFill>
            <a:miter lim="800000"/>
            <a:headEnd type="none" w="sm" len="sm"/>
            <a:tailEnd type="none" w="sm" len="sm"/>
          </a:ln>
          <a:effectLst/>
        </p:spPr>
        <p:txBody>
          <a:bodyPr wrap="none" anchor="ctr"/>
          <a:lstStyle/>
          <a:p>
            <a:pPr algn="ctr"/>
            <a:endParaRPr lang="en-US" altLang="en-US"/>
          </a:p>
        </p:txBody>
      </p:sp>
      <p:sp>
        <p:nvSpPr>
          <p:cNvPr id="948257" name="Text Box 33"/>
          <p:cNvSpPr txBox="1">
            <a:spLocks noChangeArrowheads="1"/>
          </p:cNvSpPr>
          <p:nvPr/>
        </p:nvSpPr>
        <p:spPr bwMode="auto">
          <a:xfrm>
            <a:off x="3489325" y="4905375"/>
            <a:ext cx="811213" cy="457200"/>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MxN</a:t>
            </a:r>
          </a:p>
        </p:txBody>
      </p:sp>
      <p:sp>
        <p:nvSpPr>
          <p:cNvPr id="948258" name="Text Box 34"/>
          <p:cNvSpPr txBox="1">
            <a:spLocks noChangeArrowheads="1"/>
          </p:cNvSpPr>
          <p:nvPr/>
        </p:nvSpPr>
        <p:spPr bwMode="auto">
          <a:xfrm>
            <a:off x="3429000" y="5211763"/>
            <a:ext cx="1008063" cy="457200"/>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q</a:t>
            </a:r>
            <a:r>
              <a:rPr lang="en-US" altLang="en-US" sz="2400" baseline="-15000">
                <a:solidFill>
                  <a:schemeClr val="bg2"/>
                </a:solidFill>
              </a:rPr>
              <a:t>k</a:t>
            </a:r>
            <a:r>
              <a:rPr lang="en-US" altLang="en-US" sz="2400">
                <a:solidFill>
                  <a:schemeClr val="bg2"/>
                </a:solidFill>
              </a:rPr>
              <a:t> - q</a:t>
            </a:r>
            <a:r>
              <a:rPr lang="en-US" altLang="en-US" sz="2400" baseline="-15000">
                <a:solidFill>
                  <a:schemeClr val="bg2"/>
                </a:solidFill>
              </a:rPr>
              <a:t>0</a:t>
            </a:r>
          </a:p>
        </p:txBody>
      </p:sp>
      <p:sp>
        <p:nvSpPr>
          <p:cNvPr id="948259" name="Line 35"/>
          <p:cNvSpPr>
            <a:spLocks noChangeShapeType="1"/>
          </p:cNvSpPr>
          <p:nvPr/>
        </p:nvSpPr>
        <p:spPr bwMode="auto">
          <a:xfrm>
            <a:off x="3505200" y="5327650"/>
            <a:ext cx="838200" cy="0"/>
          </a:xfrm>
          <a:prstGeom prst="line">
            <a:avLst/>
          </a:prstGeom>
          <a:noFill/>
          <a:ln w="12700">
            <a:solidFill>
              <a:schemeClr val="bg2"/>
            </a:solidFill>
            <a:round/>
            <a:headEnd type="none" w="sm" len="sm"/>
            <a:tailEnd type="none" w="sm" len="sm"/>
          </a:ln>
          <a:effectLst/>
        </p:spPr>
        <p:txBody>
          <a:bodyPr wrap="none" anchor="ctr"/>
          <a:lstStyle/>
          <a:p>
            <a:endParaRPr lang="en-US"/>
          </a:p>
        </p:txBody>
      </p:sp>
      <p:grpSp>
        <p:nvGrpSpPr>
          <p:cNvPr id="948270" name="Group 46"/>
          <p:cNvGrpSpPr>
            <a:grpSpLocks/>
          </p:cNvGrpSpPr>
          <p:nvPr/>
        </p:nvGrpSpPr>
        <p:grpSpPr bwMode="auto">
          <a:xfrm>
            <a:off x="4792663" y="4813300"/>
            <a:ext cx="1530350" cy="895350"/>
            <a:chOff x="3648" y="3264"/>
            <a:chExt cx="964" cy="564"/>
          </a:xfrm>
        </p:grpSpPr>
        <p:sp>
          <p:nvSpPr>
            <p:cNvPr id="948251" name="Text Box 27"/>
            <p:cNvSpPr txBox="1">
              <a:spLocks noChangeArrowheads="1"/>
            </p:cNvSpPr>
            <p:nvPr/>
          </p:nvSpPr>
          <p:spPr bwMode="auto">
            <a:xfrm>
              <a:off x="3648" y="3396"/>
              <a:ext cx="964" cy="365"/>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 </a:t>
              </a:r>
              <a:r>
                <a:rPr lang="en-US" altLang="en-US" sz="3200">
                  <a:solidFill>
                    <a:schemeClr val="bg2"/>
                  </a:solidFill>
                  <a:latin typeface="Symbol" pitchFamily="18" charset="2"/>
                </a:rPr>
                <a:t> </a:t>
              </a:r>
              <a:r>
                <a:rPr lang="en-US" altLang="en-US" sz="2400">
                  <a:solidFill>
                    <a:schemeClr val="bg2"/>
                  </a:solidFill>
                </a:rPr>
                <a:t> H(s)ds</a:t>
              </a:r>
            </a:p>
          </p:txBody>
        </p:sp>
        <p:sp>
          <p:nvSpPr>
            <p:cNvPr id="948261" name="Freeform 37"/>
            <p:cNvSpPr>
              <a:spLocks/>
            </p:cNvSpPr>
            <p:nvPr/>
          </p:nvSpPr>
          <p:spPr bwMode="auto">
            <a:xfrm>
              <a:off x="3872" y="3439"/>
              <a:ext cx="101" cy="250"/>
            </a:xfrm>
            <a:custGeom>
              <a:avLst/>
              <a:gdLst/>
              <a:ahLst/>
              <a:cxnLst>
                <a:cxn ang="0">
                  <a:pos x="101" y="0"/>
                </a:cxn>
                <a:cxn ang="0">
                  <a:pos x="59" y="32"/>
                </a:cxn>
                <a:cxn ang="0">
                  <a:pos x="21" y="250"/>
                </a:cxn>
                <a:cxn ang="0">
                  <a:pos x="0" y="245"/>
                </a:cxn>
              </a:cxnLst>
              <a:rect l="0" t="0" r="r" b="b"/>
              <a:pathLst>
                <a:path w="101" h="250">
                  <a:moveTo>
                    <a:pt x="101" y="0"/>
                  </a:moveTo>
                  <a:cubicBezTo>
                    <a:pt x="77" y="5"/>
                    <a:pt x="66" y="7"/>
                    <a:pt x="59" y="32"/>
                  </a:cubicBezTo>
                  <a:cubicBezTo>
                    <a:pt x="56" y="75"/>
                    <a:pt x="69" y="219"/>
                    <a:pt x="21" y="250"/>
                  </a:cubicBezTo>
                  <a:cubicBezTo>
                    <a:pt x="3" y="244"/>
                    <a:pt x="10" y="245"/>
                    <a:pt x="0" y="245"/>
                  </a:cubicBezTo>
                </a:path>
              </a:pathLst>
            </a:custGeom>
            <a:noFill/>
            <a:ln w="28575" cap="flat" cmpd="sng">
              <a:solidFill>
                <a:schemeClr val="bg2"/>
              </a:solidFill>
              <a:prstDash val="solid"/>
              <a:round/>
              <a:headEnd type="none" w="sm" len="sm"/>
              <a:tailEnd type="none" w="sm" len="sm"/>
            </a:ln>
            <a:effectLst/>
          </p:spPr>
          <p:txBody>
            <a:bodyPr wrap="none" anchor="ctr"/>
            <a:lstStyle/>
            <a:p>
              <a:endParaRPr lang="en-US"/>
            </a:p>
          </p:txBody>
        </p:sp>
        <p:sp>
          <p:nvSpPr>
            <p:cNvPr id="948263" name="Text Box 39"/>
            <p:cNvSpPr txBox="1">
              <a:spLocks noChangeArrowheads="1"/>
            </p:cNvSpPr>
            <p:nvPr/>
          </p:nvSpPr>
          <p:spPr bwMode="auto">
            <a:xfrm>
              <a:off x="3792" y="3636"/>
              <a:ext cx="218" cy="192"/>
            </a:xfrm>
            <a:prstGeom prst="rect">
              <a:avLst/>
            </a:prstGeom>
            <a:noFill/>
            <a:ln w="12700">
              <a:noFill/>
              <a:miter lim="800000"/>
              <a:headEnd type="none" w="sm" len="sm"/>
              <a:tailEnd type="none" w="sm" len="sm"/>
            </a:ln>
            <a:effectLst/>
          </p:spPr>
          <p:txBody>
            <a:bodyPr wrap="none">
              <a:spAutoFit/>
            </a:bodyPr>
            <a:lstStyle/>
            <a:p>
              <a:r>
                <a:rPr lang="en-US" altLang="en-US">
                  <a:solidFill>
                    <a:schemeClr val="bg2"/>
                  </a:solidFill>
                </a:rPr>
                <a:t>p</a:t>
              </a:r>
              <a:r>
                <a:rPr lang="en-US" altLang="en-US" baseline="-15000">
                  <a:solidFill>
                    <a:schemeClr val="bg2"/>
                  </a:solidFill>
                </a:rPr>
                <a:t>0</a:t>
              </a:r>
              <a:endParaRPr lang="en-US" altLang="en-US">
                <a:solidFill>
                  <a:schemeClr val="bg2"/>
                </a:solidFill>
              </a:endParaRPr>
            </a:p>
          </p:txBody>
        </p:sp>
        <p:sp>
          <p:nvSpPr>
            <p:cNvPr id="948264" name="Text Box 40"/>
            <p:cNvSpPr txBox="1">
              <a:spLocks noChangeArrowheads="1"/>
            </p:cNvSpPr>
            <p:nvPr/>
          </p:nvSpPr>
          <p:spPr bwMode="auto">
            <a:xfrm>
              <a:off x="3871" y="3264"/>
              <a:ext cx="218" cy="192"/>
            </a:xfrm>
            <a:prstGeom prst="rect">
              <a:avLst/>
            </a:prstGeom>
            <a:noFill/>
            <a:ln w="12700">
              <a:noFill/>
              <a:miter lim="800000"/>
              <a:headEnd type="none" w="sm" len="sm"/>
              <a:tailEnd type="none" w="sm" len="sm"/>
            </a:ln>
            <a:effectLst/>
          </p:spPr>
          <p:txBody>
            <a:bodyPr wrap="none">
              <a:spAutoFit/>
            </a:bodyPr>
            <a:lstStyle/>
            <a:p>
              <a:r>
                <a:rPr lang="en-US" altLang="en-US">
                  <a:solidFill>
                    <a:schemeClr val="bg2"/>
                  </a:solidFill>
                </a:rPr>
                <a:t>p</a:t>
              </a:r>
              <a:r>
                <a:rPr lang="en-US" altLang="en-US" baseline="-25000">
                  <a:solidFill>
                    <a:schemeClr val="bg2"/>
                  </a:solidFill>
                </a:rPr>
                <a:t>n</a:t>
              </a:r>
            </a:p>
          </p:txBody>
        </p:sp>
      </p:grpSp>
      <p:sp>
        <p:nvSpPr>
          <p:cNvPr id="948266" name="Freeform 42"/>
          <p:cNvSpPr>
            <a:spLocks/>
          </p:cNvSpPr>
          <p:nvPr/>
        </p:nvSpPr>
        <p:spPr bwMode="auto">
          <a:xfrm>
            <a:off x="3200400" y="5078413"/>
            <a:ext cx="160338" cy="396875"/>
          </a:xfrm>
          <a:custGeom>
            <a:avLst/>
            <a:gdLst/>
            <a:ahLst/>
            <a:cxnLst>
              <a:cxn ang="0">
                <a:pos x="101" y="0"/>
              </a:cxn>
              <a:cxn ang="0">
                <a:pos x="59" y="32"/>
              </a:cxn>
              <a:cxn ang="0">
                <a:pos x="21" y="250"/>
              </a:cxn>
              <a:cxn ang="0">
                <a:pos x="0" y="245"/>
              </a:cxn>
            </a:cxnLst>
            <a:rect l="0" t="0" r="r" b="b"/>
            <a:pathLst>
              <a:path w="101" h="250">
                <a:moveTo>
                  <a:pt x="101" y="0"/>
                </a:moveTo>
                <a:cubicBezTo>
                  <a:pt x="77" y="5"/>
                  <a:pt x="66" y="7"/>
                  <a:pt x="59" y="32"/>
                </a:cubicBezTo>
                <a:cubicBezTo>
                  <a:pt x="56" y="75"/>
                  <a:pt x="69" y="219"/>
                  <a:pt x="21" y="250"/>
                </a:cubicBezTo>
                <a:cubicBezTo>
                  <a:pt x="3" y="244"/>
                  <a:pt x="10" y="245"/>
                  <a:pt x="0" y="245"/>
                </a:cubicBezTo>
              </a:path>
            </a:pathLst>
          </a:custGeom>
          <a:noFill/>
          <a:ln w="28575" cap="flat" cmpd="sng">
            <a:solidFill>
              <a:schemeClr val="bg2"/>
            </a:solidFill>
            <a:prstDash val="solid"/>
            <a:round/>
            <a:headEnd type="none" w="sm" len="sm"/>
            <a:tailEnd type="none" w="sm" len="sm"/>
          </a:ln>
          <a:effectLst/>
        </p:spPr>
        <p:txBody>
          <a:bodyPr wrap="none" anchor="ctr"/>
          <a:lstStyle/>
          <a:p>
            <a:endParaRPr lang="en-US"/>
          </a:p>
        </p:txBody>
      </p:sp>
      <p:sp>
        <p:nvSpPr>
          <p:cNvPr id="948267" name="Text Box 43"/>
          <p:cNvSpPr txBox="1">
            <a:spLocks noChangeArrowheads="1"/>
          </p:cNvSpPr>
          <p:nvPr/>
        </p:nvSpPr>
        <p:spPr bwMode="auto">
          <a:xfrm>
            <a:off x="3073400" y="5391150"/>
            <a:ext cx="346075" cy="304800"/>
          </a:xfrm>
          <a:prstGeom prst="rect">
            <a:avLst/>
          </a:prstGeom>
          <a:noFill/>
          <a:ln w="12700">
            <a:noFill/>
            <a:miter lim="800000"/>
            <a:headEnd type="none" w="sm" len="sm"/>
            <a:tailEnd type="none" w="sm" len="sm"/>
          </a:ln>
          <a:effectLst/>
        </p:spPr>
        <p:txBody>
          <a:bodyPr wrap="none">
            <a:spAutoFit/>
          </a:bodyPr>
          <a:lstStyle/>
          <a:p>
            <a:r>
              <a:rPr lang="en-US" altLang="en-US">
                <a:solidFill>
                  <a:schemeClr val="bg2"/>
                </a:solidFill>
              </a:rPr>
              <a:t>q</a:t>
            </a:r>
            <a:r>
              <a:rPr lang="en-US" altLang="en-US" baseline="-15000">
                <a:solidFill>
                  <a:schemeClr val="bg2"/>
                </a:solidFill>
              </a:rPr>
              <a:t>0</a:t>
            </a:r>
            <a:endParaRPr lang="en-US" altLang="en-US">
              <a:solidFill>
                <a:schemeClr val="bg2"/>
              </a:solidFill>
            </a:endParaRPr>
          </a:p>
        </p:txBody>
      </p:sp>
      <p:sp>
        <p:nvSpPr>
          <p:cNvPr id="948268" name="Text Box 44"/>
          <p:cNvSpPr txBox="1">
            <a:spLocks noChangeArrowheads="1"/>
          </p:cNvSpPr>
          <p:nvPr/>
        </p:nvSpPr>
        <p:spPr bwMode="auto">
          <a:xfrm>
            <a:off x="3198813" y="4800600"/>
            <a:ext cx="377825" cy="304800"/>
          </a:xfrm>
          <a:prstGeom prst="rect">
            <a:avLst/>
          </a:prstGeom>
          <a:noFill/>
          <a:ln w="12700">
            <a:noFill/>
            <a:miter lim="800000"/>
            <a:headEnd type="none" w="sm" len="sm"/>
            <a:tailEnd type="none" w="sm" len="sm"/>
          </a:ln>
          <a:effectLst/>
        </p:spPr>
        <p:txBody>
          <a:bodyPr wrap="none">
            <a:spAutoFit/>
          </a:bodyPr>
          <a:lstStyle/>
          <a:p>
            <a:r>
              <a:rPr lang="en-US" altLang="en-US">
                <a:solidFill>
                  <a:schemeClr val="bg2"/>
                </a:solidFill>
              </a:rPr>
              <a:t>q</a:t>
            </a:r>
            <a:r>
              <a:rPr lang="en-US" altLang="en-US" baseline="-25000">
                <a:solidFill>
                  <a:schemeClr val="bg2"/>
                </a:solidFill>
              </a:rPr>
              <a:t>m</a:t>
            </a:r>
          </a:p>
        </p:txBody>
      </p:sp>
      <p:sp>
        <p:nvSpPr>
          <p:cNvPr id="948269" name="Rectangle 45"/>
          <p:cNvSpPr>
            <a:spLocks noChangeArrowheads="1"/>
          </p:cNvSpPr>
          <p:nvPr/>
        </p:nvSpPr>
        <p:spPr bwMode="auto">
          <a:xfrm>
            <a:off x="4308475" y="5057775"/>
            <a:ext cx="506413" cy="457200"/>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ds</a:t>
            </a:r>
          </a:p>
        </p:txBody>
      </p:sp>
      <p:grpSp>
        <p:nvGrpSpPr>
          <p:cNvPr id="948276" name="Group 52"/>
          <p:cNvGrpSpPr>
            <a:grpSpLocks/>
          </p:cNvGrpSpPr>
          <p:nvPr/>
        </p:nvGrpSpPr>
        <p:grpSpPr bwMode="auto">
          <a:xfrm>
            <a:off x="3213100" y="5972175"/>
            <a:ext cx="1585913" cy="798513"/>
            <a:chOff x="1814" y="3817"/>
            <a:chExt cx="999" cy="503"/>
          </a:xfrm>
        </p:grpSpPr>
        <p:sp>
          <p:nvSpPr>
            <p:cNvPr id="948273" name="Text Box 49"/>
            <p:cNvSpPr txBox="1">
              <a:spLocks noChangeArrowheads="1"/>
            </p:cNvSpPr>
            <p:nvPr/>
          </p:nvSpPr>
          <p:spPr bwMode="auto">
            <a:xfrm>
              <a:off x="1814" y="3817"/>
              <a:ext cx="999" cy="288"/>
            </a:xfrm>
            <a:prstGeom prst="rect">
              <a:avLst/>
            </a:prstGeom>
            <a:noFill/>
            <a:ln w="12700">
              <a:noFill/>
              <a:miter lim="800000"/>
              <a:headEnd type="none" w="sm" len="sm"/>
              <a:tailEnd type="none" w="sm" len="sm"/>
            </a:ln>
            <a:effectLst/>
          </p:spPr>
          <p:txBody>
            <a:bodyPr wrap="none">
              <a:spAutoFit/>
            </a:bodyPr>
            <a:lstStyle/>
            <a:p>
              <a:r>
                <a:rPr lang="en-US" altLang="en-US" sz="2400">
                  <a:solidFill>
                    <a:srgbClr val="FFFFFF"/>
                  </a:solidFill>
                </a:rPr>
                <a:t>MN(q</a:t>
              </a:r>
              <a:r>
                <a:rPr lang="en-US" altLang="en-US" sz="2400" baseline="-25000">
                  <a:solidFill>
                    <a:srgbClr val="FFFFFF"/>
                  </a:solidFill>
                </a:rPr>
                <a:t>m</a:t>
              </a:r>
              <a:r>
                <a:rPr lang="en-US" altLang="en-US" sz="2400">
                  <a:solidFill>
                    <a:srgbClr val="FFFFFF"/>
                  </a:solidFill>
                </a:rPr>
                <a:t>-q</a:t>
              </a:r>
              <a:r>
                <a:rPr lang="en-US" altLang="en-US" sz="2400" baseline="-25000">
                  <a:solidFill>
                    <a:srgbClr val="FFFFFF"/>
                  </a:solidFill>
                </a:rPr>
                <a:t>0</a:t>
              </a:r>
              <a:r>
                <a:rPr lang="en-US" altLang="en-US" sz="2400">
                  <a:solidFill>
                    <a:srgbClr val="FFFFFF"/>
                  </a:solidFill>
                </a:rPr>
                <a:t>)</a:t>
              </a:r>
              <a:endParaRPr lang="en-US" altLang="en-US" sz="2400"/>
            </a:p>
          </p:txBody>
        </p:sp>
        <p:sp>
          <p:nvSpPr>
            <p:cNvPr id="948274" name="Line 50"/>
            <p:cNvSpPr>
              <a:spLocks noChangeShapeType="1"/>
            </p:cNvSpPr>
            <p:nvPr/>
          </p:nvSpPr>
          <p:spPr bwMode="auto">
            <a:xfrm>
              <a:off x="1872" y="4080"/>
              <a:ext cx="76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48275" name="Text Box 51"/>
            <p:cNvSpPr txBox="1">
              <a:spLocks noChangeArrowheads="1"/>
            </p:cNvSpPr>
            <p:nvPr/>
          </p:nvSpPr>
          <p:spPr bwMode="auto">
            <a:xfrm>
              <a:off x="1920" y="4032"/>
              <a:ext cx="635" cy="288"/>
            </a:xfrm>
            <a:prstGeom prst="rect">
              <a:avLst/>
            </a:prstGeom>
            <a:noFill/>
            <a:ln w="12700">
              <a:noFill/>
              <a:miter lim="800000"/>
              <a:headEnd type="none" w="sm" len="sm"/>
              <a:tailEnd type="none" w="sm" len="sm"/>
            </a:ln>
            <a:effectLst/>
          </p:spPr>
          <p:txBody>
            <a:bodyPr wrap="none">
              <a:spAutoFit/>
            </a:bodyPr>
            <a:lstStyle/>
            <a:p>
              <a:r>
                <a:rPr lang="en-US" altLang="en-US" sz="2400">
                  <a:solidFill>
                    <a:srgbClr val="FFFFFF"/>
                  </a:solidFill>
                </a:rPr>
                <a:t>q</a:t>
              </a:r>
              <a:r>
                <a:rPr lang="en-US" altLang="en-US" sz="2400" baseline="-15000">
                  <a:solidFill>
                    <a:srgbClr val="FFFFFF"/>
                  </a:solidFill>
                </a:rPr>
                <a:t>k</a:t>
              </a:r>
              <a:r>
                <a:rPr lang="en-US" altLang="en-US" sz="2400">
                  <a:solidFill>
                    <a:srgbClr val="FFFFFF"/>
                  </a:solidFill>
                </a:rPr>
                <a:t> - q</a:t>
              </a:r>
              <a:r>
                <a:rPr lang="en-US" altLang="en-US" sz="2400" baseline="-15000">
                  <a:solidFill>
                    <a:srgbClr val="FFFFFF"/>
                  </a:solidFill>
                </a:rPr>
                <a:t>0</a:t>
              </a:r>
            </a:p>
          </p:txBody>
        </p:sp>
      </p:grpSp>
      <p:sp>
        <p:nvSpPr>
          <p:cNvPr id="948277" name="AutoShape 53"/>
          <p:cNvSpPr>
            <a:spLocks/>
          </p:cNvSpPr>
          <p:nvPr/>
        </p:nvSpPr>
        <p:spPr bwMode="auto">
          <a:xfrm rot="5400000">
            <a:off x="3810000" y="5154613"/>
            <a:ext cx="228600" cy="1447800"/>
          </a:xfrm>
          <a:prstGeom prst="rightBrace">
            <a:avLst>
              <a:gd name="adj1" fmla="val 52778"/>
              <a:gd name="adj2" fmla="val 50000"/>
            </a:avLst>
          </a:prstGeom>
          <a:noFill/>
          <a:ln w="12700">
            <a:solidFill>
              <a:schemeClr val="tx1"/>
            </a:solidFill>
            <a:round/>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0274" name="Rectangle 2"/>
          <p:cNvSpPr>
            <a:spLocks noGrp="1" noChangeArrowheads="1"/>
          </p:cNvSpPr>
          <p:nvPr>
            <p:ph type="title"/>
          </p:nvPr>
        </p:nvSpPr>
        <p:spPr>
          <a:xfrm>
            <a:off x="6086475" y="285750"/>
            <a:ext cx="2981325" cy="609600"/>
          </a:xfrm>
        </p:spPr>
        <p:txBody>
          <a:bodyPr/>
          <a:lstStyle/>
          <a:p>
            <a:r>
              <a:rPr lang="en-US" altLang="en-US"/>
              <a:t>Why? continued</a:t>
            </a:r>
          </a:p>
        </p:txBody>
      </p:sp>
      <p:sp>
        <p:nvSpPr>
          <p:cNvPr id="950275" name="Rectangle 3"/>
          <p:cNvSpPr>
            <a:spLocks noGrp="1" noChangeArrowheads="1"/>
          </p:cNvSpPr>
          <p:nvPr>
            <p:ph type="body" idx="1"/>
          </p:nvPr>
        </p:nvSpPr>
        <p:spPr>
          <a:xfrm>
            <a:off x="609600" y="1524000"/>
            <a:ext cx="7848600" cy="2362200"/>
          </a:xfrm>
        </p:spPr>
        <p:txBody>
          <a:bodyPr/>
          <a:lstStyle/>
          <a:p>
            <a:r>
              <a:rPr lang="en-US" altLang="en-US"/>
              <a:t>Solve last equation for q to get:</a:t>
            </a:r>
          </a:p>
          <a:p>
            <a:endParaRPr lang="en-US" altLang="en-US"/>
          </a:p>
          <a:p>
            <a:endParaRPr lang="en-US" altLang="en-US"/>
          </a:p>
          <a:p>
            <a:endParaRPr lang="en-US" altLang="en-US"/>
          </a:p>
          <a:p>
            <a:r>
              <a:rPr lang="en-US" altLang="en-US"/>
              <a:t>Map back into discrete domain to get:</a:t>
            </a:r>
          </a:p>
          <a:p>
            <a:endParaRPr lang="en-US" altLang="en-US"/>
          </a:p>
          <a:p>
            <a:endParaRPr lang="en-US" altLang="en-US"/>
          </a:p>
          <a:p>
            <a:endParaRPr lang="en-US" altLang="en-US"/>
          </a:p>
          <a:p>
            <a:r>
              <a:rPr lang="en-US" altLang="en-US"/>
              <a:t>Leads to an algorithm…..</a:t>
            </a:r>
          </a:p>
        </p:txBody>
      </p:sp>
      <p:grpSp>
        <p:nvGrpSpPr>
          <p:cNvPr id="950291" name="Group 19"/>
          <p:cNvGrpSpPr>
            <a:grpSpLocks/>
          </p:cNvGrpSpPr>
          <p:nvPr/>
        </p:nvGrpSpPr>
        <p:grpSpPr bwMode="auto">
          <a:xfrm>
            <a:off x="2590800" y="2209800"/>
            <a:ext cx="4283075" cy="930275"/>
            <a:chOff x="1632" y="1392"/>
            <a:chExt cx="2698" cy="586"/>
          </a:xfrm>
        </p:grpSpPr>
        <p:sp>
          <p:nvSpPr>
            <p:cNvPr id="950276" name="Rectangle 4"/>
            <p:cNvSpPr>
              <a:spLocks noChangeArrowheads="1"/>
            </p:cNvSpPr>
            <p:nvPr/>
          </p:nvSpPr>
          <p:spPr bwMode="auto">
            <a:xfrm>
              <a:off x="1632" y="1402"/>
              <a:ext cx="2688" cy="576"/>
            </a:xfrm>
            <a:prstGeom prst="rect">
              <a:avLst/>
            </a:prstGeom>
            <a:solidFill>
              <a:schemeClr val="folHlink"/>
            </a:solidFill>
            <a:ln w="12700">
              <a:noFill/>
              <a:miter lim="800000"/>
              <a:headEnd type="none" w="sm" len="sm"/>
              <a:tailEnd type="none" w="sm" len="sm"/>
            </a:ln>
            <a:effectLst/>
          </p:spPr>
          <p:txBody>
            <a:bodyPr wrap="none" anchor="ctr"/>
            <a:lstStyle/>
            <a:p>
              <a:pPr algn="ctr"/>
              <a:endParaRPr lang="en-US" altLang="en-US"/>
            </a:p>
          </p:txBody>
        </p:sp>
        <p:grpSp>
          <p:nvGrpSpPr>
            <p:cNvPr id="950289" name="Group 17"/>
            <p:cNvGrpSpPr>
              <a:grpSpLocks/>
            </p:cNvGrpSpPr>
            <p:nvPr/>
          </p:nvGrpSpPr>
          <p:grpSpPr bwMode="auto">
            <a:xfrm>
              <a:off x="1632" y="1392"/>
              <a:ext cx="2698" cy="564"/>
              <a:chOff x="1248" y="2150"/>
              <a:chExt cx="2698" cy="564"/>
            </a:xfrm>
          </p:grpSpPr>
          <p:sp>
            <p:nvSpPr>
              <p:cNvPr id="950278" name="Text Box 6"/>
              <p:cNvSpPr txBox="1">
                <a:spLocks noChangeArrowheads="1"/>
              </p:cNvSpPr>
              <p:nvPr/>
            </p:nvSpPr>
            <p:spPr bwMode="auto">
              <a:xfrm>
                <a:off x="2304" y="2423"/>
                <a:ext cx="415" cy="288"/>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MN</a:t>
                </a:r>
              </a:p>
            </p:txBody>
          </p:sp>
          <p:sp>
            <p:nvSpPr>
              <p:cNvPr id="950279" name="Line 7"/>
              <p:cNvSpPr>
                <a:spLocks noChangeShapeType="1"/>
              </p:cNvSpPr>
              <p:nvPr/>
            </p:nvSpPr>
            <p:spPr bwMode="auto">
              <a:xfrm>
                <a:off x="2256" y="2448"/>
                <a:ext cx="528" cy="0"/>
              </a:xfrm>
              <a:prstGeom prst="line">
                <a:avLst/>
              </a:prstGeom>
              <a:noFill/>
              <a:ln w="12700">
                <a:solidFill>
                  <a:schemeClr val="bg2"/>
                </a:solidFill>
                <a:round/>
                <a:headEnd type="none" w="sm" len="sm"/>
                <a:tailEnd type="none" w="sm" len="sm"/>
              </a:ln>
              <a:effectLst/>
            </p:spPr>
            <p:txBody>
              <a:bodyPr wrap="none" anchor="ctr"/>
              <a:lstStyle/>
              <a:p>
                <a:endParaRPr lang="en-US"/>
              </a:p>
            </p:txBody>
          </p:sp>
          <p:sp>
            <p:nvSpPr>
              <p:cNvPr id="950280" name="Text Box 8"/>
              <p:cNvSpPr txBox="1">
                <a:spLocks noChangeArrowheads="1"/>
              </p:cNvSpPr>
              <p:nvPr/>
            </p:nvSpPr>
            <p:spPr bwMode="auto">
              <a:xfrm>
                <a:off x="2208" y="2160"/>
                <a:ext cx="635" cy="288"/>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q</a:t>
                </a:r>
                <a:r>
                  <a:rPr lang="en-US" altLang="en-US" sz="2400" baseline="-15000">
                    <a:solidFill>
                      <a:schemeClr val="bg2"/>
                    </a:solidFill>
                  </a:rPr>
                  <a:t>k</a:t>
                </a:r>
                <a:r>
                  <a:rPr lang="en-US" altLang="en-US" sz="2400">
                    <a:solidFill>
                      <a:schemeClr val="bg2"/>
                    </a:solidFill>
                  </a:rPr>
                  <a:t> - q</a:t>
                </a:r>
                <a:r>
                  <a:rPr lang="en-US" altLang="en-US" sz="2400" baseline="-15000">
                    <a:solidFill>
                      <a:schemeClr val="bg2"/>
                    </a:solidFill>
                  </a:rPr>
                  <a:t>0</a:t>
                </a:r>
              </a:p>
            </p:txBody>
          </p:sp>
          <p:grpSp>
            <p:nvGrpSpPr>
              <p:cNvPr id="950288" name="Group 16"/>
              <p:cNvGrpSpPr>
                <a:grpSpLocks/>
              </p:cNvGrpSpPr>
              <p:nvPr/>
            </p:nvGrpSpPr>
            <p:grpSpPr bwMode="auto">
              <a:xfrm>
                <a:off x="2724" y="2150"/>
                <a:ext cx="1222" cy="564"/>
                <a:chOff x="2688" y="2448"/>
                <a:chExt cx="1222" cy="564"/>
              </a:xfrm>
            </p:grpSpPr>
            <p:sp>
              <p:nvSpPr>
                <p:cNvPr id="950282" name="Text Box 10"/>
                <p:cNvSpPr txBox="1">
                  <a:spLocks noChangeArrowheads="1"/>
                </p:cNvSpPr>
                <p:nvPr/>
              </p:nvSpPr>
              <p:spPr bwMode="auto">
                <a:xfrm>
                  <a:off x="2832" y="2610"/>
                  <a:ext cx="1078" cy="288"/>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H(s)ds + q</a:t>
                  </a:r>
                  <a:r>
                    <a:rPr lang="en-US" altLang="en-US" sz="2400" baseline="-15000">
                      <a:solidFill>
                        <a:schemeClr val="bg2"/>
                      </a:solidFill>
                    </a:rPr>
                    <a:t>0</a:t>
                  </a:r>
                  <a:endParaRPr lang="en-US" altLang="en-US" sz="2400">
                    <a:solidFill>
                      <a:schemeClr val="bg2"/>
                    </a:solidFill>
                  </a:endParaRPr>
                </a:p>
              </p:txBody>
            </p:sp>
            <p:sp>
              <p:nvSpPr>
                <p:cNvPr id="950283" name="Freeform 11"/>
                <p:cNvSpPr>
                  <a:spLocks/>
                </p:cNvSpPr>
                <p:nvPr/>
              </p:nvSpPr>
              <p:spPr bwMode="auto">
                <a:xfrm>
                  <a:off x="2785" y="2623"/>
                  <a:ext cx="101" cy="250"/>
                </a:xfrm>
                <a:custGeom>
                  <a:avLst/>
                  <a:gdLst/>
                  <a:ahLst/>
                  <a:cxnLst>
                    <a:cxn ang="0">
                      <a:pos x="101" y="0"/>
                    </a:cxn>
                    <a:cxn ang="0">
                      <a:pos x="59" y="32"/>
                    </a:cxn>
                    <a:cxn ang="0">
                      <a:pos x="21" y="250"/>
                    </a:cxn>
                    <a:cxn ang="0">
                      <a:pos x="0" y="245"/>
                    </a:cxn>
                  </a:cxnLst>
                  <a:rect l="0" t="0" r="r" b="b"/>
                  <a:pathLst>
                    <a:path w="101" h="250">
                      <a:moveTo>
                        <a:pt x="101" y="0"/>
                      </a:moveTo>
                      <a:cubicBezTo>
                        <a:pt x="77" y="5"/>
                        <a:pt x="66" y="7"/>
                        <a:pt x="59" y="32"/>
                      </a:cubicBezTo>
                      <a:cubicBezTo>
                        <a:pt x="56" y="75"/>
                        <a:pt x="69" y="219"/>
                        <a:pt x="21" y="250"/>
                      </a:cubicBezTo>
                      <a:cubicBezTo>
                        <a:pt x="3" y="244"/>
                        <a:pt x="10" y="245"/>
                        <a:pt x="0" y="245"/>
                      </a:cubicBezTo>
                    </a:path>
                  </a:pathLst>
                </a:custGeom>
                <a:noFill/>
                <a:ln w="28575" cap="flat" cmpd="sng">
                  <a:solidFill>
                    <a:schemeClr val="bg2"/>
                  </a:solidFill>
                  <a:prstDash val="solid"/>
                  <a:round/>
                  <a:headEnd type="none" w="sm" len="sm"/>
                  <a:tailEnd type="none" w="sm" len="sm"/>
                </a:ln>
                <a:effectLst/>
              </p:spPr>
              <p:txBody>
                <a:bodyPr wrap="none" anchor="ctr"/>
                <a:lstStyle/>
                <a:p>
                  <a:endParaRPr lang="en-US"/>
                </a:p>
              </p:txBody>
            </p:sp>
            <p:sp>
              <p:nvSpPr>
                <p:cNvPr id="950284" name="Text Box 12"/>
                <p:cNvSpPr txBox="1">
                  <a:spLocks noChangeArrowheads="1"/>
                </p:cNvSpPr>
                <p:nvPr/>
              </p:nvSpPr>
              <p:spPr bwMode="auto">
                <a:xfrm>
                  <a:off x="2688" y="2820"/>
                  <a:ext cx="218" cy="192"/>
                </a:xfrm>
                <a:prstGeom prst="rect">
                  <a:avLst/>
                </a:prstGeom>
                <a:noFill/>
                <a:ln w="12700">
                  <a:noFill/>
                  <a:miter lim="800000"/>
                  <a:headEnd type="none" w="sm" len="sm"/>
                  <a:tailEnd type="none" w="sm" len="sm"/>
                </a:ln>
                <a:effectLst/>
              </p:spPr>
              <p:txBody>
                <a:bodyPr wrap="none">
                  <a:spAutoFit/>
                </a:bodyPr>
                <a:lstStyle/>
                <a:p>
                  <a:r>
                    <a:rPr lang="en-US" altLang="en-US">
                      <a:solidFill>
                        <a:schemeClr val="bg2"/>
                      </a:solidFill>
                    </a:rPr>
                    <a:t>p</a:t>
                  </a:r>
                  <a:r>
                    <a:rPr lang="en-US" altLang="en-US" baseline="-15000">
                      <a:solidFill>
                        <a:schemeClr val="bg2"/>
                      </a:solidFill>
                    </a:rPr>
                    <a:t>0</a:t>
                  </a:r>
                  <a:endParaRPr lang="en-US" altLang="en-US">
                    <a:solidFill>
                      <a:schemeClr val="bg2"/>
                    </a:solidFill>
                  </a:endParaRPr>
                </a:p>
              </p:txBody>
            </p:sp>
            <p:sp>
              <p:nvSpPr>
                <p:cNvPr id="950285" name="Text Box 13"/>
                <p:cNvSpPr txBox="1">
                  <a:spLocks noChangeArrowheads="1"/>
                </p:cNvSpPr>
                <p:nvPr/>
              </p:nvSpPr>
              <p:spPr bwMode="auto">
                <a:xfrm>
                  <a:off x="2784" y="2448"/>
                  <a:ext cx="218" cy="192"/>
                </a:xfrm>
                <a:prstGeom prst="rect">
                  <a:avLst/>
                </a:prstGeom>
                <a:noFill/>
                <a:ln w="12700">
                  <a:noFill/>
                  <a:miter lim="800000"/>
                  <a:headEnd type="none" w="sm" len="sm"/>
                  <a:tailEnd type="none" w="sm" len="sm"/>
                </a:ln>
                <a:effectLst/>
              </p:spPr>
              <p:txBody>
                <a:bodyPr wrap="none">
                  <a:spAutoFit/>
                </a:bodyPr>
                <a:lstStyle/>
                <a:p>
                  <a:r>
                    <a:rPr lang="en-US" altLang="en-US">
                      <a:solidFill>
                        <a:schemeClr val="bg2"/>
                      </a:solidFill>
                    </a:rPr>
                    <a:t>p</a:t>
                  </a:r>
                  <a:r>
                    <a:rPr lang="en-US" altLang="en-US" baseline="-25000">
                      <a:solidFill>
                        <a:schemeClr val="bg2"/>
                      </a:solidFill>
                    </a:rPr>
                    <a:t>n</a:t>
                  </a:r>
                </a:p>
              </p:txBody>
            </p:sp>
          </p:grpSp>
          <p:sp>
            <p:nvSpPr>
              <p:cNvPr id="950287" name="Text Box 15"/>
              <p:cNvSpPr txBox="1">
                <a:spLocks noChangeArrowheads="1"/>
              </p:cNvSpPr>
              <p:nvPr/>
            </p:nvSpPr>
            <p:spPr bwMode="auto">
              <a:xfrm>
                <a:off x="1248" y="2304"/>
                <a:ext cx="1065" cy="288"/>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q</a:t>
                </a:r>
                <a:r>
                  <a:rPr lang="en-US" altLang="en-US" sz="2400" baseline="-25000">
                    <a:solidFill>
                      <a:schemeClr val="bg2"/>
                    </a:solidFill>
                  </a:rPr>
                  <a:t>m</a:t>
                </a:r>
                <a:r>
                  <a:rPr lang="en-US" altLang="en-US" sz="2400">
                    <a:solidFill>
                      <a:schemeClr val="bg2"/>
                    </a:solidFill>
                  </a:rPr>
                  <a:t> = T(p) =</a:t>
                </a:r>
              </a:p>
            </p:txBody>
          </p:sp>
        </p:grpSp>
      </p:grpSp>
      <p:grpSp>
        <p:nvGrpSpPr>
          <p:cNvPr id="950306" name="Group 34"/>
          <p:cNvGrpSpPr>
            <a:grpSpLocks/>
          </p:cNvGrpSpPr>
          <p:nvPr/>
        </p:nvGrpSpPr>
        <p:grpSpPr bwMode="auto">
          <a:xfrm>
            <a:off x="2514600" y="3902075"/>
            <a:ext cx="4114800" cy="914400"/>
            <a:chOff x="1584" y="2458"/>
            <a:chExt cx="2592" cy="576"/>
          </a:xfrm>
        </p:grpSpPr>
        <p:sp>
          <p:nvSpPr>
            <p:cNvPr id="950293" name="Rectangle 21"/>
            <p:cNvSpPr>
              <a:spLocks noChangeArrowheads="1"/>
            </p:cNvSpPr>
            <p:nvPr/>
          </p:nvSpPr>
          <p:spPr bwMode="auto">
            <a:xfrm>
              <a:off x="1584" y="2458"/>
              <a:ext cx="2592" cy="576"/>
            </a:xfrm>
            <a:prstGeom prst="rect">
              <a:avLst/>
            </a:prstGeom>
            <a:solidFill>
              <a:schemeClr val="folHlink"/>
            </a:solidFill>
            <a:ln w="12700">
              <a:noFill/>
              <a:miter lim="800000"/>
              <a:headEnd type="none" w="sm" len="sm"/>
              <a:tailEnd type="none" w="sm" len="sm"/>
            </a:ln>
            <a:effectLst/>
          </p:spPr>
          <p:txBody>
            <a:bodyPr wrap="none" anchor="ctr"/>
            <a:lstStyle/>
            <a:p>
              <a:pPr algn="ctr"/>
              <a:endParaRPr lang="en-US" altLang="en-US"/>
            </a:p>
          </p:txBody>
        </p:sp>
        <p:sp>
          <p:nvSpPr>
            <p:cNvPr id="950295" name="Text Box 23"/>
            <p:cNvSpPr txBox="1">
              <a:spLocks noChangeArrowheads="1"/>
            </p:cNvSpPr>
            <p:nvPr/>
          </p:nvSpPr>
          <p:spPr bwMode="auto">
            <a:xfrm>
              <a:off x="2640" y="2721"/>
              <a:ext cx="415" cy="288"/>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MN</a:t>
              </a:r>
            </a:p>
          </p:txBody>
        </p:sp>
        <p:sp>
          <p:nvSpPr>
            <p:cNvPr id="950296" name="Line 24"/>
            <p:cNvSpPr>
              <a:spLocks noChangeShapeType="1"/>
            </p:cNvSpPr>
            <p:nvPr/>
          </p:nvSpPr>
          <p:spPr bwMode="auto">
            <a:xfrm>
              <a:off x="2592" y="2746"/>
              <a:ext cx="528" cy="0"/>
            </a:xfrm>
            <a:prstGeom prst="line">
              <a:avLst/>
            </a:prstGeom>
            <a:noFill/>
            <a:ln w="12700">
              <a:solidFill>
                <a:schemeClr val="bg2"/>
              </a:solidFill>
              <a:round/>
              <a:headEnd type="none" w="sm" len="sm"/>
              <a:tailEnd type="none" w="sm" len="sm"/>
            </a:ln>
            <a:effectLst/>
          </p:spPr>
          <p:txBody>
            <a:bodyPr wrap="none" anchor="ctr"/>
            <a:lstStyle/>
            <a:p>
              <a:endParaRPr lang="en-US"/>
            </a:p>
          </p:txBody>
        </p:sp>
        <p:sp>
          <p:nvSpPr>
            <p:cNvPr id="950297" name="Text Box 25"/>
            <p:cNvSpPr txBox="1">
              <a:spLocks noChangeArrowheads="1"/>
            </p:cNvSpPr>
            <p:nvPr/>
          </p:nvSpPr>
          <p:spPr bwMode="auto">
            <a:xfrm>
              <a:off x="2544" y="2458"/>
              <a:ext cx="635" cy="288"/>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q</a:t>
              </a:r>
              <a:r>
                <a:rPr lang="en-US" altLang="en-US" sz="2400" baseline="-15000">
                  <a:solidFill>
                    <a:schemeClr val="bg2"/>
                  </a:solidFill>
                </a:rPr>
                <a:t>k</a:t>
              </a:r>
              <a:r>
                <a:rPr lang="en-US" altLang="en-US" sz="2400">
                  <a:solidFill>
                    <a:schemeClr val="bg2"/>
                  </a:solidFill>
                </a:rPr>
                <a:t> - q</a:t>
              </a:r>
              <a:r>
                <a:rPr lang="en-US" altLang="en-US" sz="2400" baseline="-15000">
                  <a:solidFill>
                    <a:schemeClr val="bg2"/>
                  </a:solidFill>
                </a:rPr>
                <a:t>0</a:t>
              </a:r>
            </a:p>
          </p:txBody>
        </p:sp>
        <p:sp>
          <p:nvSpPr>
            <p:cNvPr id="950299" name="Text Box 27"/>
            <p:cNvSpPr txBox="1">
              <a:spLocks noChangeArrowheads="1"/>
            </p:cNvSpPr>
            <p:nvPr/>
          </p:nvSpPr>
          <p:spPr bwMode="auto">
            <a:xfrm>
              <a:off x="3072" y="2580"/>
              <a:ext cx="1091" cy="365"/>
            </a:xfrm>
            <a:prstGeom prst="rect">
              <a:avLst/>
            </a:prstGeom>
            <a:noFill/>
            <a:ln w="12700">
              <a:noFill/>
              <a:miter lim="800000"/>
              <a:headEnd type="none" w="sm" len="sm"/>
              <a:tailEnd type="none" w="sm" len="sm"/>
            </a:ln>
            <a:effectLst/>
          </p:spPr>
          <p:txBody>
            <a:bodyPr wrap="none">
              <a:spAutoFit/>
            </a:bodyPr>
            <a:lstStyle/>
            <a:p>
              <a:r>
                <a:rPr lang="en-US" altLang="en-US" sz="3200">
                  <a:solidFill>
                    <a:schemeClr val="bg2"/>
                  </a:solidFill>
                  <a:latin typeface="Symbol" pitchFamily="18" charset="2"/>
                </a:rPr>
                <a:t> S</a:t>
              </a:r>
              <a:r>
                <a:rPr lang="en-US" altLang="en-US" sz="2400">
                  <a:solidFill>
                    <a:schemeClr val="bg2"/>
                  </a:solidFill>
                </a:rPr>
                <a:t> H(i) + q</a:t>
              </a:r>
              <a:r>
                <a:rPr lang="en-US" altLang="en-US" sz="2400" baseline="-15000">
                  <a:solidFill>
                    <a:schemeClr val="bg2"/>
                  </a:solidFill>
                </a:rPr>
                <a:t>0</a:t>
              </a:r>
              <a:endParaRPr lang="en-US" altLang="en-US" sz="2400">
                <a:solidFill>
                  <a:schemeClr val="bg2"/>
                </a:solidFill>
              </a:endParaRPr>
            </a:p>
          </p:txBody>
        </p:sp>
        <p:sp>
          <p:nvSpPr>
            <p:cNvPr id="950303" name="Text Box 31"/>
            <p:cNvSpPr txBox="1">
              <a:spLocks noChangeArrowheads="1"/>
            </p:cNvSpPr>
            <p:nvPr/>
          </p:nvSpPr>
          <p:spPr bwMode="auto">
            <a:xfrm>
              <a:off x="1584" y="2602"/>
              <a:ext cx="1065" cy="288"/>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q</a:t>
              </a:r>
              <a:r>
                <a:rPr lang="en-US" altLang="en-US" sz="2400" baseline="-25000">
                  <a:solidFill>
                    <a:schemeClr val="bg2"/>
                  </a:solidFill>
                </a:rPr>
                <a:t>m</a:t>
              </a:r>
              <a:r>
                <a:rPr lang="en-US" altLang="en-US" sz="2400">
                  <a:solidFill>
                    <a:schemeClr val="bg2"/>
                  </a:solidFill>
                </a:rPr>
                <a:t> = T(p) =</a:t>
              </a:r>
            </a:p>
          </p:txBody>
        </p:sp>
        <p:sp>
          <p:nvSpPr>
            <p:cNvPr id="950304" name="Text Box 32"/>
            <p:cNvSpPr txBox="1">
              <a:spLocks noChangeArrowheads="1"/>
            </p:cNvSpPr>
            <p:nvPr/>
          </p:nvSpPr>
          <p:spPr bwMode="auto">
            <a:xfrm>
              <a:off x="3120" y="2787"/>
              <a:ext cx="308" cy="192"/>
            </a:xfrm>
            <a:prstGeom prst="rect">
              <a:avLst/>
            </a:prstGeom>
            <a:noFill/>
            <a:ln w="12700">
              <a:noFill/>
              <a:miter lim="800000"/>
              <a:headEnd type="none" w="sm" len="sm"/>
              <a:tailEnd type="none" w="sm" len="sm"/>
            </a:ln>
            <a:effectLst/>
          </p:spPr>
          <p:txBody>
            <a:bodyPr wrap="none">
              <a:spAutoFit/>
            </a:bodyPr>
            <a:lstStyle/>
            <a:p>
              <a:r>
                <a:rPr lang="en-US" altLang="en-US">
                  <a:solidFill>
                    <a:schemeClr val="bg2"/>
                  </a:solidFill>
                </a:rPr>
                <a:t>i=p</a:t>
              </a:r>
              <a:r>
                <a:rPr lang="en-US" altLang="en-US" baseline="-15000">
                  <a:solidFill>
                    <a:schemeClr val="bg2"/>
                  </a:solidFill>
                </a:rPr>
                <a:t>0</a:t>
              </a:r>
              <a:endParaRPr lang="en-US" altLang="en-US">
                <a:solidFill>
                  <a:schemeClr val="bg2"/>
                </a:solidFill>
              </a:endParaRPr>
            </a:p>
          </p:txBody>
        </p:sp>
        <p:sp>
          <p:nvSpPr>
            <p:cNvPr id="950305" name="Text Box 33"/>
            <p:cNvSpPr txBox="1">
              <a:spLocks noChangeArrowheads="1"/>
            </p:cNvSpPr>
            <p:nvPr/>
          </p:nvSpPr>
          <p:spPr bwMode="auto">
            <a:xfrm>
              <a:off x="3191" y="2476"/>
              <a:ext cx="218" cy="192"/>
            </a:xfrm>
            <a:prstGeom prst="rect">
              <a:avLst/>
            </a:prstGeom>
            <a:noFill/>
            <a:ln w="12700">
              <a:noFill/>
              <a:miter lim="800000"/>
              <a:headEnd type="none" w="sm" len="sm"/>
              <a:tailEnd type="none" w="sm" len="sm"/>
            </a:ln>
            <a:effectLst/>
          </p:spPr>
          <p:txBody>
            <a:bodyPr wrap="none">
              <a:spAutoFit/>
            </a:bodyPr>
            <a:lstStyle/>
            <a:p>
              <a:r>
                <a:rPr lang="en-US" altLang="en-US">
                  <a:solidFill>
                    <a:schemeClr val="bg2"/>
                  </a:solidFill>
                </a:rPr>
                <a:t>p</a:t>
              </a:r>
              <a:r>
                <a:rPr lang="en-US" altLang="en-US" baseline="-25000">
                  <a:solidFill>
                    <a:schemeClr val="bg2"/>
                  </a:solidFill>
                </a:rPr>
                <a:t>n</a:t>
              </a:r>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298" name="Rectangle 2"/>
          <p:cNvSpPr>
            <a:spLocks noGrp="1" noChangeArrowheads="1"/>
          </p:cNvSpPr>
          <p:nvPr>
            <p:ph type="title"/>
          </p:nvPr>
        </p:nvSpPr>
        <p:spPr>
          <a:xfrm>
            <a:off x="3073400" y="285750"/>
            <a:ext cx="6029325" cy="609600"/>
          </a:xfrm>
        </p:spPr>
        <p:txBody>
          <a:bodyPr/>
          <a:lstStyle/>
          <a:p>
            <a:r>
              <a:rPr lang="en-US" altLang="en-US"/>
              <a:t>Histogram Equalization Algorithm</a:t>
            </a:r>
          </a:p>
        </p:txBody>
      </p:sp>
      <p:sp>
        <p:nvSpPr>
          <p:cNvPr id="951299" name="Rectangle 3"/>
          <p:cNvSpPr>
            <a:spLocks noGrp="1" noChangeArrowheads="1"/>
          </p:cNvSpPr>
          <p:nvPr>
            <p:ph type="body" idx="1"/>
          </p:nvPr>
        </p:nvSpPr>
        <p:spPr/>
        <p:txBody>
          <a:bodyPr/>
          <a:lstStyle/>
          <a:p>
            <a:r>
              <a:rPr lang="en-US" altLang="en-US"/>
              <a:t>For an NxM image of G gray levels, say 0-255</a:t>
            </a:r>
          </a:p>
          <a:p>
            <a:pPr lvl="1"/>
            <a:r>
              <a:rPr lang="en-US" altLang="en-US"/>
              <a:t>Create image histogram</a:t>
            </a:r>
          </a:p>
          <a:p>
            <a:pPr lvl="1"/>
            <a:r>
              <a:rPr lang="en-US" altLang="en-US"/>
              <a:t>For cumulative image histogram H</a:t>
            </a:r>
            <a:r>
              <a:rPr lang="en-US" altLang="en-US" baseline="-15000"/>
              <a:t>c</a:t>
            </a:r>
          </a:p>
          <a:p>
            <a:r>
              <a:rPr lang="en-US" altLang="en-US"/>
              <a:t>Set</a:t>
            </a:r>
          </a:p>
          <a:p>
            <a:endParaRPr lang="en-US" altLang="en-US"/>
          </a:p>
          <a:p>
            <a:endParaRPr lang="en-US" altLang="en-US"/>
          </a:p>
          <a:p>
            <a:r>
              <a:rPr lang="en-US" altLang="en-US"/>
              <a:t>Rescan input image and write new output image by setting</a:t>
            </a:r>
          </a:p>
        </p:txBody>
      </p:sp>
      <p:grpSp>
        <p:nvGrpSpPr>
          <p:cNvPr id="951305" name="Group 9"/>
          <p:cNvGrpSpPr>
            <a:grpSpLocks/>
          </p:cNvGrpSpPr>
          <p:nvPr/>
        </p:nvGrpSpPr>
        <p:grpSpPr bwMode="auto">
          <a:xfrm>
            <a:off x="1981200" y="3124200"/>
            <a:ext cx="4114800" cy="990600"/>
            <a:chOff x="1632" y="3120"/>
            <a:chExt cx="2592" cy="624"/>
          </a:xfrm>
        </p:grpSpPr>
        <p:sp>
          <p:nvSpPr>
            <p:cNvPr id="951304" name="Rectangle 8"/>
            <p:cNvSpPr>
              <a:spLocks noChangeArrowheads="1"/>
            </p:cNvSpPr>
            <p:nvPr/>
          </p:nvSpPr>
          <p:spPr bwMode="auto">
            <a:xfrm>
              <a:off x="1632" y="3120"/>
              <a:ext cx="2592" cy="624"/>
            </a:xfrm>
            <a:prstGeom prst="rect">
              <a:avLst/>
            </a:prstGeom>
            <a:solidFill>
              <a:schemeClr val="folHlink"/>
            </a:solidFill>
            <a:ln w="12700">
              <a:solidFill>
                <a:schemeClr val="folHlink"/>
              </a:solidFill>
              <a:miter lim="800000"/>
              <a:headEnd type="none" w="sm" len="sm"/>
              <a:tailEnd type="none" w="sm" len="sm"/>
            </a:ln>
            <a:effectLst/>
          </p:spPr>
          <p:txBody>
            <a:bodyPr wrap="none" anchor="ctr"/>
            <a:lstStyle/>
            <a:p>
              <a:endParaRPr lang="en-US"/>
            </a:p>
          </p:txBody>
        </p:sp>
        <p:sp>
          <p:nvSpPr>
            <p:cNvPr id="951300" name="Text Box 4"/>
            <p:cNvSpPr txBox="1">
              <a:spLocks noChangeArrowheads="1"/>
            </p:cNvSpPr>
            <p:nvPr/>
          </p:nvSpPr>
          <p:spPr bwMode="auto">
            <a:xfrm>
              <a:off x="1670" y="3289"/>
              <a:ext cx="2532" cy="288"/>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T(p) = round (             H</a:t>
              </a:r>
              <a:r>
                <a:rPr lang="en-US" altLang="en-US" sz="2400" baseline="-15000">
                  <a:solidFill>
                    <a:schemeClr val="bg2"/>
                  </a:solidFill>
                  <a:latin typeface="Times" pitchFamily="18" charset="0"/>
                </a:rPr>
                <a:t>c</a:t>
              </a:r>
              <a:r>
                <a:rPr lang="en-US" altLang="en-US" sz="2400">
                  <a:solidFill>
                    <a:schemeClr val="bg2"/>
                  </a:solidFill>
                </a:rPr>
                <a:t> (p))</a:t>
              </a:r>
            </a:p>
          </p:txBody>
        </p:sp>
        <p:sp>
          <p:nvSpPr>
            <p:cNvPr id="951301" name="Text Box 5"/>
            <p:cNvSpPr txBox="1">
              <a:spLocks noChangeArrowheads="1"/>
            </p:cNvSpPr>
            <p:nvPr/>
          </p:nvSpPr>
          <p:spPr bwMode="auto">
            <a:xfrm>
              <a:off x="3024" y="3168"/>
              <a:ext cx="436" cy="288"/>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G-1</a:t>
              </a:r>
            </a:p>
          </p:txBody>
        </p:sp>
        <p:sp>
          <p:nvSpPr>
            <p:cNvPr id="951302" name="Line 6"/>
            <p:cNvSpPr>
              <a:spLocks noChangeShapeType="1"/>
            </p:cNvSpPr>
            <p:nvPr/>
          </p:nvSpPr>
          <p:spPr bwMode="auto">
            <a:xfrm>
              <a:off x="3024" y="3430"/>
              <a:ext cx="432" cy="0"/>
            </a:xfrm>
            <a:prstGeom prst="line">
              <a:avLst/>
            </a:prstGeom>
            <a:noFill/>
            <a:ln w="12700">
              <a:solidFill>
                <a:schemeClr val="bg2"/>
              </a:solidFill>
              <a:round/>
              <a:headEnd type="none" w="sm" len="sm"/>
              <a:tailEnd type="none" w="sm" len="sm"/>
            </a:ln>
            <a:effectLst/>
          </p:spPr>
          <p:txBody>
            <a:bodyPr wrap="none" anchor="ctr"/>
            <a:lstStyle/>
            <a:p>
              <a:endParaRPr lang="en-US"/>
            </a:p>
          </p:txBody>
        </p:sp>
        <p:sp>
          <p:nvSpPr>
            <p:cNvPr id="951303" name="Text Box 7"/>
            <p:cNvSpPr txBox="1">
              <a:spLocks noChangeArrowheads="1"/>
            </p:cNvSpPr>
            <p:nvPr/>
          </p:nvSpPr>
          <p:spPr bwMode="auto">
            <a:xfrm>
              <a:off x="3024" y="3412"/>
              <a:ext cx="415" cy="288"/>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NM</a:t>
              </a:r>
            </a:p>
          </p:txBody>
        </p:sp>
      </p:grpSp>
      <p:grpSp>
        <p:nvGrpSpPr>
          <p:cNvPr id="951308" name="Group 12"/>
          <p:cNvGrpSpPr>
            <a:grpSpLocks/>
          </p:cNvGrpSpPr>
          <p:nvPr/>
        </p:nvGrpSpPr>
        <p:grpSpPr bwMode="auto">
          <a:xfrm>
            <a:off x="3200400" y="5029200"/>
            <a:ext cx="1752600" cy="685800"/>
            <a:chOff x="1968" y="3648"/>
            <a:chExt cx="1104" cy="432"/>
          </a:xfrm>
        </p:grpSpPr>
        <p:sp>
          <p:nvSpPr>
            <p:cNvPr id="951307" name="Rectangle 11"/>
            <p:cNvSpPr>
              <a:spLocks noChangeArrowheads="1"/>
            </p:cNvSpPr>
            <p:nvPr/>
          </p:nvSpPr>
          <p:spPr bwMode="auto">
            <a:xfrm>
              <a:off x="1968" y="3648"/>
              <a:ext cx="1104" cy="432"/>
            </a:xfrm>
            <a:prstGeom prst="rect">
              <a:avLst/>
            </a:prstGeom>
            <a:solidFill>
              <a:schemeClr val="folHlink"/>
            </a:solidFill>
            <a:ln w="12700">
              <a:noFill/>
              <a:miter lim="800000"/>
              <a:headEnd type="none" w="sm" len="sm"/>
              <a:tailEnd type="none" w="sm" len="sm"/>
            </a:ln>
            <a:effectLst/>
          </p:spPr>
          <p:txBody>
            <a:bodyPr wrap="none" anchor="ctr"/>
            <a:lstStyle/>
            <a:p>
              <a:endParaRPr lang="en-US"/>
            </a:p>
          </p:txBody>
        </p:sp>
        <p:sp>
          <p:nvSpPr>
            <p:cNvPr id="951306" name="Text Box 10"/>
            <p:cNvSpPr txBox="1">
              <a:spLocks noChangeArrowheads="1"/>
            </p:cNvSpPr>
            <p:nvPr/>
          </p:nvSpPr>
          <p:spPr bwMode="auto">
            <a:xfrm>
              <a:off x="2054" y="3721"/>
              <a:ext cx="935" cy="288"/>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g</a:t>
              </a:r>
              <a:r>
                <a:rPr lang="en-US" altLang="en-US" sz="2400" baseline="-15000">
                  <a:solidFill>
                    <a:schemeClr val="bg2"/>
                  </a:solidFill>
                </a:rPr>
                <a:t>q</a:t>
              </a:r>
              <a:r>
                <a:rPr lang="en-US" altLang="en-US" sz="2400">
                  <a:solidFill>
                    <a:schemeClr val="bg2"/>
                  </a:solidFill>
                </a:rPr>
                <a:t> = T(g</a:t>
              </a:r>
              <a:r>
                <a:rPr lang="en-US" altLang="en-US" sz="2400" baseline="-15000">
                  <a:solidFill>
                    <a:schemeClr val="bg2"/>
                  </a:solidFill>
                </a:rPr>
                <a:t>p</a:t>
              </a:r>
              <a:r>
                <a:rPr lang="en-US" altLang="en-US" sz="2400">
                  <a:solidFill>
                    <a:schemeClr val="bg2"/>
                  </a:solidFill>
                </a:rPr>
                <a:t>)</a:t>
              </a:r>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8530" name="Rectangle 2"/>
          <p:cNvSpPr>
            <a:spLocks noGrp="1" noChangeArrowheads="1"/>
          </p:cNvSpPr>
          <p:nvPr>
            <p:ph type="title"/>
          </p:nvPr>
        </p:nvSpPr>
        <p:spPr>
          <a:xfrm>
            <a:off x="6467475" y="285750"/>
            <a:ext cx="2676525" cy="609600"/>
          </a:xfrm>
        </p:spPr>
        <p:txBody>
          <a:bodyPr/>
          <a:lstStyle/>
          <a:p>
            <a:r>
              <a:rPr lang="en-US" altLang="en-US"/>
              <a:t>Observations</a:t>
            </a:r>
          </a:p>
        </p:txBody>
      </p:sp>
      <p:sp>
        <p:nvSpPr>
          <p:cNvPr id="918532" name="Rectangle 4"/>
          <p:cNvSpPr>
            <a:spLocks noGrp="1" noChangeArrowheads="1"/>
          </p:cNvSpPr>
          <p:nvPr>
            <p:ph type="body" idx="1"/>
          </p:nvPr>
        </p:nvSpPr>
        <p:spPr>
          <a:xfrm>
            <a:off x="647700" y="1752600"/>
            <a:ext cx="7848600" cy="3733800"/>
          </a:xfrm>
          <a:noFill/>
          <a:ln/>
        </p:spPr>
        <p:txBody>
          <a:bodyPr/>
          <a:lstStyle/>
          <a:p>
            <a:r>
              <a:rPr lang="en-GB" altLang="en-US"/>
              <a:t>Acquisition process degrades image</a:t>
            </a:r>
          </a:p>
          <a:p>
            <a:r>
              <a:rPr lang="en-GB" altLang="en-US"/>
              <a:t>Brightness and contrast enhancement implemented by pixel operations</a:t>
            </a:r>
          </a:p>
          <a:p>
            <a:r>
              <a:rPr lang="en-GB" altLang="en-US"/>
              <a:t>No one algorithm universally useful </a:t>
            </a:r>
          </a:p>
          <a:p>
            <a:r>
              <a:rPr lang="en-GB" altLang="en-US">
                <a:sym typeface="Symbol" pitchFamily="18" charset="2"/>
              </a:rPr>
              <a:t> &gt; 1 enhances contrast in bright images</a:t>
            </a:r>
          </a:p>
          <a:p>
            <a:r>
              <a:rPr lang="en-GB" altLang="en-US">
                <a:sym typeface="Symbol" pitchFamily="18" charset="2"/>
              </a:rPr>
              <a:t> &lt; 1 enhances contrast in dark images</a:t>
            </a:r>
            <a:endParaRPr lang="en-GB" altLang="en-US"/>
          </a:p>
          <a:p>
            <a:r>
              <a:rPr lang="en-GB" altLang="en-US"/>
              <a:t>Transfer function for histogram equalisation proportional to cumulative histogram</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title"/>
          </p:nvPr>
        </p:nvSpPr>
        <p:spPr>
          <a:xfrm>
            <a:off x="7610475" y="285750"/>
            <a:ext cx="1533525" cy="609600"/>
          </a:xfrm>
        </p:spPr>
        <p:txBody>
          <a:bodyPr/>
          <a:lstStyle/>
          <a:p>
            <a:r>
              <a:rPr lang="en-US" altLang="en-US"/>
              <a:t>Topics</a:t>
            </a:r>
          </a:p>
        </p:txBody>
      </p:sp>
      <p:sp>
        <p:nvSpPr>
          <p:cNvPr id="883715" name="Rectangle 3"/>
          <p:cNvSpPr>
            <a:spLocks noGrp="1" noChangeArrowheads="1"/>
          </p:cNvSpPr>
          <p:nvPr>
            <p:ph type="body" idx="1"/>
          </p:nvPr>
        </p:nvSpPr>
        <p:spPr>
          <a:xfrm>
            <a:off x="1371600" y="1371600"/>
            <a:ext cx="6553200" cy="5029200"/>
          </a:xfrm>
        </p:spPr>
        <p:txBody>
          <a:bodyPr/>
          <a:lstStyle/>
          <a:p>
            <a:pPr>
              <a:lnSpc>
                <a:spcPct val="90000"/>
              </a:lnSpc>
            </a:pPr>
            <a:r>
              <a:rPr lang="en-US" altLang="en-US"/>
              <a:t>Image Enhancement</a:t>
            </a:r>
          </a:p>
          <a:p>
            <a:pPr lvl="1">
              <a:lnSpc>
                <a:spcPct val="90000"/>
              </a:lnSpc>
            </a:pPr>
            <a:r>
              <a:rPr lang="en-US" altLang="en-US" sz="2000"/>
              <a:t>Brightness mapping</a:t>
            </a:r>
          </a:p>
          <a:p>
            <a:pPr lvl="1">
              <a:lnSpc>
                <a:spcPct val="90000"/>
              </a:lnSpc>
            </a:pPr>
            <a:r>
              <a:rPr lang="en-US" altLang="en-US" sz="2000"/>
              <a:t>Contrast stretching/enhancement</a:t>
            </a:r>
          </a:p>
          <a:p>
            <a:pPr lvl="1">
              <a:lnSpc>
                <a:spcPct val="90000"/>
              </a:lnSpc>
            </a:pPr>
            <a:r>
              <a:rPr lang="en-US" altLang="en-US" sz="2000"/>
              <a:t>Histogram modification</a:t>
            </a:r>
          </a:p>
          <a:p>
            <a:pPr lvl="1">
              <a:lnSpc>
                <a:spcPct val="90000"/>
              </a:lnSpc>
            </a:pPr>
            <a:r>
              <a:rPr lang="en-US" altLang="en-US" sz="2000"/>
              <a:t>Noise Reduction</a:t>
            </a:r>
          </a:p>
          <a:p>
            <a:pPr lvl="1">
              <a:lnSpc>
                <a:spcPct val="90000"/>
              </a:lnSpc>
            </a:pPr>
            <a:r>
              <a:rPr lang="en-US" altLang="en-US" sz="2000"/>
              <a:t>……...</a:t>
            </a:r>
            <a:endParaRPr lang="en-US" altLang="en-US" sz="2400"/>
          </a:p>
          <a:p>
            <a:pPr>
              <a:lnSpc>
                <a:spcPct val="90000"/>
              </a:lnSpc>
            </a:pPr>
            <a:r>
              <a:rPr lang="en-US" altLang="en-US"/>
              <a:t>Mathematical Techniques</a:t>
            </a:r>
          </a:p>
          <a:p>
            <a:pPr lvl="1">
              <a:lnSpc>
                <a:spcPct val="90000"/>
              </a:lnSpc>
            </a:pPr>
            <a:r>
              <a:rPr lang="en-US" altLang="en-US" sz="2000"/>
              <a:t>Convolution</a:t>
            </a:r>
          </a:p>
          <a:p>
            <a:pPr lvl="1">
              <a:lnSpc>
                <a:spcPct val="90000"/>
              </a:lnSpc>
            </a:pPr>
            <a:r>
              <a:rPr lang="en-US" altLang="en-US" sz="2000"/>
              <a:t>Gaussian Filtering</a:t>
            </a:r>
            <a:endParaRPr lang="en-US" altLang="en-US" sz="2400"/>
          </a:p>
          <a:p>
            <a:pPr>
              <a:lnSpc>
                <a:spcPct val="90000"/>
              </a:lnSpc>
            </a:pPr>
            <a:r>
              <a:rPr lang="en-US" altLang="en-US"/>
              <a:t>Edge and Line Detection and Extraction</a:t>
            </a:r>
          </a:p>
          <a:p>
            <a:pPr>
              <a:lnSpc>
                <a:spcPct val="90000"/>
              </a:lnSpc>
            </a:pPr>
            <a:r>
              <a:rPr lang="en-US" altLang="en-US"/>
              <a:t>Region Segmentation</a:t>
            </a:r>
          </a:p>
          <a:p>
            <a:pPr>
              <a:lnSpc>
                <a:spcPct val="90000"/>
              </a:lnSpc>
            </a:pPr>
            <a:r>
              <a:rPr lang="en-US" altLang="en-US"/>
              <a:t>Contour Extraction</a:t>
            </a:r>
          </a:p>
          <a:p>
            <a:pPr>
              <a:lnSpc>
                <a:spcPct val="90000"/>
              </a:lnSpc>
            </a:pPr>
            <a:r>
              <a:rPr lang="en-US" altLang="en-US"/>
              <a:t>Corner Detection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9554" name="Rectangle 2"/>
          <p:cNvSpPr>
            <a:spLocks noGrp="1" noChangeArrowheads="1"/>
          </p:cNvSpPr>
          <p:nvPr>
            <p:ph type="title"/>
          </p:nvPr>
        </p:nvSpPr>
        <p:spPr>
          <a:xfrm>
            <a:off x="6010275" y="285750"/>
            <a:ext cx="3133725" cy="609600"/>
          </a:xfrm>
        </p:spPr>
        <p:txBody>
          <a:bodyPr/>
          <a:lstStyle/>
          <a:p>
            <a:r>
              <a:rPr lang="en-US" altLang="en-US"/>
              <a:t>Noise Reduction</a:t>
            </a:r>
          </a:p>
        </p:txBody>
      </p:sp>
      <p:sp>
        <p:nvSpPr>
          <p:cNvPr id="919556" name="Rectangle 4"/>
          <p:cNvSpPr>
            <a:spLocks noChangeArrowheads="1"/>
          </p:cNvSpPr>
          <p:nvPr>
            <p:ph type="body" idx="1"/>
          </p:nvPr>
        </p:nvSpPr>
        <p:spPr>
          <a:xfrm>
            <a:off x="609600" y="1295400"/>
            <a:ext cx="7848600" cy="2362200"/>
          </a:xfrm>
          <a:noFill/>
          <a:ln/>
        </p:spPr>
        <p:txBody>
          <a:bodyPr/>
          <a:lstStyle/>
          <a:p>
            <a:r>
              <a:rPr lang="en-US" altLang="en-US"/>
              <a:t>What is noise?</a:t>
            </a:r>
          </a:p>
          <a:p>
            <a:r>
              <a:rPr lang="en-US" altLang="en-US"/>
              <a:t>How is noise reduction performed?</a:t>
            </a:r>
          </a:p>
          <a:p>
            <a:pPr lvl="1"/>
            <a:r>
              <a:rPr lang="en-GB" altLang="en-US"/>
              <a:t>Noise reduction from first principles</a:t>
            </a:r>
          </a:p>
          <a:p>
            <a:pPr lvl="1"/>
            <a:r>
              <a:rPr lang="en-GB" altLang="en-US"/>
              <a:t>Neighbourhood operators</a:t>
            </a:r>
          </a:p>
          <a:p>
            <a:pPr lvl="2"/>
            <a:r>
              <a:rPr lang="en-GB" altLang="en-US"/>
              <a:t>linear filters (low pass, high pass)</a:t>
            </a:r>
          </a:p>
          <a:p>
            <a:pPr lvl="2"/>
            <a:r>
              <a:rPr lang="en-GB" altLang="en-US"/>
              <a:t>non-linear filters (median)</a:t>
            </a:r>
            <a:endParaRPr lang="en-US" altLang="en-US" sz="1800"/>
          </a:p>
        </p:txBody>
      </p:sp>
      <p:pic>
        <p:nvPicPr>
          <p:cNvPr id="919557" name="Picture 5" descr="boat_512"/>
          <p:cNvPicPr>
            <a:picLocks noChangeAspect="1" noChangeArrowheads="1"/>
          </p:cNvPicPr>
          <p:nvPr/>
        </p:nvPicPr>
        <p:blipFill>
          <a:blip r:embed="rId2"/>
          <a:srcRect/>
          <a:stretch>
            <a:fillRect/>
          </a:stretch>
        </p:blipFill>
        <p:spPr bwMode="auto">
          <a:xfrm>
            <a:off x="476250" y="3860800"/>
            <a:ext cx="2438400" cy="2438400"/>
          </a:xfrm>
          <a:prstGeom prst="rect">
            <a:avLst/>
          </a:prstGeom>
          <a:noFill/>
          <a:ln w="28575">
            <a:solidFill>
              <a:schemeClr val="folHlink"/>
            </a:solidFill>
            <a:miter lim="800000"/>
            <a:headEnd/>
            <a:tailEnd/>
          </a:ln>
        </p:spPr>
      </p:pic>
      <p:pic>
        <p:nvPicPr>
          <p:cNvPr id="919558" name="Picture 6" descr="noise"/>
          <p:cNvPicPr>
            <a:picLocks noChangeAspect="1" noChangeArrowheads="1"/>
          </p:cNvPicPr>
          <p:nvPr/>
        </p:nvPicPr>
        <p:blipFill>
          <a:blip r:embed="rId3"/>
          <a:srcRect l="11157" t="9128" r="11510" b="9447"/>
          <a:stretch>
            <a:fillRect/>
          </a:stretch>
        </p:blipFill>
        <p:spPr bwMode="auto">
          <a:xfrm>
            <a:off x="3322638" y="3905250"/>
            <a:ext cx="2430462" cy="2435225"/>
          </a:xfrm>
          <a:prstGeom prst="rect">
            <a:avLst/>
          </a:prstGeom>
          <a:noFill/>
          <a:ln w="28575">
            <a:solidFill>
              <a:schemeClr val="folHlink"/>
            </a:solidFill>
            <a:miter lim="800000"/>
            <a:headEnd/>
            <a:tailEnd/>
          </a:ln>
        </p:spPr>
      </p:pic>
      <p:sp>
        <p:nvSpPr>
          <p:cNvPr id="919559" name="Text Box 7"/>
          <p:cNvSpPr txBox="1">
            <a:spLocks noChangeArrowheads="1"/>
          </p:cNvSpPr>
          <p:nvPr/>
        </p:nvSpPr>
        <p:spPr bwMode="auto">
          <a:xfrm>
            <a:off x="1200150" y="6254750"/>
            <a:ext cx="927100" cy="457200"/>
          </a:xfrm>
          <a:prstGeom prst="rect">
            <a:avLst/>
          </a:prstGeom>
          <a:noFill/>
          <a:ln w="9525">
            <a:noFill/>
            <a:miter lim="800000"/>
            <a:headEnd/>
            <a:tailEnd/>
          </a:ln>
          <a:effectLst/>
        </p:spPr>
        <p:txBody>
          <a:bodyPr wrap="none">
            <a:spAutoFit/>
          </a:bodyPr>
          <a:lstStyle/>
          <a:p>
            <a:r>
              <a:rPr lang="en-GB" altLang="en-US" sz="2400">
                <a:latin typeface="Times New Roman" pitchFamily="18" charset="0"/>
              </a:rPr>
              <a:t>image</a:t>
            </a:r>
          </a:p>
        </p:txBody>
      </p:sp>
      <p:sp>
        <p:nvSpPr>
          <p:cNvPr id="919560" name="Text Box 8"/>
          <p:cNvSpPr txBox="1">
            <a:spLocks noChangeArrowheads="1"/>
          </p:cNvSpPr>
          <p:nvPr/>
        </p:nvSpPr>
        <p:spPr bwMode="auto">
          <a:xfrm>
            <a:off x="2914650" y="4876800"/>
            <a:ext cx="357188" cy="457200"/>
          </a:xfrm>
          <a:prstGeom prst="rect">
            <a:avLst/>
          </a:prstGeom>
          <a:noFill/>
          <a:ln w="9525">
            <a:noFill/>
            <a:miter lim="800000"/>
            <a:headEnd/>
            <a:tailEnd/>
          </a:ln>
          <a:effectLst/>
        </p:spPr>
        <p:txBody>
          <a:bodyPr wrap="none">
            <a:spAutoFit/>
          </a:bodyPr>
          <a:lstStyle/>
          <a:p>
            <a:r>
              <a:rPr lang="en-GB" altLang="en-US" sz="2400" b="1">
                <a:latin typeface="Times New Roman" pitchFamily="18" charset="0"/>
              </a:rPr>
              <a:t>+</a:t>
            </a:r>
          </a:p>
        </p:txBody>
      </p:sp>
      <p:sp>
        <p:nvSpPr>
          <p:cNvPr id="919561" name="Text Box 9"/>
          <p:cNvSpPr txBox="1">
            <a:spLocks noChangeArrowheads="1"/>
          </p:cNvSpPr>
          <p:nvPr/>
        </p:nvSpPr>
        <p:spPr bwMode="auto">
          <a:xfrm>
            <a:off x="4146550" y="6296025"/>
            <a:ext cx="827088" cy="457200"/>
          </a:xfrm>
          <a:prstGeom prst="rect">
            <a:avLst/>
          </a:prstGeom>
          <a:noFill/>
          <a:ln w="9525">
            <a:noFill/>
            <a:miter lim="800000"/>
            <a:headEnd/>
            <a:tailEnd/>
          </a:ln>
          <a:effectLst/>
        </p:spPr>
        <p:txBody>
          <a:bodyPr wrap="none">
            <a:spAutoFit/>
          </a:bodyPr>
          <a:lstStyle/>
          <a:p>
            <a:r>
              <a:rPr lang="en-GB" altLang="en-US" sz="2400">
                <a:latin typeface="Times New Roman" pitchFamily="18" charset="0"/>
              </a:rPr>
              <a:t>noise</a:t>
            </a:r>
          </a:p>
        </p:txBody>
      </p:sp>
      <p:sp>
        <p:nvSpPr>
          <p:cNvPr id="919562" name="Text Box 10"/>
          <p:cNvSpPr txBox="1">
            <a:spLocks noChangeArrowheads="1"/>
          </p:cNvSpPr>
          <p:nvPr/>
        </p:nvSpPr>
        <p:spPr bwMode="auto">
          <a:xfrm>
            <a:off x="5815013" y="4953000"/>
            <a:ext cx="357187" cy="457200"/>
          </a:xfrm>
          <a:prstGeom prst="rect">
            <a:avLst/>
          </a:prstGeom>
          <a:noFill/>
          <a:ln w="9525">
            <a:noFill/>
            <a:miter lim="800000"/>
            <a:headEnd/>
            <a:tailEnd/>
          </a:ln>
          <a:effectLst/>
        </p:spPr>
        <p:txBody>
          <a:bodyPr wrap="none">
            <a:spAutoFit/>
          </a:bodyPr>
          <a:lstStyle/>
          <a:p>
            <a:r>
              <a:rPr lang="en-GB" altLang="en-US" sz="2400" b="1">
                <a:latin typeface="Times New Roman" pitchFamily="18" charset="0"/>
              </a:rPr>
              <a:t>=</a:t>
            </a:r>
          </a:p>
        </p:txBody>
      </p:sp>
      <p:sp>
        <p:nvSpPr>
          <p:cNvPr id="919563" name="Text Box 11"/>
          <p:cNvSpPr txBox="1">
            <a:spLocks noChangeArrowheads="1"/>
          </p:cNvSpPr>
          <p:nvPr/>
        </p:nvSpPr>
        <p:spPr bwMode="auto">
          <a:xfrm>
            <a:off x="6324600" y="6276975"/>
            <a:ext cx="2514600" cy="457200"/>
          </a:xfrm>
          <a:prstGeom prst="rect">
            <a:avLst/>
          </a:prstGeom>
          <a:noFill/>
          <a:ln w="9525">
            <a:noFill/>
            <a:miter lim="800000"/>
            <a:headEnd/>
            <a:tailEnd/>
          </a:ln>
          <a:effectLst/>
        </p:spPr>
        <p:txBody>
          <a:bodyPr>
            <a:spAutoFit/>
          </a:bodyPr>
          <a:lstStyle/>
          <a:p>
            <a:pPr algn="ctr"/>
            <a:r>
              <a:rPr lang="en-GB" altLang="en-US" sz="2400">
                <a:latin typeface="Times New Roman" pitchFamily="18" charset="0"/>
              </a:rPr>
              <a:t>‘grainy’ image</a:t>
            </a:r>
          </a:p>
        </p:txBody>
      </p:sp>
      <p:pic>
        <p:nvPicPr>
          <p:cNvPr id="919567" name="Picture 15" descr="boatnoise"/>
          <p:cNvPicPr>
            <a:picLocks noChangeAspect="1" noChangeArrowheads="1"/>
          </p:cNvPicPr>
          <p:nvPr/>
        </p:nvPicPr>
        <p:blipFill>
          <a:blip r:embed="rId4"/>
          <a:srcRect l="11160" t="9023" r="11816" b="9766"/>
          <a:stretch>
            <a:fillRect/>
          </a:stretch>
        </p:blipFill>
        <p:spPr bwMode="auto">
          <a:xfrm>
            <a:off x="6248400" y="3895725"/>
            <a:ext cx="2420938" cy="2428875"/>
          </a:xfrm>
          <a:prstGeom prst="rect">
            <a:avLst/>
          </a:prstGeom>
          <a:noFill/>
          <a:ln w="28575">
            <a:solidFill>
              <a:schemeClr val="folHlink"/>
            </a:solidFill>
            <a:miter lim="800000"/>
            <a:headEnd/>
            <a:tailEnd/>
          </a:ln>
        </p:spPr>
      </p:pic>
      <p:sp>
        <p:nvSpPr>
          <p:cNvPr id="919568" name="Line 16"/>
          <p:cNvSpPr>
            <a:spLocks noChangeShapeType="1"/>
          </p:cNvSpPr>
          <p:nvPr/>
        </p:nvSpPr>
        <p:spPr bwMode="auto">
          <a:xfrm>
            <a:off x="1676400" y="3886200"/>
            <a:ext cx="0" cy="24384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19569" name="Line 17"/>
          <p:cNvSpPr>
            <a:spLocks noChangeShapeType="1"/>
          </p:cNvSpPr>
          <p:nvPr/>
        </p:nvSpPr>
        <p:spPr bwMode="auto">
          <a:xfrm>
            <a:off x="4514850" y="3886200"/>
            <a:ext cx="0" cy="24384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19570" name="Line 18"/>
          <p:cNvSpPr>
            <a:spLocks noChangeShapeType="1"/>
          </p:cNvSpPr>
          <p:nvPr/>
        </p:nvSpPr>
        <p:spPr bwMode="auto">
          <a:xfrm>
            <a:off x="7458075" y="3876675"/>
            <a:ext cx="0" cy="2438400"/>
          </a:xfrm>
          <a:prstGeom prst="line">
            <a:avLst/>
          </a:prstGeom>
          <a:noFill/>
          <a:ln w="12700">
            <a:solidFill>
              <a:schemeClr val="tx1"/>
            </a:solidFill>
            <a:round/>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02" name="Rectangle 2"/>
          <p:cNvSpPr>
            <a:spLocks noGrp="1" noChangeArrowheads="1"/>
          </p:cNvSpPr>
          <p:nvPr>
            <p:ph type="title"/>
          </p:nvPr>
        </p:nvSpPr>
        <p:spPr>
          <a:xfrm>
            <a:off x="7915275" y="285750"/>
            <a:ext cx="1152525" cy="609600"/>
          </a:xfrm>
        </p:spPr>
        <p:txBody>
          <a:bodyPr/>
          <a:lstStyle/>
          <a:p>
            <a:r>
              <a:rPr lang="en-US" altLang="en-US"/>
              <a:t>Noise</a:t>
            </a:r>
          </a:p>
        </p:txBody>
      </p:sp>
      <p:pic>
        <p:nvPicPr>
          <p:cNvPr id="921605" name="Picture 5" descr="boatnoise2"/>
          <p:cNvPicPr>
            <a:picLocks noChangeAspect="1" noChangeArrowheads="1"/>
          </p:cNvPicPr>
          <p:nvPr/>
        </p:nvPicPr>
        <p:blipFill>
          <a:blip r:embed="rId2"/>
          <a:srcRect/>
          <a:stretch>
            <a:fillRect/>
          </a:stretch>
        </p:blipFill>
        <p:spPr bwMode="auto">
          <a:xfrm>
            <a:off x="4867275" y="1638300"/>
            <a:ext cx="3810000" cy="4191000"/>
          </a:xfrm>
          <a:prstGeom prst="rect">
            <a:avLst/>
          </a:prstGeom>
          <a:noFill/>
          <a:ln w="19050">
            <a:solidFill>
              <a:schemeClr val="folHlink"/>
            </a:solidFill>
            <a:miter lim="800000"/>
            <a:headEnd/>
            <a:tailEnd/>
          </a:ln>
          <a:effectLst/>
        </p:spPr>
      </p:pic>
      <p:sp>
        <p:nvSpPr>
          <p:cNvPr id="921606" name="Rectangle 6"/>
          <p:cNvSpPr>
            <a:spLocks noChangeArrowheads="1"/>
          </p:cNvSpPr>
          <p:nvPr>
            <p:ph type="body" idx="1"/>
          </p:nvPr>
        </p:nvSpPr>
        <p:spPr>
          <a:xfrm>
            <a:off x="533400" y="1905000"/>
            <a:ext cx="3924300" cy="2362200"/>
          </a:xfrm>
          <a:noFill/>
          <a:ln/>
        </p:spPr>
        <p:txBody>
          <a:bodyPr/>
          <a:lstStyle/>
          <a:p>
            <a:r>
              <a:rPr lang="en-GB" altLang="en-US"/>
              <a:t>Plot of image brightness.</a:t>
            </a:r>
          </a:p>
          <a:p>
            <a:r>
              <a:rPr lang="en-GB" altLang="en-US"/>
              <a:t>Noise is additive.</a:t>
            </a:r>
          </a:p>
          <a:p>
            <a:r>
              <a:rPr lang="en-GB" altLang="en-US"/>
              <a:t>Noise fluctuations are rapid</a:t>
            </a:r>
          </a:p>
          <a:p>
            <a:pPr lvl="1"/>
            <a:r>
              <a:rPr lang="en-GB" altLang="en-US"/>
              <a:t>high frequency.</a:t>
            </a:r>
          </a:p>
        </p:txBody>
      </p:sp>
      <p:sp>
        <p:nvSpPr>
          <p:cNvPr id="921607" name="Text Box 7"/>
          <p:cNvSpPr txBox="1">
            <a:spLocks noChangeArrowheads="1"/>
          </p:cNvSpPr>
          <p:nvPr/>
        </p:nvSpPr>
        <p:spPr bwMode="auto">
          <a:xfrm>
            <a:off x="7639050" y="1704975"/>
            <a:ext cx="749300" cy="336550"/>
          </a:xfrm>
          <a:prstGeom prst="rect">
            <a:avLst/>
          </a:prstGeom>
          <a:noFill/>
          <a:ln w="12700">
            <a:noFill/>
            <a:miter lim="800000"/>
            <a:headEnd type="none" w="sm" len="sm"/>
            <a:tailEnd type="none" w="sm" len="sm"/>
          </a:ln>
          <a:effectLst/>
        </p:spPr>
        <p:txBody>
          <a:bodyPr wrap="none">
            <a:spAutoFit/>
          </a:bodyPr>
          <a:lstStyle/>
          <a:p>
            <a:r>
              <a:rPr lang="en-US" altLang="en-US" sz="1600">
                <a:solidFill>
                  <a:srgbClr val="0066FF"/>
                </a:solidFill>
              </a:rPr>
              <a:t>Image</a:t>
            </a:r>
          </a:p>
        </p:txBody>
      </p:sp>
      <p:sp>
        <p:nvSpPr>
          <p:cNvPr id="921608" name="Text Box 8"/>
          <p:cNvSpPr txBox="1">
            <a:spLocks noChangeArrowheads="1"/>
          </p:cNvSpPr>
          <p:nvPr/>
        </p:nvSpPr>
        <p:spPr bwMode="auto">
          <a:xfrm>
            <a:off x="7658100" y="2943225"/>
            <a:ext cx="701675" cy="336550"/>
          </a:xfrm>
          <a:prstGeom prst="rect">
            <a:avLst/>
          </a:prstGeom>
          <a:noFill/>
          <a:ln w="12700">
            <a:noFill/>
            <a:miter lim="800000"/>
            <a:headEnd type="none" w="sm" len="sm"/>
            <a:tailEnd type="none" w="sm" len="sm"/>
          </a:ln>
          <a:effectLst/>
        </p:spPr>
        <p:txBody>
          <a:bodyPr wrap="none">
            <a:spAutoFit/>
          </a:bodyPr>
          <a:lstStyle/>
          <a:p>
            <a:r>
              <a:rPr lang="en-US" altLang="en-US" sz="1600">
                <a:solidFill>
                  <a:srgbClr val="0066FF"/>
                </a:solidFill>
              </a:rPr>
              <a:t>Noise</a:t>
            </a:r>
          </a:p>
        </p:txBody>
      </p:sp>
      <p:sp>
        <p:nvSpPr>
          <p:cNvPr id="921609" name="Text Box 9"/>
          <p:cNvSpPr txBox="1">
            <a:spLocks noChangeArrowheads="1"/>
          </p:cNvSpPr>
          <p:nvPr/>
        </p:nvSpPr>
        <p:spPr bwMode="auto">
          <a:xfrm>
            <a:off x="6867525" y="4181475"/>
            <a:ext cx="1500188" cy="336550"/>
          </a:xfrm>
          <a:prstGeom prst="rect">
            <a:avLst/>
          </a:prstGeom>
          <a:noFill/>
          <a:ln w="12700">
            <a:noFill/>
            <a:miter lim="800000"/>
            <a:headEnd type="none" w="sm" len="sm"/>
            <a:tailEnd type="none" w="sm" len="sm"/>
          </a:ln>
          <a:effectLst/>
        </p:spPr>
        <p:txBody>
          <a:bodyPr wrap="none">
            <a:spAutoFit/>
          </a:bodyPr>
          <a:lstStyle/>
          <a:p>
            <a:r>
              <a:rPr lang="en-US" altLang="en-US" sz="1600">
                <a:solidFill>
                  <a:srgbClr val="0066FF"/>
                </a:solidFill>
              </a:rPr>
              <a:t>Image + Noise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578" name="Rectangle 2"/>
          <p:cNvSpPr>
            <a:spLocks noGrp="1" noChangeArrowheads="1"/>
          </p:cNvSpPr>
          <p:nvPr>
            <p:ph type="title"/>
          </p:nvPr>
        </p:nvSpPr>
        <p:spPr>
          <a:xfrm>
            <a:off x="5867400" y="285750"/>
            <a:ext cx="3209925" cy="609600"/>
          </a:xfrm>
        </p:spPr>
        <p:txBody>
          <a:bodyPr/>
          <a:lstStyle/>
          <a:p>
            <a:r>
              <a:rPr lang="en-US" altLang="en-US"/>
              <a:t>Sources of Noise</a:t>
            </a:r>
          </a:p>
        </p:txBody>
      </p:sp>
      <p:sp>
        <p:nvSpPr>
          <p:cNvPr id="920579" name="Rectangle 3"/>
          <p:cNvSpPr>
            <a:spLocks noGrp="1" noChangeArrowheads="1"/>
          </p:cNvSpPr>
          <p:nvPr>
            <p:ph type="body" idx="1"/>
          </p:nvPr>
        </p:nvSpPr>
        <p:spPr>
          <a:xfrm>
            <a:off x="304800" y="1295400"/>
            <a:ext cx="4572000" cy="2362200"/>
          </a:xfrm>
        </p:spPr>
        <p:txBody>
          <a:bodyPr/>
          <a:lstStyle/>
          <a:p>
            <a:r>
              <a:rPr lang="en-GB" altLang="en-US"/>
              <a:t>Sources of noise = CCD chip.</a:t>
            </a:r>
          </a:p>
          <a:p>
            <a:r>
              <a:rPr lang="en-GB" altLang="en-US"/>
              <a:t>Electronic signal fluctuations in detector.</a:t>
            </a:r>
          </a:p>
          <a:p>
            <a:r>
              <a:rPr lang="en-GB" altLang="en-US"/>
              <a:t>Caused by thermal energy.</a:t>
            </a:r>
          </a:p>
          <a:p>
            <a:r>
              <a:rPr lang="en-GB" altLang="en-US"/>
              <a:t>Worse for infra-red sensors.</a:t>
            </a:r>
          </a:p>
          <a:p>
            <a:r>
              <a:rPr lang="en-GB" altLang="en-US"/>
              <a:t>Electronics</a:t>
            </a:r>
          </a:p>
          <a:p>
            <a:r>
              <a:rPr lang="en-GB" altLang="en-US"/>
              <a:t>Transmission</a:t>
            </a:r>
            <a:endParaRPr lang="en-US" altLang="en-US"/>
          </a:p>
        </p:txBody>
      </p:sp>
      <p:graphicFrame>
        <p:nvGraphicFramePr>
          <p:cNvPr id="920581" name="Object 5"/>
          <p:cNvGraphicFramePr>
            <a:graphicFrameLocks noChangeAspect="1"/>
          </p:cNvGraphicFramePr>
          <p:nvPr/>
        </p:nvGraphicFramePr>
        <p:xfrm>
          <a:off x="5562600" y="1371600"/>
          <a:ext cx="2581275" cy="1981200"/>
        </p:xfrm>
        <a:graphic>
          <a:graphicData uri="http://schemas.openxmlformats.org/presentationml/2006/ole">
            <p:oleObj spid="_x0000_s920581" name="Image" r:id="rId3" imgW="3809524" imgH="2924583" progId="PSP5.Image">
              <p:embed/>
            </p:oleObj>
          </a:graphicData>
        </a:graphic>
      </p:graphicFrame>
      <p:graphicFrame>
        <p:nvGraphicFramePr>
          <p:cNvPr id="920582" name="Object 6"/>
          <p:cNvGraphicFramePr>
            <a:graphicFrameLocks noChangeAspect="1"/>
          </p:cNvGraphicFramePr>
          <p:nvPr/>
        </p:nvGraphicFramePr>
        <p:xfrm>
          <a:off x="5245100" y="3819525"/>
          <a:ext cx="3289300" cy="2352675"/>
        </p:xfrm>
        <a:graphic>
          <a:graphicData uri="http://schemas.openxmlformats.org/presentationml/2006/ole">
            <p:oleObj spid="_x0000_s920582" name="Image" r:id="rId4" imgW="1905266" imgH="1362265" progId="PSP5.Image">
              <p:embed/>
            </p:oleObj>
          </a:graphicData>
        </a:graphic>
      </p:graphicFrame>
      <p:sp>
        <p:nvSpPr>
          <p:cNvPr id="920584" name="Text Box 8"/>
          <p:cNvSpPr txBox="1">
            <a:spLocks noChangeArrowheads="1"/>
          </p:cNvSpPr>
          <p:nvPr/>
        </p:nvSpPr>
        <p:spPr bwMode="auto">
          <a:xfrm>
            <a:off x="457200" y="6096000"/>
            <a:ext cx="4587875" cy="581025"/>
          </a:xfrm>
          <a:prstGeom prst="rect">
            <a:avLst/>
          </a:prstGeom>
          <a:noFill/>
          <a:ln w="12700">
            <a:noFill/>
            <a:miter lim="800000"/>
            <a:headEnd type="none" w="sm" len="sm"/>
            <a:tailEnd type="none" w="sm" len="sm"/>
          </a:ln>
          <a:effectLst/>
        </p:spPr>
        <p:txBody>
          <a:bodyPr>
            <a:spAutoFit/>
          </a:bodyPr>
          <a:lstStyle/>
          <a:p>
            <a:r>
              <a:rPr lang="en-US" altLang="en-US" sz="1600"/>
              <a:t>Radiation from the long wavelength IR band is used in most infrared imaging applications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60" name="Rectangle 36"/>
          <p:cNvSpPr>
            <a:spLocks noChangeArrowheads="1"/>
          </p:cNvSpPr>
          <p:nvPr/>
        </p:nvSpPr>
        <p:spPr bwMode="auto">
          <a:xfrm>
            <a:off x="342900" y="4438650"/>
            <a:ext cx="4038600" cy="1066800"/>
          </a:xfrm>
          <a:prstGeom prst="rect">
            <a:avLst/>
          </a:prstGeom>
          <a:solidFill>
            <a:schemeClr val="folHlink"/>
          </a:solidFill>
          <a:ln w="12700">
            <a:solidFill>
              <a:schemeClr val="folHlink"/>
            </a:solidFill>
            <a:miter lim="800000"/>
            <a:headEnd type="none" w="sm" len="sm"/>
            <a:tailEnd type="none" w="sm" len="sm"/>
          </a:ln>
          <a:effectLst/>
        </p:spPr>
        <p:txBody>
          <a:bodyPr wrap="none" anchor="ctr"/>
          <a:lstStyle/>
          <a:p>
            <a:endParaRPr lang="en-US"/>
          </a:p>
        </p:txBody>
      </p:sp>
      <p:sp>
        <p:nvSpPr>
          <p:cNvPr id="922626" name="Rectangle 2"/>
          <p:cNvSpPr>
            <a:spLocks noGrp="1" noChangeArrowheads="1"/>
          </p:cNvSpPr>
          <p:nvPr>
            <p:ph type="title"/>
          </p:nvPr>
        </p:nvSpPr>
        <p:spPr>
          <a:xfrm>
            <a:off x="6772275" y="285750"/>
            <a:ext cx="2295525" cy="609600"/>
          </a:xfrm>
        </p:spPr>
        <p:txBody>
          <a:bodyPr/>
          <a:lstStyle/>
          <a:p>
            <a:r>
              <a:rPr lang="en-US" altLang="en-US"/>
              <a:t>Noise Model</a:t>
            </a:r>
          </a:p>
        </p:txBody>
      </p:sp>
      <p:pic>
        <p:nvPicPr>
          <p:cNvPr id="922629" name="Picture 5" descr="noisehist"/>
          <p:cNvPicPr>
            <a:picLocks noChangeAspect="1" noChangeArrowheads="1"/>
          </p:cNvPicPr>
          <p:nvPr/>
        </p:nvPicPr>
        <p:blipFill>
          <a:blip r:embed="rId2"/>
          <a:srcRect/>
          <a:stretch>
            <a:fillRect/>
          </a:stretch>
        </p:blipFill>
        <p:spPr bwMode="auto">
          <a:xfrm>
            <a:off x="4572000" y="1905000"/>
            <a:ext cx="4038600" cy="3841750"/>
          </a:xfrm>
          <a:prstGeom prst="rect">
            <a:avLst/>
          </a:prstGeom>
          <a:noFill/>
        </p:spPr>
      </p:pic>
      <p:sp>
        <p:nvSpPr>
          <p:cNvPr id="922630" name="Line 6"/>
          <p:cNvSpPr>
            <a:spLocks noChangeShapeType="1"/>
          </p:cNvSpPr>
          <p:nvPr/>
        </p:nvSpPr>
        <p:spPr bwMode="auto">
          <a:xfrm flipV="1">
            <a:off x="6477000" y="3657600"/>
            <a:ext cx="381000" cy="0"/>
          </a:xfrm>
          <a:prstGeom prst="line">
            <a:avLst/>
          </a:prstGeom>
          <a:noFill/>
          <a:ln w="12700">
            <a:solidFill>
              <a:schemeClr val="bg2"/>
            </a:solidFill>
            <a:round/>
            <a:headEnd type="triangle" w="med" len="med"/>
            <a:tailEnd type="triangle" w="med" len="med"/>
          </a:ln>
          <a:effectLst/>
        </p:spPr>
        <p:txBody>
          <a:bodyPr wrap="none" anchor="ctr"/>
          <a:lstStyle/>
          <a:p>
            <a:endParaRPr lang="en-US"/>
          </a:p>
        </p:txBody>
      </p:sp>
      <p:sp>
        <p:nvSpPr>
          <p:cNvPr id="922632" name="Text Box 8"/>
          <p:cNvSpPr txBox="1">
            <a:spLocks noChangeArrowheads="1"/>
          </p:cNvSpPr>
          <p:nvPr/>
        </p:nvSpPr>
        <p:spPr bwMode="auto">
          <a:xfrm>
            <a:off x="5867400" y="3429000"/>
            <a:ext cx="533400" cy="457200"/>
          </a:xfrm>
          <a:prstGeom prst="rect">
            <a:avLst/>
          </a:prstGeom>
          <a:noFill/>
          <a:ln w="9525">
            <a:noFill/>
            <a:miter lim="800000"/>
            <a:headEnd/>
            <a:tailEnd/>
          </a:ln>
          <a:effectLst/>
        </p:spPr>
        <p:txBody>
          <a:bodyPr>
            <a:spAutoFit/>
          </a:bodyPr>
          <a:lstStyle/>
          <a:p>
            <a:pPr>
              <a:spcBef>
                <a:spcPct val="50000"/>
              </a:spcBef>
            </a:pPr>
            <a:r>
              <a:rPr lang="en-GB" altLang="en-US" sz="2400" b="1">
                <a:solidFill>
                  <a:schemeClr val="bg2"/>
                </a:solidFill>
                <a:latin typeface="Times New Roman" pitchFamily="18" charset="0"/>
              </a:rPr>
              <a:t>2</a:t>
            </a:r>
            <a:r>
              <a:rPr lang="en-GB" altLang="en-US" sz="2400" b="1">
                <a:solidFill>
                  <a:schemeClr val="bg2"/>
                </a:solidFill>
                <a:latin typeface="Times New Roman" pitchFamily="18" charset="0"/>
                <a:sym typeface="Symbol" pitchFamily="18" charset="2"/>
              </a:rPr>
              <a:t></a:t>
            </a:r>
            <a:endParaRPr lang="en-GB" altLang="en-US" sz="2400" b="1">
              <a:solidFill>
                <a:schemeClr val="bg2"/>
              </a:solidFill>
              <a:latin typeface="Times New Roman" pitchFamily="18" charset="0"/>
            </a:endParaRPr>
          </a:p>
        </p:txBody>
      </p:sp>
      <p:sp>
        <p:nvSpPr>
          <p:cNvPr id="922633" name="Text Box 9"/>
          <p:cNvSpPr txBox="1">
            <a:spLocks noChangeArrowheads="1"/>
          </p:cNvSpPr>
          <p:nvPr/>
        </p:nvSpPr>
        <p:spPr bwMode="auto">
          <a:xfrm>
            <a:off x="6400800" y="5334000"/>
            <a:ext cx="457200" cy="457200"/>
          </a:xfrm>
          <a:prstGeom prst="rect">
            <a:avLst/>
          </a:prstGeom>
          <a:noFill/>
          <a:ln w="9525">
            <a:noFill/>
            <a:miter lim="800000"/>
            <a:headEnd/>
            <a:tailEnd/>
          </a:ln>
          <a:effectLst/>
        </p:spPr>
        <p:txBody>
          <a:bodyPr>
            <a:spAutoFit/>
          </a:bodyPr>
          <a:lstStyle/>
          <a:p>
            <a:pPr>
              <a:spcBef>
                <a:spcPct val="50000"/>
              </a:spcBef>
            </a:pPr>
            <a:r>
              <a:rPr lang="en-GB" altLang="en-US" sz="2400">
                <a:solidFill>
                  <a:schemeClr val="bg2"/>
                </a:solidFill>
                <a:latin typeface="Times New Roman" pitchFamily="18" charset="0"/>
                <a:sym typeface="Symbol" pitchFamily="18" charset="2"/>
              </a:rPr>
              <a:t></a:t>
            </a:r>
            <a:r>
              <a:rPr lang="en-GB" altLang="en-US" sz="2400" b="1">
                <a:solidFill>
                  <a:schemeClr val="bg2"/>
                </a:solidFill>
                <a:latin typeface="Times New Roman" pitchFamily="18" charset="0"/>
                <a:sym typeface="Symbol" pitchFamily="18" charset="2"/>
              </a:rPr>
              <a:t></a:t>
            </a:r>
            <a:endParaRPr lang="en-GB" altLang="en-US" sz="2400">
              <a:solidFill>
                <a:schemeClr val="bg2"/>
              </a:solidFill>
              <a:latin typeface="Times New Roman" pitchFamily="18" charset="0"/>
            </a:endParaRPr>
          </a:p>
        </p:txBody>
      </p:sp>
      <p:sp>
        <p:nvSpPr>
          <p:cNvPr id="922634" name="Rectangle 10"/>
          <p:cNvSpPr>
            <a:spLocks noChangeArrowheads="1"/>
          </p:cNvSpPr>
          <p:nvPr/>
        </p:nvSpPr>
        <p:spPr bwMode="auto">
          <a:xfrm>
            <a:off x="4953000" y="5334000"/>
            <a:ext cx="3657600" cy="152400"/>
          </a:xfrm>
          <a:prstGeom prst="rect">
            <a:avLst/>
          </a:prstGeom>
          <a:solidFill>
            <a:srgbClr val="FFFFFF"/>
          </a:solidFill>
          <a:ln w="9525">
            <a:noFill/>
            <a:miter lim="800000"/>
            <a:headEnd/>
            <a:tailEnd/>
          </a:ln>
          <a:effectLst/>
        </p:spPr>
        <p:txBody>
          <a:bodyPr wrap="none" anchor="ctr"/>
          <a:lstStyle/>
          <a:p>
            <a:endParaRPr lang="en-US"/>
          </a:p>
        </p:txBody>
      </p:sp>
      <p:sp>
        <p:nvSpPr>
          <p:cNvPr id="922635" name="Rectangle 11"/>
          <p:cNvSpPr>
            <a:spLocks noChangeArrowheads="1"/>
          </p:cNvSpPr>
          <p:nvPr>
            <p:ph type="body" idx="1"/>
          </p:nvPr>
        </p:nvSpPr>
        <p:spPr>
          <a:xfrm>
            <a:off x="304800" y="1447800"/>
            <a:ext cx="3733800" cy="2362200"/>
          </a:xfrm>
          <a:noFill/>
          <a:ln/>
        </p:spPr>
        <p:txBody>
          <a:bodyPr/>
          <a:lstStyle/>
          <a:p>
            <a:pPr>
              <a:lnSpc>
                <a:spcPct val="90000"/>
              </a:lnSpc>
            </a:pPr>
            <a:r>
              <a:rPr lang="en-GB" altLang="en-US" sz="2000"/>
              <a:t>Plot noise histogram</a:t>
            </a:r>
          </a:p>
          <a:p>
            <a:pPr>
              <a:lnSpc>
                <a:spcPct val="90000"/>
              </a:lnSpc>
            </a:pPr>
            <a:r>
              <a:rPr lang="en-GB" altLang="en-US" sz="2000"/>
              <a:t>Typical noise distribution is normal or Gaussian</a:t>
            </a:r>
          </a:p>
          <a:p>
            <a:pPr>
              <a:lnSpc>
                <a:spcPct val="90000"/>
              </a:lnSpc>
            </a:pPr>
            <a:r>
              <a:rPr lang="en-GB" altLang="en-US" sz="2000"/>
              <a:t>Mean(noise) </a:t>
            </a:r>
            <a:r>
              <a:rPr lang="en-GB" altLang="en-US" sz="2000">
                <a:sym typeface="Symbol" pitchFamily="18" charset="2"/>
              </a:rPr>
              <a:t></a:t>
            </a:r>
            <a:r>
              <a:rPr lang="en-GB" altLang="en-US" sz="2000"/>
              <a:t> = 0</a:t>
            </a:r>
          </a:p>
          <a:p>
            <a:pPr>
              <a:lnSpc>
                <a:spcPct val="90000"/>
              </a:lnSpc>
            </a:pPr>
            <a:r>
              <a:rPr lang="en-GB" altLang="en-US" sz="2000"/>
              <a:t>Standard deviation </a:t>
            </a:r>
            <a:r>
              <a:rPr lang="en-GB" altLang="en-US" sz="2000">
                <a:sym typeface="Symbol" pitchFamily="18" charset="2"/>
              </a:rPr>
              <a:t></a:t>
            </a:r>
            <a:r>
              <a:rPr lang="en-GB" altLang="en-US" sz="2000"/>
              <a:t> </a:t>
            </a:r>
          </a:p>
          <a:p>
            <a:pPr>
              <a:lnSpc>
                <a:spcPct val="90000"/>
              </a:lnSpc>
            </a:pPr>
            <a:endParaRPr lang="en-GB" altLang="en-US" sz="2000"/>
          </a:p>
        </p:txBody>
      </p:sp>
      <p:sp>
        <p:nvSpPr>
          <p:cNvPr id="922653" name="Text Box 29"/>
          <p:cNvSpPr txBox="1">
            <a:spLocks noChangeArrowheads="1"/>
          </p:cNvSpPr>
          <p:nvPr/>
        </p:nvSpPr>
        <p:spPr bwMode="auto">
          <a:xfrm>
            <a:off x="1355725" y="5318125"/>
            <a:ext cx="184150" cy="336550"/>
          </a:xfrm>
          <a:prstGeom prst="rect">
            <a:avLst/>
          </a:prstGeom>
          <a:noFill/>
          <a:ln w="12700">
            <a:noFill/>
            <a:miter lim="800000"/>
            <a:headEnd type="none" w="sm" len="sm"/>
            <a:tailEnd type="none" w="sm" len="sm"/>
          </a:ln>
          <a:effectLst/>
        </p:spPr>
        <p:txBody>
          <a:bodyPr wrap="none">
            <a:spAutoFit/>
          </a:bodyPr>
          <a:lstStyle/>
          <a:p>
            <a:endParaRPr lang="en-US" altLang="en-US" sz="1600"/>
          </a:p>
        </p:txBody>
      </p:sp>
      <p:sp>
        <p:nvSpPr>
          <p:cNvPr id="922636" name="Text Box 12"/>
          <p:cNvSpPr txBox="1">
            <a:spLocks noChangeArrowheads="1"/>
          </p:cNvSpPr>
          <p:nvPr/>
        </p:nvSpPr>
        <p:spPr bwMode="auto">
          <a:xfrm>
            <a:off x="304800" y="4724400"/>
            <a:ext cx="3598863" cy="457200"/>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latin typeface="Symbol" pitchFamily="18" charset="2"/>
              </a:rPr>
              <a:t>h</a:t>
            </a:r>
            <a:r>
              <a:rPr lang="en-US" altLang="en-US" sz="2400">
                <a:solidFill>
                  <a:schemeClr val="bg2"/>
                </a:solidFill>
              </a:rPr>
              <a:t>(x) =            exp  -          </a:t>
            </a:r>
          </a:p>
        </p:txBody>
      </p:sp>
      <p:sp>
        <p:nvSpPr>
          <p:cNvPr id="922638" name="Line 14"/>
          <p:cNvSpPr>
            <a:spLocks noChangeShapeType="1"/>
          </p:cNvSpPr>
          <p:nvPr/>
        </p:nvSpPr>
        <p:spPr bwMode="auto">
          <a:xfrm>
            <a:off x="1295400" y="4959350"/>
            <a:ext cx="762000" cy="0"/>
          </a:xfrm>
          <a:prstGeom prst="line">
            <a:avLst/>
          </a:prstGeom>
          <a:noFill/>
          <a:ln w="12700">
            <a:solidFill>
              <a:schemeClr val="bg2"/>
            </a:solidFill>
            <a:round/>
            <a:headEnd type="none" w="sm" len="sm"/>
            <a:tailEnd type="none" w="sm" len="sm"/>
          </a:ln>
          <a:effectLst/>
        </p:spPr>
        <p:txBody>
          <a:bodyPr wrap="none" anchor="ctr"/>
          <a:lstStyle/>
          <a:p>
            <a:endParaRPr lang="en-US"/>
          </a:p>
        </p:txBody>
      </p:sp>
      <p:sp>
        <p:nvSpPr>
          <p:cNvPr id="922639" name="Text Box 15"/>
          <p:cNvSpPr txBox="1">
            <a:spLocks noChangeArrowheads="1"/>
          </p:cNvSpPr>
          <p:nvPr/>
        </p:nvSpPr>
        <p:spPr bwMode="auto">
          <a:xfrm>
            <a:off x="1524000" y="4502150"/>
            <a:ext cx="354013" cy="457200"/>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1</a:t>
            </a:r>
          </a:p>
        </p:txBody>
      </p:sp>
      <p:grpSp>
        <p:nvGrpSpPr>
          <p:cNvPr id="922644" name="Group 20"/>
          <p:cNvGrpSpPr>
            <a:grpSpLocks/>
          </p:cNvGrpSpPr>
          <p:nvPr/>
        </p:nvGrpSpPr>
        <p:grpSpPr bwMode="auto">
          <a:xfrm>
            <a:off x="1295400" y="4959350"/>
            <a:ext cx="882650" cy="457200"/>
            <a:chOff x="672" y="3072"/>
            <a:chExt cx="556" cy="288"/>
          </a:xfrm>
        </p:grpSpPr>
        <p:sp>
          <p:nvSpPr>
            <p:cNvPr id="922637" name="Text Box 13"/>
            <p:cNvSpPr txBox="1">
              <a:spLocks noChangeArrowheads="1"/>
            </p:cNvSpPr>
            <p:nvPr/>
          </p:nvSpPr>
          <p:spPr bwMode="auto">
            <a:xfrm>
              <a:off x="720" y="3072"/>
              <a:ext cx="508" cy="288"/>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2</a:t>
              </a:r>
              <a:r>
                <a:rPr lang="en-US" altLang="en-US" sz="2400">
                  <a:solidFill>
                    <a:schemeClr val="bg2"/>
                  </a:solidFill>
                  <a:latin typeface="Symbol" pitchFamily="18" charset="2"/>
                </a:rPr>
                <a:t>ps</a:t>
              </a:r>
              <a:r>
                <a:rPr lang="en-US" altLang="en-US" sz="2400" baseline="20000">
                  <a:solidFill>
                    <a:schemeClr val="bg2"/>
                  </a:solidFill>
                  <a:latin typeface="Symbol" pitchFamily="18" charset="2"/>
                </a:rPr>
                <a:t>2</a:t>
              </a:r>
              <a:endParaRPr lang="en-US" altLang="en-US" sz="2400">
                <a:solidFill>
                  <a:schemeClr val="bg2"/>
                </a:solidFill>
              </a:endParaRPr>
            </a:p>
          </p:txBody>
        </p:sp>
        <p:sp>
          <p:nvSpPr>
            <p:cNvPr id="922641" name="Line 17"/>
            <p:cNvSpPr>
              <a:spLocks noChangeShapeType="1"/>
            </p:cNvSpPr>
            <p:nvPr/>
          </p:nvSpPr>
          <p:spPr bwMode="auto">
            <a:xfrm>
              <a:off x="768" y="3120"/>
              <a:ext cx="384" cy="0"/>
            </a:xfrm>
            <a:prstGeom prst="line">
              <a:avLst/>
            </a:prstGeom>
            <a:noFill/>
            <a:ln w="12700">
              <a:noFill/>
              <a:round/>
              <a:headEnd type="none" w="sm" len="sm"/>
              <a:tailEnd type="none" w="sm" len="sm"/>
            </a:ln>
            <a:effectLst/>
          </p:spPr>
          <p:txBody>
            <a:bodyPr wrap="none" anchor="ctr"/>
            <a:lstStyle/>
            <a:p>
              <a:endParaRPr lang="en-US"/>
            </a:p>
          </p:txBody>
        </p:sp>
        <p:sp>
          <p:nvSpPr>
            <p:cNvPr id="922642" name="Line 18"/>
            <p:cNvSpPr>
              <a:spLocks noChangeShapeType="1"/>
            </p:cNvSpPr>
            <p:nvPr/>
          </p:nvSpPr>
          <p:spPr bwMode="auto">
            <a:xfrm flipH="1">
              <a:off x="720" y="3120"/>
              <a:ext cx="48" cy="144"/>
            </a:xfrm>
            <a:prstGeom prst="line">
              <a:avLst/>
            </a:prstGeom>
            <a:noFill/>
            <a:ln w="12700">
              <a:noFill/>
              <a:round/>
              <a:headEnd type="none" w="sm" len="sm"/>
              <a:tailEnd type="none" w="sm" len="sm"/>
            </a:ln>
            <a:effectLst/>
          </p:spPr>
          <p:txBody>
            <a:bodyPr wrap="none" anchor="ctr"/>
            <a:lstStyle/>
            <a:p>
              <a:endParaRPr lang="en-US"/>
            </a:p>
          </p:txBody>
        </p:sp>
        <p:sp>
          <p:nvSpPr>
            <p:cNvPr id="922643" name="Line 19"/>
            <p:cNvSpPr>
              <a:spLocks noChangeShapeType="1"/>
            </p:cNvSpPr>
            <p:nvPr/>
          </p:nvSpPr>
          <p:spPr bwMode="auto">
            <a:xfrm>
              <a:off x="672" y="3216"/>
              <a:ext cx="48" cy="48"/>
            </a:xfrm>
            <a:prstGeom prst="line">
              <a:avLst/>
            </a:prstGeom>
            <a:noFill/>
            <a:ln w="12700">
              <a:noFill/>
              <a:round/>
              <a:headEnd type="none" w="sm" len="sm"/>
              <a:tailEnd type="none" w="sm" len="sm"/>
            </a:ln>
            <a:effectLst/>
          </p:spPr>
          <p:txBody>
            <a:bodyPr wrap="none" anchor="ctr"/>
            <a:lstStyle/>
            <a:p>
              <a:endParaRPr lang="en-US"/>
            </a:p>
          </p:txBody>
        </p:sp>
      </p:grpSp>
      <p:sp>
        <p:nvSpPr>
          <p:cNvPr id="922646" name="AutoShape 22"/>
          <p:cNvSpPr>
            <a:spLocks noChangeArrowheads="1"/>
          </p:cNvSpPr>
          <p:nvPr/>
        </p:nvSpPr>
        <p:spPr bwMode="auto">
          <a:xfrm>
            <a:off x="2743200" y="4648200"/>
            <a:ext cx="1447800" cy="609600"/>
          </a:xfrm>
          <a:prstGeom prst="bracketPair">
            <a:avLst>
              <a:gd name="adj" fmla="val 16667"/>
            </a:avLst>
          </a:prstGeom>
          <a:noFill/>
          <a:ln w="12700">
            <a:solidFill>
              <a:schemeClr val="bg2"/>
            </a:solidFill>
            <a:round/>
            <a:headEnd type="none" w="sm" len="sm"/>
            <a:tailEnd type="none" w="sm" len="sm"/>
          </a:ln>
          <a:effectLst/>
        </p:spPr>
        <p:txBody>
          <a:bodyPr wrap="none" anchor="ctr"/>
          <a:lstStyle/>
          <a:p>
            <a:endParaRPr lang="en-US"/>
          </a:p>
        </p:txBody>
      </p:sp>
      <p:sp>
        <p:nvSpPr>
          <p:cNvPr id="922647" name="Text Box 23"/>
          <p:cNvSpPr txBox="1">
            <a:spLocks noChangeArrowheads="1"/>
          </p:cNvSpPr>
          <p:nvPr/>
        </p:nvSpPr>
        <p:spPr bwMode="auto">
          <a:xfrm>
            <a:off x="2908300" y="4573588"/>
            <a:ext cx="354013" cy="457200"/>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1</a:t>
            </a:r>
          </a:p>
        </p:txBody>
      </p:sp>
      <p:sp>
        <p:nvSpPr>
          <p:cNvPr id="922648" name="Text Box 24"/>
          <p:cNvSpPr txBox="1">
            <a:spLocks noChangeArrowheads="1"/>
          </p:cNvSpPr>
          <p:nvPr/>
        </p:nvSpPr>
        <p:spPr bwMode="auto">
          <a:xfrm>
            <a:off x="2924175" y="4889500"/>
            <a:ext cx="354013" cy="457200"/>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2</a:t>
            </a:r>
          </a:p>
        </p:txBody>
      </p:sp>
      <p:sp>
        <p:nvSpPr>
          <p:cNvPr id="922649" name="Line 25"/>
          <p:cNvSpPr>
            <a:spLocks noChangeShapeType="1"/>
          </p:cNvSpPr>
          <p:nvPr/>
        </p:nvSpPr>
        <p:spPr bwMode="auto">
          <a:xfrm>
            <a:off x="3013075" y="4965700"/>
            <a:ext cx="152400" cy="0"/>
          </a:xfrm>
          <a:prstGeom prst="line">
            <a:avLst/>
          </a:prstGeom>
          <a:noFill/>
          <a:ln w="12700">
            <a:solidFill>
              <a:schemeClr val="bg2"/>
            </a:solidFill>
            <a:round/>
            <a:headEnd type="none" w="sm" len="sm"/>
            <a:tailEnd type="none" w="sm" len="sm"/>
          </a:ln>
          <a:effectLst/>
        </p:spPr>
        <p:txBody>
          <a:bodyPr wrap="none" anchor="ctr"/>
          <a:lstStyle/>
          <a:p>
            <a:endParaRPr lang="en-US"/>
          </a:p>
        </p:txBody>
      </p:sp>
      <p:sp>
        <p:nvSpPr>
          <p:cNvPr id="922651" name="Text Box 27"/>
          <p:cNvSpPr txBox="1">
            <a:spLocks noChangeArrowheads="1"/>
          </p:cNvSpPr>
          <p:nvPr/>
        </p:nvSpPr>
        <p:spPr bwMode="auto">
          <a:xfrm>
            <a:off x="3197225" y="4583113"/>
            <a:ext cx="817563" cy="457200"/>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(x-</a:t>
            </a:r>
            <a:r>
              <a:rPr lang="en-US" altLang="en-US" sz="2400">
                <a:solidFill>
                  <a:schemeClr val="bg2"/>
                </a:solidFill>
                <a:latin typeface="Symbol" pitchFamily="18" charset="2"/>
              </a:rPr>
              <a:t>m)</a:t>
            </a:r>
            <a:endParaRPr lang="en-US" altLang="en-US" sz="2400">
              <a:solidFill>
                <a:schemeClr val="bg2"/>
              </a:solidFill>
            </a:endParaRPr>
          </a:p>
        </p:txBody>
      </p:sp>
      <p:sp>
        <p:nvSpPr>
          <p:cNvPr id="922652" name="Line 28"/>
          <p:cNvSpPr>
            <a:spLocks noChangeShapeType="1"/>
          </p:cNvSpPr>
          <p:nvPr/>
        </p:nvSpPr>
        <p:spPr bwMode="auto">
          <a:xfrm>
            <a:off x="3279775" y="4983163"/>
            <a:ext cx="647700" cy="1587"/>
          </a:xfrm>
          <a:prstGeom prst="line">
            <a:avLst/>
          </a:prstGeom>
          <a:noFill/>
          <a:ln w="12700">
            <a:solidFill>
              <a:schemeClr val="bg2"/>
            </a:solidFill>
            <a:round/>
            <a:headEnd type="none" w="sm" len="sm"/>
            <a:tailEnd type="none" w="sm" len="sm"/>
          </a:ln>
          <a:effectLst/>
        </p:spPr>
        <p:txBody>
          <a:bodyPr wrap="none" anchor="ctr"/>
          <a:lstStyle/>
          <a:p>
            <a:endParaRPr lang="en-US"/>
          </a:p>
        </p:txBody>
      </p:sp>
      <p:sp>
        <p:nvSpPr>
          <p:cNvPr id="922654" name="Rectangle 30"/>
          <p:cNvSpPr>
            <a:spLocks noChangeArrowheads="1"/>
          </p:cNvSpPr>
          <p:nvPr/>
        </p:nvSpPr>
        <p:spPr bwMode="auto">
          <a:xfrm>
            <a:off x="3409950" y="4892675"/>
            <a:ext cx="368300" cy="457200"/>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latin typeface="Symbol" pitchFamily="18" charset="2"/>
              </a:rPr>
              <a:t>s</a:t>
            </a:r>
          </a:p>
        </p:txBody>
      </p:sp>
      <p:sp>
        <p:nvSpPr>
          <p:cNvPr id="922658" name="Text Box 34"/>
          <p:cNvSpPr txBox="1">
            <a:spLocks noChangeArrowheads="1"/>
          </p:cNvSpPr>
          <p:nvPr/>
        </p:nvSpPr>
        <p:spPr bwMode="auto">
          <a:xfrm>
            <a:off x="3810000" y="4495800"/>
            <a:ext cx="296863" cy="336550"/>
          </a:xfrm>
          <a:prstGeom prst="rect">
            <a:avLst/>
          </a:prstGeom>
          <a:noFill/>
          <a:ln w="12700">
            <a:noFill/>
            <a:miter lim="800000"/>
            <a:headEnd type="none" w="sm" len="sm"/>
            <a:tailEnd type="none" w="sm" len="sm"/>
          </a:ln>
          <a:effectLst/>
        </p:spPr>
        <p:txBody>
          <a:bodyPr wrap="none">
            <a:spAutoFit/>
          </a:bodyPr>
          <a:lstStyle/>
          <a:p>
            <a:r>
              <a:rPr lang="en-US" altLang="en-US" sz="1600">
                <a:solidFill>
                  <a:schemeClr val="bg2"/>
                </a:solidFill>
              </a:rPr>
              <a:t>2</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50" name="Rectangle 2"/>
          <p:cNvSpPr>
            <a:spLocks noGrp="1" noChangeArrowheads="1"/>
          </p:cNvSpPr>
          <p:nvPr>
            <p:ph type="title"/>
          </p:nvPr>
        </p:nvSpPr>
        <p:spPr>
          <a:xfrm>
            <a:off x="7077075" y="314325"/>
            <a:ext cx="1990725" cy="609600"/>
          </a:xfrm>
        </p:spPr>
        <p:txBody>
          <a:bodyPr/>
          <a:lstStyle/>
          <a:p>
            <a:r>
              <a:rPr lang="en-US" altLang="en-US"/>
              <a:t>Effect of </a:t>
            </a:r>
            <a:r>
              <a:rPr lang="en-US" altLang="en-US">
                <a:latin typeface="Symbol" pitchFamily="18" charset="2"/>
              </a:rPr>
              <a:t>s</a:t>
            </a:r>
            <a:endParaRPr lang="en-US" altLang="en-US"/>
          </a:p>
        </p:txBody>
      </p:sp>
      <p:sp>
        <p:nvSpPr>
          <p:cNvPr id="923651" name="Rectangle 3"/>
          <p:cNvSpPr>
            <a:spLocks noGrp="1" noChangeArrowheads="1"/>
          </p:cNvSpPr>
          <p:nvPr>
            <p:ph type="body" idx="1"/>
          </p:nvPr>
        </p:nvSpPr>
        <p:spPr>
          <a:xfrm>
            <a:off x="609600" y="1371600"/>
            <a:ext cx="7848600" cy="457200"/>
          </a:xfrm>
        </p:spPr>
        <p:txBody>
          <a:bodyPr/>
          <a:lstStyle/>
          <a:p>
            <a:r>
              <a:rPr lang="en-US" altLang="en-US"/>
              <a:t>Integral under curve is 1</a:t>
            </a:r>
          </a:p>
        </p:txBody>
      </p:sp>
      <p:sp>
        <p:nvSpPr>
          <p:cNvPr id="923654" name="Text Box 6"/>
          <p:cNvSpPr txBox="1">
            <a:spLocks noChangeArrowheads="1"/>
          </p:cNvSpPr>
          <p:nvPr/>
        </p:nvSpPr>
        <p:spPr bwMode="auto">
          <a:xfrm>
            <a:off x="1447800" y="2727325"/>
            <a:ext cx="957263" cy="519113"/>
          </a:xfrm>
          <a:prstGeom prst="rect">
            <a:avLst/>
          </a:prstGeom>
          <a:noFill/>
          <a:ln w="9525">
            <a:noFill/>
            <a:miter lim="800000"/>
            <a:headEnd/>
            <a:tailEnd/>
          </a:ln>
          <a:effectLst/>
        </p:spPr>
        <p:txBody>
          <a:bodyPr wrap="none">
            <a:spAutoFit/>
          </a:bodyPr>
          <a:lstStyle/>
          <a:p>
            <a:r>
              <a:rPr lang="en-GB" altLang="en-US" sz="2800" b="1">
                <a:latin typeface="Times New Roman" pitchFamily="18" charset="0"/>
                <a:sym typeface="Symbol" pitchFamily="18" charset="2"/>
              </a:rPr>
              <a:t>=10</a:t>
            </a:r>
            <a:endParaRPr lang="en-GB" altLang="en-US" sz="2400">
              <a:latin typeface="Times New Roman" pitchFamily="18" charset="0"/>
            </a:endParaRPr>
          </a:p>
        </p:txBody>
      </p:sp>
      <p:sp>
        <p:nvSpPr>
          <p:cNvPr id="923655" name="Text Box 7"/>
          <p:cNvSpPr txBox="1">
            <a:spLocks noChangeArrowheads="1"/>
          </p:cNvSpPr>
          <p:nvPr/>
        </p:nvSpPr>
        <p:spPr bwMode="auto">
          <a:xfrm>
            <a:off x="1447800" y="3962400"/>
            <a:ext cx="957263" cy="519113"/>
          </a:xfrm>
          <a:prstGeom prst="rect">
            <a:avLst/>
          </a:prstGeom>
          <a:noFill/>
          <a:ln w="9525">
            <a:noFill/>
            <a:miter lim="800000"/>
            <a:headEnd/>
            <a:tailEnd/>
          </a:ln>
          <a:effectLst/>
        </p:spPr>
        <p:txBody>
          <a:bodyPr wrap="none">
            <a:spAutoFit/>
          </a:bodyPr>
          <a:lstStyle/>
          <a:p>
            <a:r>
              <a:rPr lang="en-GB" altLang="en-US" sz="2800" b="1">
                <a:latin typeface="Times New Roman" pitchFamily="18" charset="0"/>
                <a:sym typeface="Symbol" pitchFamily="18" charset="2"/>
              </a:rPr>
              <a:t>=20</a:t>
            </a:r>
            <a:endParaRPr lang="en-GB" altLang="en-US" sz="2400">
              <a:latin typeface="Times New Roman" pitchFamily="18" charset="0"/>
            </a:endParaRPr>
          </a:p>
        </p:txBody>
      </p:sp>
      <p:sp>
        <p:nvSpPr>
          <p:cNvPr id="923656" name="Text Box 8"/>
          <p:cNvSpPr txBox="1">
            <a:spLocks noChangeArrowheads="1"/>
          </p:cNvSpPr>
          <p:nvPr/>
        </p:nvSpPr>
        <p:spPr bwMode="auto">
          <a:xfrm>
            <a:off x="1447800" y="5181600"/>
            <a:ext cx="957263" cy="519113"/>
          </a:xfrm>
          <a:prstGeom prst="rect">
            <a:avLst/>
          </a:prstGeom>
          <a:noFill/>
          <a:ln w="9525">
            <a:noFill/>
            <a:miter lim="800000"/>
            <a:headEnd/>
            <a:tailEnd/>
          </a:ln>
          <a:effectLst/>
        </p:spPr>
        <p:txBody>
          <a:bodyPr wrap="none">
            <a:spAutoFit/>
          </a:bodyPr>
          <a:lstStyle/>
          <a:p>
            <a:r>
              <a:rPr lang="en-GB" altLang="en-US" sz="2800" b="1">
                <a:latin typeface="Times New Roman" pitchFamily="18" charset="0"/>
                <a:sym typeface="Symbol" pitchFamily="18" charset="2"/>
              </a:rPr>
              <a:t>=30</a:t>
            </a:r>
            <a:endParaRPr lang="en-GB" altLang="en-US" sz="2400">
              <a:latin typeface="Times New Roman" pitchFamily="18" charset="0"/>
            </a:endParaRPr>
          </a:p>
        </p:txBody>
      </p:sp>
      <p:grpSp>
        <p:nvGrpSpPr>
          <p:cNvPr id="923660" name="Group 12"/>
          <p:cNvGrpSpPr>
            <a:grpSpLocks/>
          </p:cNvGrpSpPr>
          <p:nvPr/>
        </p:nvGrpSpPr>
        <p:grpSpPr bwMode="auto">
          <a:xfrm>
            <a:off x="2743200" y="2286000"/>
            <a:ext cx="5335588" cy="4002088"/>
            <a:chOff x="1872" y="1440"/>
            <a:chExt cx="3361" cy="2521"/>
          </a:xfrm>
        </p:grpSpPr>
        <p:pic>
          <p:nvPicPr>
            <p:cNvPr id="923652" name="Picture 4" descr="noisehist2"/>
            <p:cNvPicPr>
              <a:picLocks noChangeAspect="1" noChangeArrowheads="1"/>
            </p:cNvPicPr>
            <p:nvPr/>
          </p:nvPicPr>
          <p:blipFill>
            <a:blip r:embed="rId2"/>
            <a:srcRect/>
            <a:stretch>
              <a:fillRect/>
            </a:stretch>
          </p:blipFill>
          <p:spPr bwMode="auto">
            <a:xfrm>
              <a:off x="1872" y="1440"/>
              <a:ext cx="3361" cy="2521"/>
            </a:xfrm>
            <a:prstGeom prst="rect">
              <a:avLst/>
            </a:prstGeom>
            <a:noFill/>
          </p:spPr>
        </p:pic>
        <p:sp>
          <p:nvSpPr>
            <p:cNvPr id="923657" name="Rectangle 9"/>
            <p:cNvSpPr>
              <a:spLocks noChangeArrowheads="1"/>
            </p:cNvSpPr>
            <p:nvPr/>
          </p:nvSpPr>
          <p:spPr bwMode="auto">
            <a:xfrm>
              <a:off x="2232" y="2214"/>
              <a:ext cx="2688" cy="96"/>
            </a:xfrm>
            <a:prstGeom prst="rect">
              <a:avLst/>
            </a:prstGeom>
            <a:solidFill>
              <a:srgbClr val="FFFFFF"/>
            </a:solidFill>
            <a:ln w="9525">
              <a:noFill/>
              <a:miter lim="800000"/>
              <a:headEnd/>
              <a:tailEnd/>
            </a:ln>
            <a:effectLst/>
          </p:spPr>
          <p:txBody>
            <a:bodyPr wrap="none" anchor="ctr"/>
            <a:lstStyle/>
            <a:p>
              <a:endParaRPr lang="en-US"/>
            </a:p>
          </p:txBody>
        </p:sp>
        <p:sp>
          <p:nvSpPr>
            <p:cNvPr id="923658" name="Rectangle 10"/>
            <p:cNvSpPr>
              <a:spLocks noChangeArrowheads="1"/>
            </p:cNvSpPr>
            <p:nvPr/>
          </p:nvSpPr>
          <p:spPr bwMode="auto">
            <a:xfrm>
              <a:off x="2232" y="2934"/>
              <a:ext cx="2688" cy="96"/>
            </a:xfrm>
            <a:prstGeom prst="rect">
              <a:avLst/>
            </a:prstGeom>
            <a:solidFill>
              <a:srgbClr val="FFFFFF"/>
            </a:solidFill>
            <a:ln w="9525">
              <a:noFill/>
              <a:miter lim="800000"/>
              <a:headEnd/>
              <a:tailEnd/>
            </a:ln>
            <a:effectLst/>
          </p:spPr>
          <p:txBody>
            <a:bodyPr wrap="none" anchor="ctr"/>
            <a:lstStyle/>
            <a:p>
              <a:endParaRPr lang="en-US"/>
            </a:p>
          </p:txBody>
        </p:sp>
        <p:sp>
          <p:nvSpPr>
            <p:cNvPr id="923659" name="Rectangle 11"/>
            <p:cNvSpPr>
              <a:spLocks noChangeArrowheads="1"/>
            </p:cNvSpPr>
            <p:nvPr/>
          </p:nvSpPr>
          <p:spPr bwMode="auto">
            <a:xfrm>
              <a:off x="2232" y="3702"/>
              <a:ext cx="2688" cy="96"/>
            </a:xfrm>
            <a:prstGeom prst="rect">
              <a:avLst/>
            </a:prstGeom>
            <a:solidFill>
              <a:srgbClr val="FFFFFF"/>
            </a:solidFill>
            <a:ln w="9525">
              <a:noFill/>
              <a:miter lim="800000"/>
              <a:headEnd/>
              <a:tailEnd/>
            </a:ln>
            <a:effectLst/>
          </p:spPr>
          <p:txBody>
            <a:bodyPr wrap="none" anchor="ctr"/>
            <a:lstStyle/>
            <a:p>
              <a:endParaRPr lang="en-US"/>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82" name="Rectangle 2"/>
          <p:cNvSpPr>
            <a:spLocks noGrp="1" noChangeArrowheads="1"/>
          </p:cNvSpPr>
          <p:nvPr>
            <p:ph type="title"/>
          </p:nvPr>
        </p:nvSpPr>
        <p:spPr>
          <a:xfrm>
            <a:off x="3876675" y="285750"/>
            <a:ext cx="4810125" cy="609600"/>
          </a:xfrm>
        </p:spPr>
        <p:txBody>
          <a:bodyPr/>
          <a:lstStyle/>
          <a:p>
            <a:r>
              <a:rPr lang="en-US" altLang="en-US"/>
              <a:t>Two Dimensional Gaussian</a:t>
            </a:r>
          </a:p>
        </p:txBody>
      </p:sp>
      <p:pic>
        <p:nvPicPr>
          <p:cNvPr id="942084" name="Picture 4" descr="gauss1"/>
          <p:cNvPicPr>
            <a:picLocks noChangeAspect="1" noChangeArrowheads="1"/>
          </p:cNvPicPr>
          <p:nvPr/>
        </p:nvPicPr>
        <p:blipFill>
          <a:blip r:embed="rId2"/>
          <a:srcRect/>
          <a:stretch>
            <a:fillRect/>
          </a:stretch>
        </p:blipFill>
        <p:spPr bwMode="auto">
          <a:xfrm>
            <a:off x="2590800" y="1600200"/>
            <a:ext cx="4383088" cy="3287713"/>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674" name="Rectangle 2"/>
          <p:cNvSpPr>
            <a:spLocks noGrp="1" noChangeArrowheads="1"/>
          </p:cNvSpPr>
          <p:nvPr>
            <p:ph type="title"/>
          </p:nvPr>
        </p:nvSpPr>
        <p:spPr>
          <a:xfrm>
            <a:off x="7839075" y="285750"/>
            <a:ext cx="1228725" cy="609600"/>
          </a:xfrm>
        </p:spPr>
        <p:txBody>
          <a:bodyPr/>
          <a:lstStyle/>
          <a:p>
            <a:r>
              <a:rPr lang="en-US" altLang="en-US"/>
              <a:t>Noise</a:t>
            </a:r>
          </a:p>
        </p:txBody>
      </p:sp>
      <p:sp>
        <p:nvSpPr>
          <p:cNvPr id="924675" name="Rectangle 3"/>
          <p:cNvSpPr>
            <a:spLocks noGrp="1" noChangeArrowheads="1"/>
          </p:cNvSpPr>
          <p:nvPr>
            <p:ph type="body" idx="1"/>
          </p:nvPr>
        </p:nvSpPr>
        <p:spPr>
          <a:xfrm>
            <a:off x="457200" y="1371600"/>
            <a:ext cx="7848600" cy="457200"/>
          </a:xfrm>
        </p:spPr>
        <p:txBody>
          <a:bodyPr/>
          <a:lstStyle/>
          <a:p>
            <a:r>
              <a:rPr lang="en-GB" altLang="en-US"/>
              <a:t>Noise varies above and below uncorrupted image.</a:t>
            </a:r>
            <a:endParaRPr lang="en-US" altLang="en-US"/>
          </a:p>
        </p:txBody>
      </p:sp>
      <p:pic>
        <p:nvPicPr>
          <p:cNvPr id="924676" name="Picture 4" descr="satnoise1"/>
          <p:cNvPicPr>
            <a:picLocks noChangeAspect="1" noChangeArrowheads="1"/>
          </p:cNvPicPr>
          <p:nvPr/>
        </p:nvPicPr>
        <p:blipFill>
          <a:blip r:embed="rId2"/>
          <a:srcRect/>
          <a:stretch>
            <a:fillRect/>
          </a:stretch>
        </p:blipFill>
        <p:spPr bwMode="auto">
          <a:xfrm>
            <a:off x="4038600" y="2590800"/>
            <a:ext cx="4368800" cy="3276600"/>
          </a:xfrm>
          <a:prstGeom prst="rect">
            <a:avLst/>
          </a:prstGeom>
          <a:noFill/>
          <a:ln w="9525">
            <a:noFill/>
            <a:miter lim="800000"/>
            <a:headEnd/>
            <a:tailEnd/>
          </a:ln>
          <a:effectLst/>
        </p:spPr>
      </p:pic>
      <p:grpSp>
        <p:nvGrpSpPr>
          <p:cNvPr id="924684" name="Group 12"/>
          <p:cNvGrpSpPr>
            <a:grpSpLocks/>
          </p:cNvGrpSpPr>
          <p:nvPr/>
        </p:nvGrpSpPr>
        <p:grpSpPr bwMode="auto">
          <a:xfrm>
            <a:off x="1447800" y="2057400"/>
            <a:ext cx="2025650" cy="2057400"/>
            <a:chOff x="926" y="1200"/>
            <a:chExt cx="1276" cy="1296"/>
          </a:xfrm>
        </p:grpSpPr>
        <p:pic>
          <p:nvPicPr>
            <p:cNvPr id="924678" name="Picture 6" descr="sat1"/>
            <p:cNvPicPr>
              <a:picLocks noChangeAspect="1" noChangeArrowheads="1"/>
            </p:cNvPicPr>
            <p:nvPr/>
          </p:nvPicPr>
          <p:blipFill>
            <a:blip r:embed="rId3"/>
            <a:srcRect l="10823" t="8893" r="11736" b="9375"/>
            <a:stretch>
              <a:fillRect/>
            </a:stretch>
          </p:blipFill>
          <p:spPr bwMode="auto">
            <a:xfrm>
              <a:off x="926" y="1215"/>
              <a:ext cx="1276" cy="1281"/>
            </a:xfrm>
            <a:prstGeom prst="rect">
              <a:avLst/>
            </a:prstGeom>
            <a:noFill/>
            <a:ln w="19050">
              <a:solidFill>
                <a:schemeClr val="folHlink"/>
              </a:solidFill>
              <a:miter lim="800000"/>
              <a:headEnd/>
              <a:tailEnd/>
            </a:ln>
          </p:spPr>
        </p:pic>
        <p:sp>
          <p:nvSpPr>
            <p:cNvPr id="924680" name="Line 8"/>
            <p:cNvSpPr>
              <a:spLocks noChangeShapeType="1"/>
            </p:cNvSpPr>
            <p:nvPr/>
          </p:nvSpPr>
          <p:spPr bwMode="auto">
            <a:xfrm>
              <a:off x="1518" y="1200"/>
              <a:ext cx="0" cy="1296"/>
            </a:xfrm>
            <a:prstGeom prst="line">
              <a:avLst/>
            </a:prstGeom>
            <a:noFill/>
            <a:ln w="9525">
              <a:solidFill>
                <a:srgbClr val="0066FF"/>
              </a:solidFill>
              <a:round/>
              <a:headEnd/>
              <a:tailEnd/>
            </a:ln>
            <a:effectLst/>
          </p:spPr>
          <p:txBody>
            <a:bodyPr wrap="none" anchor="ctr"/>
            <a:lstStyle/>
            <a:p>
              <a:endParaRPr lang="en-US"/>
            </a:p>
          </p:txBody>
        </p:sp>
      </p:grpSp>
      <p:grpSp>
        <p:nvGrpSpPr>
          <p:cNvPr id="924683" name="Group 11"/>
          <p:cNvGrpSpPr>
            <a:grpSpLocks/>
          </p:cNvGrpSpPr>
          <p:nvPr/>
        </p:nvGrpSpPr>
        <p:grpSpPr bwMode="auto">
          <a:xfrm>
            <a:off x="1447800" y="4419600"/>
            <a:ext cx="2051050" cy="2057400"/>
            <a:chOff x="910" y="2562"/>
            <a:chExt cx="1292" cy="1296"/>
          </a:xfrm>
        </p:grpSpPr>
        <p:pic>
          <p:nvPicPr>
            <p:cNvPr id="924679" name="Picture 7" descr="satn1"/>
            <p:cNvPicPr>
              <a:picLocks noChangeAspect="1" noChangeArrowheads="1"/>
            </p:cNvPicPr>
            <p:nvPr/>
          </p:nvPicPr>
          <p:blipFill>
            <a:blip r:embed="rId4"/>
            <a:srcRect l="10823" t="9373" r="12268" b="9856"/>
            <a:stretch>
              <a:fillRect/>
            </a:stretch>
          </p:blipFill>
          <p:spPr bwMode="auto">
            <a:xfrm>
              <a:off x="910" y="2565"/>
              <a:ext cx="1292" cy="1291"/>
            </a:xfrm>
            <a:prstGeom prst="rect">
              <a:avLst/>
            </a:prstGeom>
            <a:noFill/>
            <a:ln w="19050">
              <a:solidFill>
                <a:schemeClr val="folHlink"/>
              </a:solidFill>
              <a:miter lim="800000"/>
              <a:headEnd/>
              <a:tailEnd/>
            </a:ln>
          </p:spPr>
        </p:pic>
        <p:sp>
          <p:nvSpPr>
            <p:cNvPr id="924681" name="Line 9"/>
            <p:cNvSpPr>
              <a:spLocks noChangeShapeType="1"/>
            </p:cNvSpPr>
            <p:nvPr/>
          </p:nvSpPr>
          <p:spPr bwMode="auto">
            <a:xfrm>
              <a:off x="1524" y="2562"/>
              <a:ext cx="0" cy="1296"/>
            </a:xfrm>
            <a:prstGeom prst="line">
              <a:avLst/>
            </a:prstGeom>
            <a:noFill/>
            <a:ln w="9525">
              <a:solidFill>
                <a:srgbClr val="FF0000"/>
              </a:solidFill>
              <a:round/>
              <a:headEnd/>
              <a:tailEnd/>
            </a:ln>
            <a:effectLst/>
          </p:spPr>
          <p:txBody>
            <a:bodyPr wrap="none" anchor="ctr"/>
            <a:lstStyle/>
            <a:p>
              <a:endParaRPr lang="en-US"/>
            </a:p>
          </p:txBody>
        </p:sp>
      </p:grpSp>
      <p:sp>
        <p:nvSpPr>
          <p:cNvPr id="924685" name="Text Box 13"/>
          <p:cNvSpPr txBox="1">
            <a:spLocks noChangeArrowheads="1"/>
          </p:cNvSpPr>
          <p:nvPr/>
        </p:nvSpPr>
        <p:spPr bwMode="auto">
          <a:xfrm>
            <a:off x="441325" y="3032125"/>
            <a:ext cx="749300" cy="336550"/>
          </a:xfrm>
          <a:prstGeom prst="rect">
            <a:avLst/>
          </a:prstGeom>
          <a:noFill/>
          <a:ln w="12700">
            <a:noFill/>
            <a:miter lim="800000"/>
            <a:headEnd type="none" w="sm" len="sm"/>
            <a:tailEnd type="none" w="sm" len="sm"/>
          </a:ln>
          <a:effectLst/>
        </p:spPr>
        <p:txBody>
          <a:bodyPr wrap="none">
            <a:spAutoFit/>
          </a:bodyPr>
          <a:lstStyle/>
          <a:p>
            <a:r>
              <a:rPr lang="en-US" altLang="en-US" sz="1600"/>
              <a:t>Image</a:t>
            </a:r>
          </a:p>
        </p:txBody>
      </p:sp>
      <p:sp>
        <p:nvSpPr>
          <p:cNvPr id="924686" name="Text Box 14"/>
          <p:cNvSpPr txBox="1">
            <a:spLocks noChangeArrowheads="1"/>
          </p:cNvSpPr>
          <p:nvPr/>
        </p:nvSpPr>
        <p:spPr bwMode="auto">
          <a:xfrm>
            <a:off x="457200" y="4953000"/>
            <a:ext cx="806450" cy="825500"/>
          </a:xfrm>
          <a:prstGeom prst="rect">
            <a:avLst/>
          </a:prstGeom>
          <a:noFill/>
          <a:ln w="12700">
            <a:noFill/>
            <a:miter lim="800000"/>
            <a:headEnd type="none" w="sm" len="sm"/>
            <a:tailEnd type="none" w="sm" len="sm"/>
          </a:ln>
          <a:effectLst/>
        </p:spPr>
        <p:txBody>
          <a:bodyPr wrap="none">
            <a:spAutoFit/>
          </a:bodyPr>
          <a:lstStyle/>
          <a:p>
            <a:pPr algn="ctr"/>
            <a:r>
              <a:rPr lang="en-US" altLang="en-US" sz="1600"/>
              <a:t>Image </a:t>
            </a:r>
          </a:p>
          <a:p>
            <a:pPr algn="ctr"/>
            <a:r>
              <a:rPr lang="en-US" altLang="en-US" sz="1600"/>
              <a:t>+ </a:t>
            </a:r>
          </a:p>
          <a:p>
            <a:pPr algn="ctr"/>
            <a:r>
              <a:rPr lang="en-US" altLang="en-US" sz="1600"/>
              <a:t>Noise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5698" name="Rectangle 2"/>
          <p:cNvSpPr>
            <a:spLocks noGrp="1" noChangeArrowheads="1"/>
          </p:cNvSpPr>
          <p:nvPr>
            <p:ph type="title"/>
          </p:nvPr>
        </p:nvSpPr>
        <p:spPr>
          <a:xfrm>
            <a:off x="5553075" y="285750"/>
            <a:ext cx="3514725" cy="609600"/>
          </a:xfrm>
        </p:spPr>
        <p:txBody>
          <a:bodyPr/>
          <a:lstStyle/>
          <a:p>
            <a:r>
              <a:rPr lang="en-US" altLang="en-US"/>
              <a:t>Noise Reduction - 1</a:t>
            </a:r>
          </a:p>
        </p:txBody>
      </p:sp>
      <p:sp>
        <p:nvSpPr>
          <p:cNvPr id="925699" name="Rectangle 3"/>
          <p:cNvSpPr>
            <a:spLocks noGrp="1" noChangeArrowheads="1"/>
          </p:cNvSpPr>
          <p:nvPr>
            <p:ph type="body" idx="1"/>
          </p:nvPr>
        </p:nvSpPr>
        <p:spPr>
          <a:xfrm>
            <a:off x="228600" y="1524000"/>
            <a:ext cx="3429000" cy="2362200"/>
          </a:xfrm>
        </p:spPr>
        <p:txBody>
          <a:bodyPr/>
          <a:lstStyle/>
          <a:p>
            <a:r>
              <a:rPr lang="en-GB" altLang="en-US" sz="2200"/>
              <a:t>How do we reduce noise?</a:t>
            </a:r>
          </a:p>
          <a:p>
            <a:r>
              <a:rPr lang="en-GB" altLang="en-US" sz="2200"/>
              <a:t>Consider a uniform 1-d image and add noise.</a:t>
            </a:r>
          </a:p>
          <a:p>
            <a:r>
              <a:rPr lang="en-GB" altLang="en-US" sz="2200"/>
              <a:t>Focus on a pixel neighbourhood. </a:t>
            </a:r>
          </a:p>
          <a:p>
            <a:r>
              <a:rPr lang="en-GB" altLang="en-US" sz="2200"/>
              <a:t>Averaging the three values should result in a value closer to original uncorrupted data</a:t>
            </a:r>
          </a:p>
          <a:p>
            <a:r>
              <a:rPr lang="en-GB" altLang="en-US" sz="2200"/>
              <a:t>Especially if gaussian mean is zero</a:t>
            </a:r>
            <a:endParaRPr lang="en-US" altLang="en-US" sz="2200"/>
          </a:p>
        </p:txBody>
      </p:sp>
      <p:pic>
        <p:nvPicPr>
          <p:cNvPr id="925702" name="Picture 6" descr="noise3"/>
          <p:cNvPicPr>
            <a:picLocks noChangeAspect="1" noChangeArrowheads="1"/>
          </p:cNvPicPr>
          <p:nvPr>
            <p:ph sz="half" idx="4294967295"/>
          </p:nvPr>
        </p:nvPicPr>
        <p:blipFill>
          <a:blip r:embed="rId2"/>
          <a:srcRect/>
          <a:stretch>
            <a:fillRect/>
          </a:stretch>
        </p:blipFill>
        <p:spPr bwMode="auto">
          <a:xfrm>
            <a:off x="4724400" y="1600200"/>
            <a:ext cx="3810000" cy="2857500"/>
          </a:xfrm>
          <a:prstGeom prst="rect">
            <a:avLst/>
          </a:prstGeom>
          <a:noFill/>
        </p:spPr>
      </p:pic>
      <p:sp>
        <p:nvSpPr>
          <p:cNvPr id="925703" name="Line 7"/>
          <p:cNvSpPr>
            <a:spLocks noChangeShapeType="1"/>
          </p:cNvSpPr>
          <p:nvPr/>
        </p:nvSpPr>
        <p:spPr bwMode="auto">
          <a:xfrm flipH="1">
            <a:off x="5257800" y="3657600"/>
            <a:ext cx="457200" cy="914400"/>
          </a:xfrm>
          <a:prstGeom prst="line">
            <a:avLst/>
          </a:prstGeom>
          <a:noFill/>
          <a:ln w="9525">
            <a:solidFill>
              <a:schemeClr val="tx1"/>
            </a:solidFill>
            <a:round/>
            <a:headEnd/>
            <a:tailEnd/>
          </a:ln>
          <a:effectLst/>
        </p:spPr>
        <p:txBody>
          <a:bodyPr wrap="none" anchor="ctr"/>
          <a:lstStyle/>
          <a:p>
            <a:endParaRPr lang="en-US"/>
          </a:p>
        </p:txBody>
      </p:sp>
      <p:sp>
        <p:nvSpPr>
          <p:cNvPr id="925704" name="Line 8"/>
          <p:cNvSpPr>
            <a:spLocks noChangeShapeType="1"/>
          </p:cNvSpPr>
          <p:nvPr/>
        </p:nvSpPr>
        <p:spPr bwMode="auto">
          <a:xfrm flipH="1">
            <a:off x="5867400" y="3733800"/>
            <a:ext cx="76200" cy="914400"/>
          </a:xfrm>
          <a:prstGeom prst="line">
            <a:avLst/>
          </a:prstGeom>
          <a:noFill/>
          <a:ln w="9525">
            <a:solidFill>
              <a:schemeClr val="tx1"/>
            </a:solidFill>
            <a:round/>
            <a:headEnd/>
            <a:tailEnd/>
          </a:ln>
          <a:effectLst/>
        </p:spPr>
        <p:txBody>
          <a:bodyPr wrap="none" anchor="ctr"/>
          <a:lstStyle/>
          <a:p>
            <a:endParaRPr lang="en-US"/>
          </a:p>
        </p:txBody>
      </p:sp>
      <p:grpSp>
        <p:nvGrpSpPr>
          <p:cNvPr id="925705" name="Group 9"/>
          <p:cNvGrpSpPr>
            <a:grpSpLocks/>
          </p:cNvGrpSpPr>
          <p:nvPr/>
        </p:nvGrpSpPr>
        <p:grpSpPr bwMode="auto">
          <a:xfrm>
            <a:off x="5257800" y="4419600"/>
            <a:ext cx="609600" cy="1295400"/>
            <a:chOff x="3264" y="2976"/>
            <a:chExt cx="384" cy="816"/>
          </a:xfrm>
        </p:grpSpPr>
        <p:sp>
          <p:nvSpPr>
            <p:cNvPr id="925706" name="Line 10"/>
            <p:cNvSpPr>
              <a:spLocks noChangeShapeType="1"/>
            </p:cNvSpPr>
            <p:nvPr/>
          </p:nvSpPr>
          <p:spPr bwMode="auto">
            <a:xfrm flipH="1">
              <a:off x="3312" y="3216"/>
              <a:ext cx="0" cy="576"/>
            </a:xfrm>
            <a:prstGeom prst="line">
              <a:avLst/>
            </a:prstGeom>
            <a:noFill/>
            <a:ln w="28575">
              <a:solidFill>
                <a:srgbClr val="FF0000"/>
              </a:solidFill>
              <a:round/>
              <a:headEnd/>
              <a:tailEnd/>
            </a:ln>
            <a:effectLst/>
          </p:spPr>
          <p:txBody>
            <a:bodyPr wrap="none" anchor="ctr"/>
            <a:lstStyle/>
            <a:p>
              <a:endParaRPr lang="en-US"/>
            </a:p>
          </p:txBody>
        </p:sp>
        <p:sp>
          <p:nvSpPr>
            <p:cNvPr id="925707" name="Line 11"/>
            <p:cNvSpPr>
              <a:spLocks noChangeShapeType="1"/>
            </p:cNvSpPr>
            <p:nvPr/>
          </p:nvSpPr>
          <p:spPr bwMode="auto">
            <a:xfrm>
              <a:off x="3456" y="3072"/>
              <a:ext cx="0" cy="720"/>
            </a:xfrm>
            <a:prstGeom prst="line">
              <a:avLst/>
            </a:prstGeom>
            <a:noFill/>
            <a:ln w="28575">
              <a:solidFill>
                <a:srgbClr val="FF0000"/>
              </a:solidFill>
              <a:round/>
              <a:headEnd/>
              <a:tailEnd/>
            </a:ln>
            <a:effectLst/>
          </p:spPr>
          <p:txBody>
            <a:bodyPr wrap="none" anchor="ctr"/>
            <a:lstStyle/>
            <a:p>
              <a:endParaRPr lang="en-US"/>
            </a:p>
          </p:txBody>
        </p:sp>
        <p:sp>
          <p:nvSpPr>
            <p:cNvPr id="925708" name="Oval 12"/>
            <p:cNvSpPr>
              <a:spLocks noChangeArrowheads="1"/>
            </p:cNvSpPr>
            <p:nvPr/>
          </p:nvSpPr>
          <p:spPr bwMode="auto">
            <a:xfrm>
              <a:off x="3264" y="3120"/>
              <a:ext cx="96" cy="96"/>
            </a:xfrm>
            <a:prstGeom prst="ellipse">
              <a:avLst/>
            </a:prstGeom>
            <a:noFill/>
            <a:ln w="28575">
              <a:solidFill>
                <a:srgbClr val="FF0000"/>
              </a:solidFill>
              <a:round/>
              <a:headEnd/>
              <a:tailEnd/>
            </a:ln>
            <a:effectLst/>
          </p:spPr>
          <p:txBody>
            <a:bodyPr wrap="none" anchor="ctr"/>
            <a:lstStyle/>
            <a:p>
              <a:pPr algn="ctr"/>
              <a:endParaRPr lang="en-GB" altLang="en-US" sz="2400">
                <a:latin typeface="Times New Roman" pitchFamily="18" charset="0"/>
              </a:endParaRPr>
            </a:p>
          </p:txBody>
        </p:sp>
        <p:sp>
          <p:nvSpPr>
            <p:cNvPr id="925709" name="Line 13"/>
            <p:cNvSpPr>
              <a:spLocks noChangeShapeType="1"/>
            </p:cNvSpPr>
            <p:nvPr/>
          </p:nvSpPr>
          <p:spPr bwMode="auto">
            <a:xfrm>
              <a:off x="3600" y="3264"/>
              <a:ext cx="0" cy="528"/>
            </a:xfrm>
            <a:prstGeom prst="line">
              <a:avLst/>
            </a:prstGeom>
            <a:noFill/>
            <a:ln w="28575">
              <a:solidFill>
                <a:srgbClr val="FF0000"/>
              </a:solidFill>
              <a:round/>
              <a:headEnd/>
              <a:tailEnd/>
            </a:ln>
            <a:effectLst/>
          </p:spPr>
          <p:txBody>
            <a:bodyPr wrap="none" anchor="ctr"/>
            <a:lstStyle/>
            <a:p>
              <a:endParaRPr lang="en-US"/>
            </a:p>
          </p:txBody>
        </p:sp>
        <p:sp>
          <p:nvSpPr>
            <p:cNvPr id="925710" name="Oval 14"/>
            <p:cNvSpPr>
              <a:spLocks noChangeArrowheads="1"/>
            </p:cNvSpPr>
            <p:nvPr/>
          </p:nvSpPr>
          <p:spPr bwMode="auto">
            <a:xfrm>
              <a:off x="3408" y="2976"/>
              <a:ext cx="96" cy="96"/>
            </a:xfrm>
            <a:prstGeom prst="ellipse">
              <a:avLst/>
            </a:prstGeom>
            <a:noFill/>
            <a:ln w="28575">
              <a:solidFill>
                <a:srgbClr val="FF0000"/>
              </a:solidFill>
              <a:round/>
              <a:headEnd/>
              <a:tailEnd/>
            </a:ln>
            <a:effectLst/>
          </p:spPr>
          <p:txBody>
            <a:bodyPr wrap="none" anchor="ctr"/>
            <a:lstStyle/>
            <a:p>
              <a:pPr algn="ctr"/>
              <a:endParaRPr lang="en-GB" altLang="en-US" sz="2400">
                <a:latin typeface="Times New Roman" pitchFamily="18" charset="0"/>
              </a:endParaRPr>
            </a:p>
          </p:txBody>
        </p:sp>
        <p:sp>
          <p:nvSpPr>
            <p:cNvPr id="925711" name="Oval 15"/>
            <p:cNvSpPr>
              <a:spLocks noChangeArrowheads="1"/>
            </p:cNvSpPr>
            <p:nvPr/>
          </p:nvSpPr>
          <p:spPr bwMode="auto">
            <a:xfrm>
              <a:off x="3552" y="3168"/>
              <a:ext cx="96" cy="96"/>
            </a:xfrm>
            <a:prstGeom prst="ellipse">
              <a:avLst/>
            </a:prstGeom>
            <a:noFill/>
            <a:ln w="28575">
              <a:solidFill>
                <a:srgbClr val="FF0000"/>
              </a:solidFill>
              <a:round/>
              <a:headEnd/>
              <a:tailEnd/>
            </a:ln>
            <a:effectLst/>
          </p:spPr>
          <p:txBody>
            <a:bodyPr wrap="none" anchor="ctr"/>
            <a:lstStyle/>
            <a:p>
              <a:pPr algn="ctr"/>
              <a:endParaRPr lang="en-GB" altLang="en-US" sz="2400">
                <a:latin typeface="Times New Roman" pitchFamily="18" charset="0"/>
              </a:endParaRPr>
            </a:p>
          </p:txBody>
        </p:sp>
      </p:grpSp>
      <p:grpSp>
        <p:nvGrpSpPr>
          <p:cNvPr id="925712" name="Group 16"/>
          <p:cNvGrpSpPr>
            <a:grpSpLocks/>
          </p:cNvGrpSpPr>
          <p:nvPr/>
        </p:nvGrpSpPr>
        <p:grpSpPr bwMode="auto">
          <a:xfrm>
            <a:off x="7315200" y="4572000"/>
            <a:ext cx="152400" cy="1143000"/>
            <a:chOff x="4560" y="3024"/>
            <a:chExt cx="96" cy="768"/>
          </a:xfrm>
        </p:grpSpPr>
        <p:sp>
          <p:nvSpPr>
            <p:cNvPr id="925713" name="Oval 17"/>
            <p:cNvSpPr>
              <a:spLocks noChangeArrowheads="1"/>
            </p:cNvSpPr>
            <p:nvPr/>
          </p:nvSpPr>
          <p:spPr bwMode="auto">
            <a:xfrm>
              <a:off x="4560" y="3024"/>
              <a:ext cx="96" cy="96"/>
            </a:xfrm>
            <a:prstGeom prst="ellipse">
              <a:avLst/>
            </a:prstGeom>
            <a:noFill/>
            <a:ln w="28575">
              <a:solidFill>
                <a:srgbClr val="6666FF"/>
              </a:solidFill>
              <a:round/>
              <a:headEnd/>
              <a:tailEnd/>
            </a:ln>
            <a:effectLst/>
          </p:spPr>
          <p:txBody>
            <a:bodyPr wrap="none" anchor="ctr"/>
            <a:lstStyle/>
            <a:p>
              <a:pPr algn="ctr"/>
              <a:endParaRPr lang="en-GB" altLang="en-US" sz="2400">
                <a:latin typeface="Times New Roman" pitchFamily="18" charset="0"/>
              </a:endParaRPr>
            </a:p>
          </p:txBody>
        </p:sp>
        <p:sp>
          <p:nvSpPr>
            <p:cNvPr id="925714" name="Line 18"/>
            <p:cNvSpPr>
              <a:spLocks noChangeShapeType="1"/>
            </p:cNvSpPr>
            <p:nvPr/>
          </p:nvSpPr>
          <p:spPr bwMode="auto">
            <a:xfrm>
              <a:off x="4608" y="3120"/>
              <a:ext cx="0" cy="672"/>
            </a:xfrm>
            <a:prstGeom prst="line">
              <a:avLst/>
            </a:prstGeom>
            <a:noFill/>
            <a:ln w="28575">
              <a:solidFill>
                <a:srgbClr val="6666FF"/>
              </a:solidFill>
              <a:round/>
              <a:headEnd/>
              <a:tailEnd/>
            </a:ln>
            <a:effectLst/>
          </p:spPr>
          <p:txBody>
            <a:bodyPr wrap="none" anchor="ctr"/>
            <a:lstStyle/>
            <a:p>
              <a:endParaRPr lang="en-US"/>
            </a:p>
          </p:txBody>
        </p:sp>
      </p:grpSp>
      <p:sp>
        <p:nvSpPr>
          <p:cNvPr id="925715" name="AutoShape 19"/>
          <p:cNvSpPr>
            <a:spLocks noChangeArrowheads="1"/>
          </p:cNvSpPr>
          <p:nvPr/>
        </p:nvSpPr>
        <p:spPr bwMode="auto">
          <a:xfrm>
            <a:off x="6172200" y="5029200"/>
            <a:ext cx="914400" cy="228600"/>
          </a:xfrm>
          <a:prstGeom prst="rightArrow">
            <a:avLst>
              <a:gd name="adj1" fmla="val 50000"/>
              <a:gd name="adj2" fmla="val 100000"/>
            </a:avLst>
          </a:prstGeom>
          <a:solidFill>
            <a:schemeClr val="tx1"/>
          </a:solidFill>
          <a:ln w="9525">
            <a:solidFill>
              <a:schemeClr val="tx1"/>
            </a:solidFill>
            <a:miter lim="800000"/>
            <a:headEnd/>
            <a:tailEnd/>
          </a:ln>
          <a:effectLst/>
        </p:spPr>
        <p:txBody>
          <a:bodyPr wrap="none" anchor="ctr"/>
          <a:lstStyle/>
          <a:p>
            <a:endParaRPr lang="en-US"/>
          </a:p>
        </p:txBody>
      </p:sp>
      <p:sp>
        <p:nvSpPr>
          <p:cNvPr id="925716" name="Line 20"/>
          <p:cNvSpPr>
            <a:spLocks noChangeShapeType="1"/>
          </p:cNvSpPr>
          <p:nvPr/>
        </p:nvSpPr>
        <p:spPr bwMode="auto">
          <a:xfrm>
            <a:off x="4953000" y="5715000"/>
            <a:ext cx="2819400" cy="0"/>
          </a:xfrm>
          <a:prstGeom prst="line">
            <a:avLst/>
          </a:prstGeom>
          <a:noFill/>
          <a:ln w="28575">
            <a:solidFill>
              <a:schemeClr val="tx1"/>
            </a:solidFill>
            <a:round/>
            <a:headEnd/>
            <a:tailEnd/>
          </a:ln>
          <a:effectLst/>
        </p:spPr>
        <p:txBody>
          <a:bodyPr wrap="none" anchor="ctr"/>
          <a:lstStyle/>
          <a:p>
            <a:endParaRPr lang="en-US"/>
          </a:p>
        </p:txBody>
      </p:sp>
      <p:sp>
        <p:nvSpPr>
          <p:cNvPr id="925717" name="Line 21"/>
          <p:cNvSpPr>
            <a:spLocks noChangeShapeType="1"/>
          </p:cNvSpPr>
          <p:nvPr/>
        </p:nvSpPr>
        <p:spPr bwMode="auto">
          <a:xfrm>
            <a:off x="5105400" y="4648200"/>
            <a:ext cx="2743200" cy="0"/>
          </a:xfrm>
          <a:prstGeom prst="line">
            <a:avLst/>
          </a:prstGeom>
          <a:noFill/>
          <a:ln w="9525">
            <a:solidFill>
              <a:schemeClr val="accent2"/>
            </a:solidFill>
            <a:round/>
            <a:headEnd/>
            <a:tailEnd/>
          </a:ln>
          <a:effectLst/>
        </p:spPr>
        <p:txBody>
          <a:bodyPr wrap="none" anchor="ctr"/>
          <a:lstStyle/>
          <a:p>
            <a:endParaRPr lang="en-US"/>
          </a:p>
        </p:txBody>
      </p:sp>
      <p:sp>
        <p:nvSpPr>
          <p:cNvPr id="925718" name="Text Box 22"/>
          <p:cNvSpPr txBox="1">
            <a:spLocks noChangeArrowheads="1"/>
          </p:cNvSpPr>
          <p:nvPr/>
        </p:nvSpPr>
        <p:spPr bwMode="auto">
          <a:xfrm>
            <a:off x="5073650" y="5638800"/>
            <a:ext cx="1174750" cy="366713"/>
          </a:xfrm>
          <a:prstGeom prst="rect">
            <a:avLst/>
          </a:prstGeom>
          <a:noFill/>
          <a:ln w="9525">
            <a:noFill/>
            <a:miter lim="800000"/>
            <a:headEnd/>
            <a:tailEnd/>
          </a:ln>
          <a:effectLst/>
        </p:spPr>
        <p:txBody>
          <a:bodyPr wrap="none">
            <a:spAutoFit/>
          </a:bodyPr>
          <a:lstStyle/>
          <a:p>
            <a:r>
              <a:rPr lang="en-GB" altLang="en-US" sz="1800" b="1">
                <a:latin typeface="Times New Roman" pitchFamily="18" charset="0"/>
              </a:rPr>
              <a:t>A</a:t>
            </a:r>
            <a:r>
              <a:rPr lang="en-GB" altLang="en-US" sz="1800" b="1" baseline="-25000">
                <a:latin typeface="Times New Roman" pitchFamily="18" charset="0"/>
              </a:rPr>
              <a:t>i-1 </a:t>
            </a:r>
            <a:r>
              <a:rPr lang="en-GB" altLang="en-US" sz="1800" b="1">
                <a:latin typeface="Times New Roman" pitchFamily="18" charset="0"/>
              </a:rPr>
              <a:t>A</a:t>
            </a:r>
            <a:r>
              <a:rPr lang="en-GB" altLang="en-US" sz="1800" b="1" baseline="-25000">
                <a:latin typeface="Times New Roman" pitchFamily="18" charset="0"/>
              </a:rPr>
              <a:t>i </a:t>
            </a:r>
            <a:r>
              <a:rPr lang="en-GB" altLang="en-US" sz="1800" b="1">
                <a:latin typeface="Times New Roman" pitchFamily="18" charset="0"/>
              </a:rPr>
              <a:t>A</a:t>
            </a:r>
            <a:r>
              <a:rPr lang="en-GB" altLang="en-US" sz="1800" b="1" baseline="-25000">
                <a:latin typeface="Times New Roman" pitchFamily="18" charset="0"/>
              </a:rPr>
              <a:t>i+1</a:t>
            </a:r>
          </a:p>
        </p:txBody>
      </p:sp>
      <p:sp>
        <p:nvSpPr>
          <p:cNvPr id="925719" name="Text Box 23"/>
          <p:cNvSpPr txBox="1">
            <a:spLocks noChangeArrowheads="1"/>
          </p:cNvSpPr>
          <p:nvPr/>
        </p:nvSpPr>
        <p:spPr bwMode="auto">
          <a:xfrm>
            <a:off x="7227888" y="5638800"/>
            <a:ext cx="468312" cy="366713"/>
          </a:xfrm>
          <a:prstGeom prst="rect">
            <a:avLst/>
          </a:prstGeom>
          <a:noFill/>
          <a:ln w="9525">
            <a:noFill/>
            <a:miter lim="800000"/>
            <a:headEnd/>
            <a:tailEnd/>
          </a:ln>
          <a:effectLst/>
        </p:spPr>
        <p:txBody>
          <a:bodyPr wrap="none">
            <a:spAutoFit/>
          </a:bodyPr>
          <a:lstStyle/>
          <a:p>
            <a:r>
              <a:rPr lang="en-GB" altLang="en-US" sz="1800" b="1" baseline="-25000">
                <a:latin typeface="Times New Roman" pitchFamily="18" charset="0"/>
              </a:rPr>
              <a:t> </a:t>
            </a:r>
            <a:r>
              <a:rPr lang="en-GB" altLang="en-US" sz="1800" b="1">
                <a:latin typeface="Times New Roman" pitchFamily="18" charset="0"/>
              </a:rPr>
              <a:t>C</a:t>
            </a:r>
            <a:r>
              <a:rPr lang="en-GB" altLang="en-US" sz="1800" b="1" baseline="-25000">
                <a:latin typeface="Times New Roman" pitchFamily="18" charset="0"/>
              </a:rPr>
              <a:t>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925705"/>
                                        </p:tgtEl>
                                        <p:attrNameLst>
                                          <p:attrName>style.visibility</p:attrName>
                                        </p:attrNameLst>
                                      </p:cBhvr>
                                      <p:to>
                                        <p:strVal val="visible"/>
                                      </p:to>
                                    </p:set>
                                    <p:anim calcmode="lin" valueType="num">
                                      <p:cBhvr>
                                        <p:cTn id="7" dur="500" fill="hold"/>
                                        <p:tgtEl>
                                          <p:spTgt spid="925705"/>
                                        </p:tgtEl>
                                        <p:attrNameLst>
                                          <p:attrName>ppt_w</p:attrName>
                                        </p:attrNameLst>
                                      </p:cBhvr>
                                      <p:tavLst>
                                        <p:tav tm="0">
                                          <p:val>
                                            <p:fltVal val="0"/>
                                          </p:val>
                                        </p:tav>
                                        <p:tav tm="100000">
                                          <p:val>
                                            <p:strVal val="#ppt_w"/>
                                          </p:val>
                                        </p:tav>
                                      </p:tavLst>
                                    </p:anim>
                                    <p:anim calcmode="lin" valueType="num">
                                      <p:cBhvr>
                                        <p:cTn id="8" dur="500" fill="hold"/>
                                        <p:tgtEl>
                                          <p:spTgt spid="925705"/>
                                        </p:tgtEl>
                                        <p:attrNameLst>
                                          <p:attrName>ppt_h</p:attrName>
                                        </p:attrNameLst>
                                      </p:cBhvr>
                                      <p:tavLst>
                                        <p:tav tm="0">
                                          <p:val>
                                            <p:fltVal val="0"/>
                                          </p:val>
                                        </p:tav>
                                        <p:tav tm="100000">
                                          <p:val>
                                            <p:strVal val="#ppt_h"/>
                                          </p:val>
                                        </p:tav>
                                      </p:tavLst>
                                    </p:anim>
                                    <p:anim calcmode="lin" valueType="num">
                                      <p:cBhvr>
                                        <p:cTn id="9" dur="500" fill="hold"/>
                                        <p:tgtEl>
                                          <p:spTgt spid="925705"/>
                                        </p:tgtEl>
                                        <p:attrNameLst>
                                          <p:attrName>ppt_x</p:attrName>
                                        </p:attrNameLst>
                                      </p:cBhvr>
                                      <p:tavLst>
                                        <p:tav tm="0">
                                          <p:val>
                                            <p:fltVal val="0.5"/>
                                          </p:val>
                                        </p:tav>
                                        <p:tav tm="100000">
                                          <p:val>
                                            <p:strVal val="#ppt_x"/>
                                          </p:val>
                                        </p:tav>
                                      </p:tavLst>
                                    </p:anim>
                                    <p:anim calcmode="lin" valueType="num">
                                      <p:cBhvr>
                                        <p:cTn id="10" dur="500" fill="hold"/>
                                        <p:tgtEl>
                                          <p:spTgt spid="925705"/>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nodeType="clickEffect">
                                  <p:stCondLst>
                                    <p:cond delay="0"/>
                                  </p:stCondLst>
                                  <p:childTnLst>
                                    <p:set>
                                      <p:cBhvr>
                                        <p:cTn id="14" dur="1" fill="hold">
                                          <p:stCondLst>
                                            <p:cond delay="0"/>
                                          </p:stCondLst>
                                        </p:cTn>
                                        <p:tgtEl>
                                          <p:spTgt spid="925712"/>
                                        </p:tgtEl>
                                        <p:attrNameLst>
                                          <p:attrName>style.visibility</p:attrName>
                                        </p:attrNameLst>
                                      </p:cBhvr>
                                      <p:to>
                                        <p:strVal val="visible"/>
                                      </p:to>
                                    </p:set>
                                    <p:anim calcmode="lin" valueType="num">
                                      <p:cBhvr additive="base">
                                        <p:cTn id="15" dur="500" fill="hold"/>
                                        <p:tgtEl>
                                          <p:spTgt spid="925712"/>
                                        </p:tgtEl>
                                        <p:attrNameLst>
                                          <p:attrName>ppt_x</p:attrName>
                                        </p:attrNameLst>
                                      </p:cBhvr>
                                      <p:tavLst>
                                        <p:tav tm="0">
                                          <p:val>
                                            <p:strVal val="1+#ppt_w/2"/>
                                          </p:val>
                                        </p:tav>
                                        <p:tav tm="100000">
                                          <p:val>
                                            <p:strVal val="#ppt_x"/>
                                          </p:val>
                                        </p:tav>
                                      </p:tavLst>
                                    </p:anim>
                                    <p:anim calcmode="lin" valueType="num">
                                      <p:cBhvr additive="base">
                                        <p:cTn id="16" dur="500" fill="hold"/>
                                        <p:tgtEl>
                                          <p:spTgt spid="9257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722" name="Rectangle 2"/>
          <p:cNvSpPr>
            <a:spLocks noGrp="1" noChangeArrowheads="1"/>
          </p:cNvSpPr>
          <p:nvPr>
            <p:ph type="title"/>
          </p:nvPr>
        </p:nvSpPr>
        <p:spPr>
          <a:xfrm>
            <a:off x="5553075" y="285750"/>
            <a:ext cx="3514725" cy="609600"/>
          </a:xfrm>
        </p:spPr>
        <p:txBody>
          <a:bodyPr/>
          <a:lstStyle/>
          <a:p>
            <a:r>
              <a:rPr lang="en-US" altLang="en-US"/>
              <a:t>Noise Reduction - 1</a:t>
            </a:r>
          </a:p>
        </p:txBody>
      </p:sp>
      <p:sp>
        <p:nvSpPr>
          <p:cNvPr id="926723" name="Rectangle 3"/>
          <p:cNvSpPr>
            <a:spLocks noGrp="1" noChangeArrowheads="1"/>
          </p:cNvSpPr>
          <p:nvPr>
            <p:ph type="body" idx="1"/>
          </p:nvPr>
        </p:nvSpPr>
        <p:spPr>
          <a:xfrm>
            <a:off x="457200" y="1524000"/>
            <a:ext cx="3810000" cy="2362200"/>
          </a:xfrm>
        </p:spPr>
        <p:txBody>
          <a:bodyPr/>
          <a:lstStyle/>
          <a:p>
            <a:r>
              <a:rPr lang="en-GB" altLang="en-US"/>
              <a:t>Averaging ‘smoothes’ the noise fluctuations.</a:t>
            </a:r>
          </a:p>
          <a:p>
            <a:r>
              <a:rPr lang="en-GB" altLang="en-US"/>
              <a:t>Consider the next pixel A</a:t>
            </a:r>
            <a:r>
              <a:rPr lang="en-GB" altLang="en-US" baseline="-25000"/>
              <a:t>i+1</a:t>
            </a:r>
          </a:p>
          <a:p>
            <a:r>
              <a:rPr lang="en-GB" altLang="en-US"/>
              <a:t>Repeat for remainder of pixels.</a:t>
            </a:r>
            <a:endParaRPr lang="en-US" altLang="en-US"/>
          </a:p>
        </p:txBody>
      </p:sp>
      <p:pic>
        <p:nvPicPr>
          <p:cNvPr id="926725" name="Picture 5" descr="noise3"/>
          <p:cNvPicPr>
            <a:picLocks noChangeAspect="1" noChangeArrowheads="1"/>
          </p:cNvPicPr>
          <p:nvPr/>
        </p:nvPicPr>
        <p:blipFill>
          <a:blip r:embed="rId3"/>
          <a:srcRect/>
          <a:stretch>
            <a:fillRect/>
          </a:stretch>
        </p:blipFill>
        <p:spPr bwMode="auto">
          <a:xfrm>
            <a:off x="4648200" y="1600200"/>
            <a:ext cx="3810000" cy="2857500"/>
          </a:xfrm>
          <a:prstGeom prst="rect">
            <a:avLst/>
          </a:prstGeom>
          <a:noFill/>
          <a:ln w="9525">
            <a:noFill/>
            <a:miter lim="800000"/>
            <a:headEnd/>
            <a:tailEnd/>
          </a:ln>
          <a:effectLst/>
        </p:spPr>
      </p:pic>
      <p:sp>
        <p:nvSpPr>
          <p:cNvPr id="926726" name="Line 6"/>
          <p:cNvSpPr>
            <a:spLocks noChangeShapeType="1"/>
          </p:cNvSpPr>
          <p:nvPr/>
        </p:nvSpPr>
        <p:spPr bwMode="auto">
          <a:xfrm flipH="1">
            <a:off x="5486400" y="3581400"/>
            <a:ext cx="304800" cy="762000"/>
          </a:xfrm>
          <a:prstGeom prst="line">
            <a:avLst/>
          </a:prstGeom>
          <a:noFill/>
          <a:ln w="19050">
            <a:solidFill>
              <a:srgbClr val="D82204"/>
            </a:solidFill>
            <a:round/>
            <a:headEnd/>
            <a:tailEnd/>
          </a:ln>
          <a:effectLst/>
        </p:spPr>
        <p:txBody>
          <a:bodyPr wrap="none" anchor="ctr"/>
          <a:lstStyle/>
          <a:p>
            <a:endParaRPr lang="en-US"/>
          </a:p>
        </p:txBody>
      </p:sp>
      <p:sp>
        <p:nvSpPr>
          <p:cNvPr id="926727" name="Line 7"/>
          <p:cNvSpPr>
            <a:spLocks noChangeShapeType="1"/>
          </p:cNvSpPr>
          <p:nvPr/>
        </p:nvSpPr>
        <p:spPr bwMode="auto">
          <a:xfrm flipH="1">
            <a:off x="5943600" y="3810000"/>
            <a:ext cx="76200" cy="914400"/>
          </a:xfrm>
          <a:prstGeom prst="line">
            <a:avLst/>
          </a:prstGeom>
          <a:noFill/>
          <a:ln w="19050">
            <a:solidFill>
              <a:srgbClr val="D82204"/>
            </a:solidFill>
            <a:round/>
            <a:headEnd/>
            <a:tailEnd/>
          </a:ln>
          <a:effectLst/>
        </p:spPr>
        <p:txBody>
          <a:bodyPr wrap="none" anchor="ctr"/>
          <a:lstStyle/>
          <a:p>
            <a:endParaRPr lang="en-US"/>
          </a:p>
        </p:txBody>
      </p:sp>
      <p:sp>
        <p:nvSpPr>
          <p:cNvPr id="926728" name="Line 8"/>
          <p:cNvSpPr>
            <a:spLocks noChangeShapeType="1"/>
          </p:cNvSpPr>
          <p:nvPr/>
        </p:nvSpPr>
        <p:spPr bwMode="auto">
          <a:xfrm flipH="1">
            <a:off x="5257800" y="4800600"/>
            <a:ext cx="0" cy="914400"/>
          </a:xfrm>
          <a:prstGeom prst="line">
            <a:avLst/>
          </a:prstGeom>
          <a:noFill/>
          <a:ln w="28575">
            <a:solidFill>
              <a:srgbClr val="FF0000"/>
            </a:solidFill>
            <a:round/>
            <a:headEnd/>
            <a:tailEnd/>
          </a:ln>
          <a:effectLst/>
        </p:spPr>
        <p:txBody>
          <a:bodyPr wrap="none" anchor="ctr"/>
          <a:lstStyle/>
          <a:p>
            <a:endParaRPr lang="en-US"/>
          </a:p>
        </p:txBody>
      </p:sp>
      <p:sp>
        <p:nvSpPr>
          <p:cNvPr id="926729" name="Oval 9"/>
          <p:cNvSpPr>
            <a:spLocks noChangeArrowheads="1"/>
          </p:cNvSpPr>
          <p:nvPr/>
        </p:nvSpPr>
        <p:spPr bwMode="auto">
          <a:xfrm>
            <a:off x="5181600" y="4648200"/>
            <a:ext cx="152400" cy="152400"/>
          </a:xfrm>
          <a:prstGeom prst="ellipse">
            <a:avLst/>
          </a:prstGeom>
          <a:noFill/>
          <a:ln w="28575">
            <a:solidFill>
              <a:srgbClr val="FF0000"/>
            </a:solidFill>
            <a:round/>
            <a:headEnd/>
            <a:tailEnd/>
          </a:ln>
          <a:effectLst/>
        </p:spPr>
        <p:txBody>
          <a:bodyPr wrap="none" anchor="ctr"/>
          <a:lstStyle/>
          <a:p>
            <a:pPr algn="ctr"/>
            <a:endParaRPr lang="en-GB" altLang="en-US" sz="2400">
              <a:latin typeface="Times New Roman" pitchFamily="18" charset="0"/>
            </a:endParaRPr>
          </a:p>
        </p:txBody>
      </p:sp>
      <p:grpSp>
        <p:nvGrpSpPr>
          <p:cNvPr id="926730" name="Group 10"/>
          <p:cNvGrpSpPr>
            <a:grpSpLocks/>
          </p:cNvGrpSpPr>
          <p:nvPr/>
        </p:nvGrpSpPr>
        <p:grpSpPr bwMode="auto">
          <a:xfrm>
            <a:off x="7239000" y="4648200"/>
            <a:ext cx="152400" cy="1066800"/>
            <a:chOff x="4560" y="3024"/>
            <a:chExt cx="96" cy="768"/>
          </a:xfrm>
        </p:grpSpPr>
        <p:sp>
          <p:nvSpPr>
            <p:cNvPr id="926731" name="Oval 11"/>
            <p:cNvSpPr>
              <a:spLocks noChangeArrowheads="1"/>
            </p:cNvSpPr>
            <p:nvPr/>
          </p:nvSpPr>
          <p:spPr bwMode="auto">
            <a:xfrm>
              <a:off x="4560" y="3024"/>
              <a:ext cx="96" cy="96"/>
            </a:xfrm>
            <a:prstGeom prst="ellipse">
              <a:avLst/>
            </a:prstGeom>
            <a:noFill/>
            <a:ln w="28575">
              <a:solidFill>
                <a:srgbClr val="6666FF"/>
              </a:solidFill>
              <a:round/>
              <a:headEnd/>
              <a:tailEnd/>
            </a:ln>
            <a:effectLst/>
          </p:spPr>
          <p:txBody>
            <a:bodyPr wrap="none" anchor="ctr"/>
            <a:lstStyle/>
            <a:p>
              <a:pPr algn="ctr"/>
              <a:endParaRPr lang="en-GB" altLang="en-US" sz="2400">
                <a:latin typeface="Times New Roman" pitchFamily="18" charset="0"/>
              </a:endParaRPr>
            </a:p>
          </p:txBody>
        </p:sp>
        <p:sp>
          <p:nvSpPr>
            <p:cNvPr id="926732" name="Line 12"/>
            <p:cNvSpPr>
              <a:spLocks noChangeShapeType="1"/>
            </p:cNvSpPr>
            <p:nvPr/>
          </p:nvSpPr>
          <p:spPr bwMode="auto">
            <a:xfrm>
              <a:off x="4608" y="3120"/>
              <a:ext cx="0" cy="672"/>
            </a:xfrm>
            <a:prstGeom prst="line">
              <a:avLst/>
            </a:prstGeom>
            <a:noFill/>
            <a:ln w="28575">
              <a:solidFill>
                <a:srgbClr val="6666FF"/>
              </a:solidFill>
              <a:round/>
              <a:headEnd/>
              <a:tailEnd/>
            </a:ln>
            <a:effectLst/>
          </p:spPr>
          <p:txBody>
            <a:bodyPr wrap="none" anchor="ctr"/>
            <a:lstStyle/>
            <a:p>
              <a:endParaRPr lang="en-US"/>
            </a:p>
          </p:txBody>
        </p:sp>
      </p:grpSp>
      <p:sp>
        <p:nvSpPr>
          <p:cNvPr id="926733" name="AutoShape 13"/>
          <p:cNvSpPr>
            <a:spLocks noChangeArrowheads="1"/>
          </p:cNvSpPr>
          <p:nvPr/>
        </p:nvSpPr>
        <p:spPr bwMode="auto">
          <a:xfrm>
            <a:off x="6096000" y="5029200"/>
            <a:ext cx="914400" cy="228600"/>
          </a:xfrm>
          <a:prstGeom prst="rightArrow">
            <a:avLst>
              <a:gd name="adj1" fmla="val 50000"/>
              <a:gd name="adj2" fmla="val 100000"/>
            </a:avLst>
          </a:prstGeom>
          <a:solidFill>
            <a:schemeClr val="tx1"/>
          </a:solidFill>
          <a:ln w="9525">
            <a:solidFill>
              <a:schemeClr val="tx1"/>
            </a:solidFill>
            <a:miter lim="800000"/>
            <a:headEnd/>
            <a:tailEnd/>
          </a:ln>
          <a:effectLst/>
        </p:spPr>
        <p:txBody>
          <a:bodyPr wrap="none" anchor="ctr"/>
          <a:lstStyle/>
          <a:p>
            <a:endParaRPr lang="en-US"/>
          </a:p>
        </p:txBody>
      </p:sp>
      <p:sp>
        <p:nvSpPr>
          <p:cNvPr id="926734" name="Line 14"/>
          <p:cNvSpPr>
            <a:spLocks noChangeShapeType="1"/>
          </p:cNvSpPr>
          <p:nvPr/>
        </p:nvSpPr>
        <p:spPr bwMode="auto">
          <a:xfrm>
            <a:off x="4876800" y="5715000"/>
            <a:ext cx="2819400" cy="0"/>
          </a:xfrm>
          <a:prstGeom prst="line">
            <a:avLst/>
          </a:prstGeom>
          <a:noFill/>
          <a:ln w="28575">
            <a:solidFill>
              <a:schemeClr val="tx1"/>
            </a:solidFill>
            <a:round/>
            <a:headEnd/>
            <a:tailEnd/>
          </a:ln>
          <a:effectLst/>
        </p:spPr>
        <p:txBody>
          <a:bodyPr wrap="none" anchor="ctr"/>
          <a:lstStyle/>
          <a:p>
            <a:endParaRPr lang="en-US"/>
          </a:p>
        </p:txBody>
      </p:sp>
      <p:sp>
        <p:nvSpPr>
          <p:cNvPr id="926735" name="Line 15"/>
          <p:cNvSpPr>
            <a:spLocks noChangeShapeType="1"/>
          </p:cNvSpPr>
          <p:nvPr/>
        </p:nvSpPr>
        <p:spPr bwMode="auto">
          <a:xfrm>
            <a:off x="5029200" y="4648200"/>
            <a:ext cx="2743200" cy="0"/>
          </a:xfrm>
          <a:prstGeom prst="line">
            <a:avLst/>
          </a:prstGeom>
          <a:noFill/>
          <a:ln w="9525">
            <a:solidFill>
              <a:schemeClr val="accent2"/>
            </a:solidFill>
            <a:round/>
            <a:headEnd/>
            <a:tailEnd/>
          </a:ln>
          <a:effectLst/>
        </p:spPr>
        <p:txBody>
          <a:bodyPr wrap="none" anchor="ctr"/>
          <a:lstStyle/>
          <a:p>
            <a:endParaRPr lang="en-US"/>
          </a:p>
        </p:txBody>
      </p:sp>
      <p:sp>
        <p:nvSpPr>
          <p:cNvPr id="926736" name="Text Box 16"/>
          <p:cNvSpPr txBox="1">
            <a:spLocks noChangeArrowheads="1"/>
          </p:cNvSpPr>
          <p:nvPr/>
        </p:nvSpPr>
        <p:spPr bwMode="auto">
          <a:xfrm>
            <a:off x="4876800" y="5638800"/>
            <a:ext cx="1584325" cy="366713"/>
          </a:xfrm>
          <a:prstGeom prst="rect">
            <a:avLst/>
          </a:prstGeom>
          <a:noFill/>
          <a:ln w="9525">
            <a:noFill/>
            <a:miter lim="800000"/>
            <a:headEnd/>
            <a:tailEnd/>
          </a:ln>
          <a:effectLst/>
        </p:spPr>
        <p:txBody>
          <a:bodyPr wrap="none">
            <a:spAutoFit/>
          </a:bodyPr>
          <a:lstStyle/>
          <a:p>
            <a:r>
              <a:rPr lang="en-GB" altLang="en-US" sz="1800" b="1">
                <a:latin typeface="Times New Roman" pitchFamily="18" charset="0"/>
              </a:rPr>
              <a:t>A</a:t>
            </a:r>
            <a:r>
              <a:rPr lang="en-GB" altLang="en-US" sz="1800" b="1" baseline="-25000">
                <a:latin typeface="Times New Roman" pitchFamily="18" charset="0"/>
              </a:rPr>
              <a:t>i-1 </a:t>
            </a:r>
            <a:r>
              <a:rPr lang="en-GB" altLang="en-US" sz="1800" b="1">
                <a:latin typeface="Times New Roman" pitchFamily="18" charset="0"/>
              </a:rPr>
              <a:t>A</a:t>
            </a:r>
            <a:r>
              <a:rPr lang="en-GB" altLang="en-US" sz="1800" b="1" baseline="-25000">
                <a:latin typeface="Times New Roman" pitchFamily="18" charset="0"/>
              </a:rPr>
              <a:t>i </a:t>
            </a:r>
            <a:r>
              <a:rPr lang="en-GB" altLang="en-US" sz="1800" b="1">
                <a:latin typeface="Times New Roman" pitchFamily="18" charset="0"/>
              </a:rPr>
              <a:t>A</a:t>
            </a:r>
            <a:r>
              <a:rPr lang="en-GB" altLang="en-US" sz="1800" b="1" baseline="-25000">
                <a:latin typeface="Times New Roman" pitchFamily="18" charset="0"/>
              </a:rPr>
              <a:t>i+1 </a:t>
            </a:r>
            <a:r>
              <a:rPr lang="en-GB" altLang="en-US" sz="1800" b="1">
                <a:latin typeface="Times New Roman" pitchFamily="18" charset="0"/>
              </a:rPr>
              <a:t>A</a:t>
            </a:r>
            <a:r>
              <a:rPr lang="en-GB" altLang="en-US" sz="1800" b="1" baseline="-25000">
                <a:latin typeface="Times New Roman" pitchFamily="18" charset="0"/>
              </a:rPr>
              <a:t>i+2</a:t>
            </a:r>
          </a:p>
        </p:txBody>
      </p:sp>
      <p:sp>
        <p:nvSpPr>
          <p:cNvPr id="926737" name="Text Box 17"/>
          <p:cNvSpPr txBox="1">
            <a:spLocks noChangeArrowheads="1"/>
          </p:cNvSpPr>
          <p:nvPr/>
        </p:nvSpPr>
        <p:spPr bwMode="auto">
          <a:xfrm>
            <a:off x="7151688" y="5638800"/>
            <a:ext cx="631825" cy="366713"/>
          </a:xfrm>
          <a:prstGeom prst="rect">
            <a:avLst/>
          </a:prstGeom>
          <a:noFill/>
          <a:ln w="9525">
            <a:noFill/>
            <a:miter lim="800000"/>
            <a:headEnd/>
            <a:tailEnd/>
          </a:ln>
          <a:effectLst/>
        </p:spPr>
        <p:txBody>
          <a:bodyPr wrap="none">
            <a:spAutoFit/>
          </a:bodyPr>
          <a:lstStyle/>
          <a:p>
            <a:r>
              <a:rPr lang="en-GB" altLang="en-US" sz="1800" b="1" baseline="-25000">
                <a:latin typeface="Times New Roman" pitchFamily="18" charset="0"/>
              </a:rPr>
              <a:t> </a:t>
            </a:r>
            <a:r>
              <a:rPr lang="en-GB" altLang="en-US" sz="1800" b="1">
                <a:latin typeface="Times New Roman" pitchFamily="18" charset="0"/>
              </a:rPr>
              <a:t>C</a:t>
            </a:r>
            <a:r>
              <a:rPr lang="en-GB" altLang="en-US" sz="1800" b="1" baseline="-25000">
                <a:latin typeface="Times New Roman" pitchFamily="18" charset="0"/>
              </a:rPr>
              <a:t>i+1 </a:t>
            </a:r>
          </a:p>
        </p:txBody>
      </p:sp>
      <p:grpSp>
        <p:nvGrpSpPr>
          <p:cNvPr id="926738" name="Group 18"/>
          <p:cNvGrpSpPr>
            <a:grpSpLocks/>
          </p:cNvGrpSpPr>
          <p:nvPr/>
        </p:nvGrpSpPr>
        <p:grpSpPr bwMode="auto">
          <a:xfrm>
            <a:off x="5410200" y="4419600"/>
            <a:ext cx="609600" cy="1295400"/>
            <a:chOff x="3408" y="2784"/>
            <a:chExt cx="384" cy="816"/>
          </a:xfrm>
        </p:grpSpPr>
        <p:sp>
          <p:nvSpPr>
            <p:cNvPr id="926739" name="Line 19"/>
            <p:cNvSpPr>
              <a:spLocks noChangeShapeType="1"/>
            </p:cNvSpPr>
            <p:nvPr/>
          </p:nvSpPr>
          <p:spPr bwMode="auto">
            <a:xfrm>
              <a:off x="3456" y="2880"/>
              <a:ext cx="0" cy="720"/>
            </a:xfrm>
            <a:prstGeom prst="line">
              <a:avLst/>
            </a:prstGeom>
            <a:noFill/>
            <a:ln w="28575">
              <a:solidFill>
                <a:srgbClr val="FF0000"/>
              </a:solidFill>
              <a:round/>
              <a:headEnd/>
              <a:tailEnd/>
            </a:ln>
            <a:effectLst/>
          </p:spPr>
          <p:txBody>
            <a:bodyPr wrap="none" anchor="ctr"/>
            <a:lstStyle/>
            <a:p>
              <a:endParaRPr lang="en-US"/>
            </a:p>
          </p:txBody>
        </p:sp>
        <p:sp>
          <p:nvSpPr>
            <p:cNvPr id="926740" name="Line 20"/>
            <p:cNvSpPr>
              <a:spLocks noChangeShapeType="1"/>
            </p:cNvSpPr>
            <p:nvPr/>
          </p:nvSpPr>
          <p:spPr bwMode="auto">
            <a:xfrm>
              <a:off x="3600" y="3072"/>
              <a:ext cx="0" cy="528"/>
            </a:xfrm>
            <a:prstGeom prst="line">
              <a:avLst/>
            </a:prstGeom>
            <a:noFill/>
            <a:ln w="28575">
              <a:solidFill>
                <a:srgbClr val="FF0000"/>
              </a:solidFill>
              <a:round/>
              <a:headEnd/>
              <a:tailEnd/>
            </a:ln>
            <a:effectLst/>
          </p:spPr>
          <p:txBody>
            <a:bodyPr wrap="none" anchor="ctr"/>
            <a:lstStyle/>
            <a:p>
              <a:endParaRPr lang="en-US"/>
            </a:p>
          </p:txBody>
        </p:sp>
        <p:sp>
          <p:nvSpPr>
            <p:cNvPr id="926741" name="Oval 21"/>
            <p:cNvSpPr>
              <a:spLocks noChangeArrowheads="1"/>
            </p:cNvSpPr>
            <p:nvPr/>
          </p:nvSpPr>
          <p:spPr bwMode="auto">
            <a:xfrm>
              <a:off x="3408" y="2784"/>
              <a:ext cx="96" cy="96"/>
            </a:xfrm>
            <a:prstGeom prst="ellipse">
              <a:avLst/>
            </a:prstGeom>
            <a:noFill/>
            <a:ln w="28575">
              <a:solidFill>
                <a:srgbClr val="FF0000"/>
              </a:solidFill>
              <a:round/>
              <a:headEnd/>
              <a:tailEnd/>
            </a:ln>
            <a:effectLst/>
          </p:spPr>
          <p:txBody>
            <a:bodyPr wrap="none" anchor="ctr"/>
            <a:lstStyle/>
            <a:p>
              <a:pPr algn="ctr"/>
              <a:endParaRPr lang="en-GB" altLang="en-US" sz="2400">
                <a:latin typeface="Times New Roman" pitchFamily="18" charset="0"/>
              </a:endParaRPr>
            </a:p>
          </p:txBody>
        </p:sp>
        <p:sp>
          <p:nvSpPr>
            <p:cNvPr id="926742" name="Oval 22"/>
            <p:cNvSpPr>
              <a:spLocks noChangeArrowheads="1"/>
            </p:cNvSpPr>
            <p:nvPr/>
          </p:nvSpPr>
          <p:spPr bwMode="auto">
            <a:xfrm>
              <a:off x="3552" y="2976"/>
              <a:ext cx="96" cy="96"/>
            </a:xfrm>
            <a:prstGeom prst="ellipse">
              <a:avLst/>
            </a:prstGeom>
            <a:noFill/>
            <a:ln w="28575">
              <a:solidFill>
                <a:srgbClr val="FF0000"/>
              </a:solidFill>
              <a:round/>
              <a:headEnd/>
              <a:tailEnd/>
            </a:ln>
            <a:effectLst/>
          </p:spPr>
          <p:txBody>
            <a:bodyPr wrap="none" anchor="ctr"/>
            <a:lstStyle/>
            <a:p>
              <a:pPr algn="ctr"/>
              <a:endParaRPr lang="en-GB" altLang="en-US" sz="2400">
                <a:latin typeface="Times New Roman" pitchFamily="18" charset="0"/>
              </a:endParaRPr>
            </a:p>
          </p:txBody>
        </p:sp>
        <p:sp>
          <p:nvSpPr>
            <p:cNvPr id="926743" name="Oval 23"/>
            <p:cNvSpPr>
              <a:spLocks noChangeArrowheads="1"/>
            </p:cNvSpPr>
            <p:nvPr/>
          </p:nvSpPr>
          <p:spPr bwMode="auto">
            <a:xfrm>
              <a:off x="3696" y="3072"/>
              <a:ext cx="96" cy="96"/>
            </a:xfrm>
            <a:prstGeom prst="ellipse">
              <a:avLst/>
            </a:prstGeom>
            <a:noFill/>
            <a:ln w="28575">
              <a:solidFill>
                <a:srgbClr val="FF0000"/>
              </a:solidFill>
              <a:round/>
              <a:headEnd/>
              <a:tailEnd/>
            </a:ln>
            <a:effectLst/>
          </p:spPr>
          <p:txBody>
            <a:bodyPr wrap="none" anchor="ctr"/>
            <a:lstStyle/>
            <a:p>
              <a:pPr algn="ctr"/>
              <a:endParaRPr lang="en-GB" altLang="en-US" sz="2400">
                <a:latin typeface="Times New Roman" pitchFamily="18" charset="0"/>
              </a:endParaRPr>
            </a:p>
          </p:txBody>
        </p:sp>
        <p:sp>
          <p:nvSpPr>
            <p:cNvPr id="926744" name="Line 24"/>
            <p:cNvSpPr>
              <a:spLocks noChangeShapeType="1"/>
            </p:cNvSpPr>
            <p:nvPr/>
          </p:nvSpPr>
          <p:spPr bwMode="auto">
            <a:xfrm>
              <a:off x="3744" y="3168"/>
              <a:ext cx="0" cy="432"/>
            </a:xfrm>
            <a:prstGeom prst="line">
              <a:avLst/>
            </a:prstGeom>
            <a:noFill/>
            <a:ln w="28575">
              <a:solidFill>
                <a:srgbClr val="FF0000"/>
              </a:solidFill>
              <a:round/>
              <a:headEnd/>
              <a:tailEnd/>
            </a:ln>
            <a:effectLst/>
          </p:spPr>
          <p:txBody>
            <a:bodyPr wrap="none" anchor="ctr"/>
            <a:lstStyle/>
            <a:p>
              <a:endParaRPr lang="en-US"/>
            </a:p>
          </p:txBody>
        </p:sp>
      </p:grpSp>
      <p:graphicFrame>
        <p:nvGraphicFramePr>
          <p:cNvPr id="926745" name="Object 25"/>
          <p:cNvGraphicFramePr>
            <a:graphicFrameLocks noChangeAspect="1"/>
          </p:cNvGraphicFramePr>
          <p:nvPr/>
        </p:nvGraphicFramePr>
        <p:xfrm>
          <a:off x="990600" y="5029200"/>
          <a:ext cx="3276600" cy="954088"/>
        </p:xfrm>
        <a:graphic>
          <a:graphicData uri="http://schemas.openxmlformats.org/presentationml/2006/ole">
            <p:oleObj spid="_x0000_s926745" name="Equation" r:id="rId4" imgW="1917360" imgH="55872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926738"/>
                                        </p:tgtEl>
                                        <p:attrNameLst>
                                          <p:attrName>style.visibility</p:attrName>
                                        </p:attrNameLst>
                                      </p:cBhvr>
                                      <p:to>
                                        <p:strVal val="visible"/>
                                      </p:to>
                                    </p:set>
                                    <p:anim calcmode="lin" valueType="num">
                                      <p:cBhvr>
                                        <p:cTn id="7" dur="500" fill="hold"/>
                                        <p:tgtEl>
                                          <p:spTgt spid="926738"/>
                                        </p:tgtEl>
                                        <p:attrNameLst>
                                          <p:attrName>ppt_w</p:attrName>
                                        </p:attrNameLst>
                                      </p:cBhvr>
                                      <p:tavLst>
                                        <p:tav tm="0">
                                          <p:val>
                                            <p:fltVal val="0"/>
                                          </p:val>
                                        </p:tav>
                                        <p:tav tm="100000">
                                          <p:val>
                                            <p:strVal val="#ppt_w"/>
                                          </p:val>
                                        </p:tav>
                                      </p:tavLst>
                                    </p:anim>
                                    <p:anim calcmode="lin" valueType="num">
                                      <p:cBhvr>
                                        <p:cTn id="8" dur="500" fill="hold"/>
                                        <p:tgtEl>
                                          <p:spTgt spid="926738"/>
                                        </p:tgtEl>
                                        <p:attrNameLst>
                                          <p:attrName>ppt_h</p:attrName>
                                        </p:attrNameLst>
                                      </p:cBhvr>
                                      <p:tavLst>
                                        <p:tav tm="0">
                                          <p:val>
                                            <p:fltVal val="0"/>
                                          </p:val>
                                        </p:tav>
                                        <p:tav tm="100000">
                                          <p:val>
                                            <p:strVal val="#ppt_h"/>
                                          </p:val>
                                        </p:tav>
                                      </p:tavLst>
                                    </p:anim>
                                    <p:anim calcmode="lin" valueType="num">
                                      <p:cBhvr>
                                        <p:cTn id="9" dur="500" fill="hold"/>
                                        <p:tgtEl>
                                          <p:spTgt spid="926738"/>
                                        </p:tgtEl>
                                        <p:attrNameLst>
                                          <p:attrName>ppt_x</p:attrName>
                                        </p:attrNameLst>
                                      </p:cBhvr>
                                      <p:tavLst>
                                        <p:tav tm="0">
                                          <p:val>
                                            <p:fltVal val="0.5"/>
                                          </p:val>
                                        </p:tav>
                                        <p:tav tm="100000">
                                          <p:val>
                                            <p:strVal val="#ppt_x"/>
                                          </p:val>
                                        </p:tav>
                                      </p:tavLst>
                                    </p:anim>
                                    <p:anim calcmode="lin" valueType="num">
                                      <p:cBhvr>
                                        <p:cTn id="10" dur="500" fill="hold"/>
                                        <p:tgtEl>
                                          <p:spTgt spid="926738"/>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nodeType="clickEffect">
                                  <p:stCondLst>
                                    <p:cond delay="0"/>
                                  </p:stCondLst>
                                  <p:childTnLst>
                                    <p:set>
                                      <p:cBhvr>
                                        <p:cTn id="14" dur="1" fill="hold">
                                          <p:stCondLst>
                                            <p:cond delay="0"/>
                                          </p:stCondLst>
                                        </p:cTn>
                                        <p:tgtEl>
                                          <p:spTgt spid="926730"/>
                                        </p:tgtEl>
                                        <p:attrNameLst>
                                          <p:attrName>style.visibility</p:attrName>
                                        </p:attrNameLst>
                                      </p:cBhvr>
                                      <p:to>
                                        <p:strVal val="visible"/>
                                      </p:to>
                                    </p:set>
                                    <p:anim calcmode="lin" valueType="num">
                                      <p:cBhvr additive="base">
                                        <p:cTn id="15" dur="500" fill="hold"/>
                                        <p:tgtEl>
                                          <p:spTgt spid="926730"/>
                                        </p:tgtEl>
                                        <p:attrNameLst>
                                          <p:attrName>ppt_x</p:attrName>
                                        </p:attrNameLst>
                                      </p:cBhvr>
                                      <p:tavLst>
                                        <p:tav tm="0">
                                          <p:val>
                                            <p:strVal val="1+#ppt_w/2"/>
                                          </p:val>
                                        </p:tav>
                                        <p:tav tm="100000">
                                          <p:val>
                                            <p:strVal val="#ppt_x"/>
                                          </p:val>
                                        </p:tav>
                                      </p:tavLst>
                                    </p:anim>
                                    <p:anim calcmode="lin" valueType="num">
                                      <p:cBhvr additive="base">
                                        <p:cTn id="16" dur="500" fill="hold"/>
                                        <p:tgtEl>
                                          <p:spTgt spid="9267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7746" name="Rectangle 2"/>
          <p:cNvSpPr>
            <a:spLocks noGrp="1" noChangeArrowheads="1"/>
          </p:cNvSpPr>
          <p:nvPr>
            <p:ph type="title"/>
          </p:nvPr>
        </p:nvSpPr>
        <p:spPr>
          <a:xfrm>
            <a:off x="4343400" y="285750"/>
            <a:ext cx="4733925" cy="609600"/>
          </a:xfrm>
        </p:spPr>
        <p:txBody>
          <a:bodyPr/>
          <a:lstStyle/>
          <a:p>
            <a:r>
              <a:rPr lang="en-US" altLang="en-US"/>
              <a:t>Neighborhood Operations</a:t>
            </a:r>
          </a:p>
        </p:txBody>
      </p:sp>
      <p:sp>
        <p:nvSpPr>
          <p:cNvPr id="927747" name="Rectangle 3"/>
          <p:cNvSpPr>
            <a:spLocks noGrp="1" noChangeArrowheads="1"/>
          </p:cNvSpPr>
          <p:nvPr>
            <p:ph type="body" idx="1"/>
          </p:nvPr>
        </p:nvSpPr>
        <p:spPr>
          <a:xfrm>
            <a:off x="152400" y="1447800"/>
            <a:ext cx="3581400" cy="4191000"/>
          </a:xfrm>
        </p:spPr>
        <p:txBody>
          <a:bodyPr/>
          <a:lstStyle/>
          <a:p>
            <a:r>
              <a:rPr lang="en-GB" altLang="en-US"/>
              <a:t>All pixels can be averaged by </a:t>
            </a:r>
            <a:r>
              <a:rPr lang="en-GB" altLang="en-US">
                <a:solidFill>
                  <a:srgbClr val="0066FF"/>
                </a:solidFill>
              </a:rPr>
              <a:t>convolving</a:t>
            </a:r>
            <a:r>
              <a:rPr lang="en-GB" altLang="en-US"/>
              <a:t> 1-d image A with mask B to give enhanced image C.</a:t>
            </a:r>
          </a:p>
          <a:p>
            <a:r>
              <a:rPr lang="en-GB" altLang="en-US"/>
              <a:t>Weights of B must equal one when added together.</a:t>
            </a:r>
          </a:p>
          <a:p>
            <a:pPr lvl="1"/>
            <a:r>
              <a:rPr lang="en-US" altLang="en-US"/>
              <a:t>Why?</a:t>
            </a:r>
          </a:p>
        </p:txBody>
      </p:sp>
      <p:sp>
        <p:nvSpPr>
          <p:cNvPr id="927760" name="Rectangle 16"/>
          <p:cNvSpPr>
            <a:spLocks noChangeArrowheads="1"/>
          </p:cNvSpPr>
          <p:nvPr/>
        </p:nvSpPr>
        <p:spPr bwMode="auto">
          <a:xfrm>
            <a:off x="3886200" y="1524000"/>
            <a:ext cx="4800600" cy="3886200"/>
          </a:xfrm>
          <a:prstGeom prst="rect">
            <a:avLst/>
          </a:prstGeom>
          <a:solidFill>
            <a:schemeClr val="folHlink"/>
          </a:solidFill>
          <a:ln w="12700">
            <a:solidFill>
              <a:schemeClr val="folHlink"/>
            </a:solidFill>
            <a:miter lim="800000"/>
            <a:headEnd type="none" w="sm" len="sm"/>
            <a:tailEnd type="none" w="sm" len="sm"/>
          </a:ln>
          <a:effectLst/>
        </p:spPr>
        <p:txBody>
          <a:bodyPr wrap="none" anchor="ctr"/>
          <a:lstStyle/>
          <a:p>
            <a:endParaRPr lang="en-US"/>
          </a:p>
        </p:txBody>
      </p:sp>
      <p:sp>
        <p:nvSpPr>
          <p:cNvPr id="927750" name="Text Box 6"/>
          <p:cNvSpPr txBox="1">
            <a:spLocks noChangeArrowheads="1"/>
          </p:cNvSpPr>
          <p:nvPr/>
        </p:nvSpPr>
        <p:spPr bwMode="auto">
          <a:xfrm>
            <a:off x="3962400" y="1600200"/>
            <a:ext cx="4787900" cy="3743325"/>
          </a:xfrm>
          <a:prstGeom prst="rect">
            <a:avLst/>
          </a:prstGeom>
          <a:noFill/>
          <a:ln w="12700">
            <a:noFill/>
            <a:miter lim="800000"/>
            <a:headEnd type="none" w="sm" len="sm"/>
            <a:tailEnd type="none" w="sm" len="sm"/>
          </a:ln>
          <a:effectLst/>
        </p:spPr>
        <p:txBody>
          <a:bodyPr wrap="none">
            <a:spAutoFit/>
          </a:bodyPr>
          <a:lstStyle/>
          <a:p>
            <a:r>
              <a:rPr lang="en-US" altLang="en-US" sz="2400" b="1">
                <a:solidFill>
                  <a:srgbClr val="0066FF"/>
                </a:solidFill>
              </a:rPr>
              <a:t>C = A * B</a:t>
            </a:r>
            <a:endParaRPr lang="en-US" altLang="en-US" sz="2400">
              <a:solidFill>
                <a:schemeClr val="bg2"/>
              </a:solidFill>
            </a:endParaRPr>
          </a:p>
          <a:p>
            <a:endParaRPr lang="en-US" altLang="en-US" sz="2400">
              <a:solidFill>
                <a:schemeClr val="bg2"/>
              </a:solidFill>
            </a:endParaRPr>
          </a:p>
          <a:p>
            <a:r>
              <a:rPr lang="en-US" altLang="en-US" sz="2400">
                <a:solidFill>
                  <a:schemeClr val="bg2"/>
                </a:solidFill>
              </a:rPr>
              <a:t>B = [ B1  B2  B3 ]</a:t>
            </a:r>
          </a:p>
          <a:p>
            <a:endParaRPr lang="en-US" altLang="en-US" sz="2400">
              <a:solidFill>
                <a:schemeClr val="bg2"/>
              </a:solidFill>
            </a:endParaRPr>
          </a:p>
          <a:p>
            <a:r>
              <a:rPr lang="en-US" altLang="en-US" sz="2400">
                <a:solidFill>
                  <a:schemeClr val="bg2"/>
                </a:solidFill>
              </a:rPr>
              <a:t>C</a:t>
            </a:r>
            <a:r>
              <a:rPr lang="en-US" altLang="en-US" sz="2400" baseline="-15000">
                <a:solidFill>
                  <a:schemeClr val="bg2"/>
                </a:solidFill>
              </a:rPr>
              <a:t>i</a:t>
            </a:r>
            <a:r>
              <a:rPr lang="en-US" altLang="en-US" sz="2400">
                <a:solidFill>
                  <a:schemeClr val="bg2"/>
                </a:solidFill>
              </a:rPr>
              <a:t> = A</a:t>
            </a:r>
            <a:r>
              <a:rPr lang="en-US" altLang="en-US" sz="2400" baseline="-15000">
                <a:solidFill>
                  <a:schemeClr val="bg2"/>
                </a:solidFill>
              </a:rPr>
              <a:t>i-1</a:t>
            </a:r>
            <a:r>
              <a:rPr lang="en-US" altLang="en-US" sz="2400">
                <a:solidFill>
                  <a:schemeClr val="bg2"/>
                </a:solidFill>
              </a:rPr>
              <a:t> </a:t>
            </a:r>
            <a:r>
              <a:rPr lang="en-US" altLang="en-US" sz="2400">
                <a:solidFill>
                  <a:schemeClr val="bg2"/>
                </a:solidFill>
                <a:latin typeface="Symbol" pitchFamily="18" charset="2"/>
              </a:rPr>
              <a:t>´</a:t>
            </a:r>
            <a:r>
              <a:rPr lang="en-US" altLang="en-US" sz="2400">
                <a:solidFill>
                  <a:schemeClr val="bg2"/>
                </a:solidFill>
              </a:rPr>
              <a:t>B</a:t>
            </a:r>
            <a:r>
              <a:rPr lang="en-US" altLang="en-US" sz="2400" baseline="-15000">
                <a:solidFill>
                  <a:schemeClr val="bg2"/>
                </a:solidFill>
              </a:rPr>
              <a:t>1</a:t>
            </a:r>
            <a:r>
              <a:rPr lang="en-US" altLang="en-US" sz="2400">
                <a:solidFill>
                  <a:schemeClr val="bg2"/>
                </a:solidFill>
              </a:rPr>
              <a:t> + A</a:t>
            </a:r>
            <a:r>
              <a:rPr lang="en-US" altLang="en-US" sz="2400" baseline="-15000">
                <a:solidFill>
                  <a:schemeClr val="bg2"/>
                </a:solidFill>
              </a:rPr>
              <a:t>i</a:t>
            </a:r>
            <a:r>
              <a:rPr lang="en-US" altLang="en-US" sz="2400">
                <a:solidFill>
                  <a:schemeClr val="bg2"/>
                </a:solidFill>
              </a:rPr>
              <a:t> </a:t>
            </a:r>
            <a:r>
              <a:rPr lang="en-US" altLang="en-US" sz="2400">
                <a:solidFill>
                  <a:schemeClr val="bg2"/>
                </a:solidFill>
                <a:latin typeface="Symbol" pitchFamily="18" charset="2"/>
              </a:rPr>
              <a:t>´</a:t>
            </a:r>
            <a:r>
              <a:rPr lang="en-US" altLang="en-US" sz="2400">
                <a:solidFill>
                  <a:schemeClr val="bg2"/>
                </a:solidFill>
              </a:rPr>
              <a:t>B</a:t>
            </a:r>
            <a:r>
              <a:rPr lang="en-US" altLang="en-US" sz="2400" baseline="-15000">
                <a:solidFill>
                  <a:schemeClr val="bg2"/>
                </a:solidFill>
              </a:rPr>
              <a:t>2</a:t>
            </a:r>
            <a:r>
              <a:rPr lang="en-US" altLang="en-US" sz="2400">
                <a:solidFill>
                  <a:schemeClr val="bg2"/>
                </a:solidFill>
              </a:rPr>
              <a:t> + A</a:t>
            </a:r>
            <a:r>
              <a:rPr lang="en-US" altLang="en-US" sz="2400" baseline="-15000">
                <a:solidFill>
                  <a:schemeClr val="bg2"/>
                </a:solidFill>
              </a:rPr>
              <a:t>i+1</a:t>
            </a:r>
            <a:r>
              <a:rPr lang="en-US" altLang="en-US" sz="2400">
                <a:solidFill>
                  <a:schemeClr val="bg2"/>
                </a:solidFill>
                <a:latin typeface="Times" pitchFamily="18" charset="0"/>
              </a:rPr>
              <a:t> </a:t>
            </a:r>
            <a:r>
              <a:rPr lang="en-US" altLang="en-US" sz="2400">
                <a:solidFill>
                  <a:schemeClr val="bg2"/>
                </a:solidFill>
                <a:latin typeface="Symbol" pitchFamily="18" charset="2"/>
              </a:rPr>
              <a:t>´</a:t>
            </a:r>
            <a:r>
              <a:rPr lang="en-US" altLang="en-US" sz="2400">
                <a:solidFill>
                  <a:schemeClr val="bg2"/>
                </a:solidFill>
              </a:rPr>
              <a:t>B</a:t>
            </a:r>
            <a:r>
              <a:rPr lang="en-US" altLang="en-US" sz="2400" baseline="-15000">
                <a:solidFill>
                  <a:schemeClr val="bg2"/>
                </a:solidFill>
              </a:rPr>
              <a:t>3</a:t>
            </a:r>
            <a:endParaRPr lang="en-US" altLang="en-US" sz="2400">
              <a:solidFill>
                <a:schemeClr val="bg2"/>
              </a:solidFill>
            </a:endParaRPr>
          </a:p>
          <a:p>
            <a:endParaRPr lang="en-US" altLang="en-US" sz="2400">
              <a:solidFill>
                <a:schemeClr val="bg2"/>
              </a:solidFill>
            </a:endParaRPr>
          </a:p>
          <a:p>
            <a:r>
              <a:rPr lang="en-US" altLang="en-US" sz="2400">
                <a:solidFill>
                  <a:schemeClr val="bg2"/>
                </a:solidFill>
              </a:rPr>
              <a:t>B =      [1  1  1]</a:t>
            </a:r>
          </a:p>
          <a:p>
            <a:endParaRPr lang="en-US" altLang="en-US" sz="2400">
              <a:solidFill>
                <a:schemeClr val="bg2"/>
              </a:solidFill>
            </a:endParaRPr>
          </a:p>
          <a:p>
            <a:endParaRPr lang="en-US" altLang="en-US" sz="2400">
              <a:solidFill>
                <a:schemeClr val="bg2"/>
              </a:solidFill>
            </a:endParaRPr>
          </a:p>
          <a:p>
            <a:r>
              <a:rPr lang="en-US" altLang="en-US" sz="2400">
                <a:solidFill>
                  <a:schemeClr val="bg2"/>
                </a:solidFill>
              </a:rPr>
              <a:t>C</a:t>
            </a:r>
            <a:r>
              <a:rPr lang="en-US" altLang="en-US" sz="2400" baseline="-15000">
                <a:solidFill>
                  <a:schemeClr val="bg2"/>
                </a:solidFill>
              </a:rPr>
              <a:t>i</a:t>
            </a:r>
            <a:r>
              <a:rPr lang="en-US" altLang="en-US" sz="2400">
                <a:solidFill>
                  <a:schemeClr val="bg2"/>
                </a:solidFill>
              </a:rPr>
              <a:t> = </a:t>
            </a:r>
          </a:p>
        </p:txBody>
      </p:sp>
      <p:sp>
        <p:nvSpPr>
          <p:cNvPr id="927751" name="Text Box 7"/>
          <p:cNvSpPr txBox="1">
            <a:spLocks noChangeArrowheads="1"/>
          </p:cNvSpPr>
          <p:nvPr/>
        </p:nvSpPr>
        <p:spPr bwMode="auto">
          <a:xfrm>
            <a:off x="4640263" y="3762375"/>
            <a:ext cx="296862" cy="336550"/>
          </a:xfrm>
          <a:prstGeom prst="rect">
            <a:avLst/>
          </a:prstGeom>
          <a:noFill/>
          <a:ln w="12700">
            <a:noFill/>
            <a:miter lim="800000"/>
            <a:headEnd type="none" w="sm" len="sm"/>
            <a:tailEnd type="none" w="sm" len="sm"/>
          </a:ln>
          <a:effectLst/>
        </p:spPr>
        <p:txBody>
          <a:bodyPr wrap="none">
            <a:spAutoFit/>
          </a:bodyPr>
          <a:lstStyle/>
          <a:p>
            <a:r>
              <a:rPr lang="en-US" altLang="en-US" sz="1600">
                <a:solidFill>
                  <a:schemeClr val="bg2"/>
                </a:solidFill>
              </a:rPr>
              <a:t>1</a:t>
            </a:r>
          </a:p>
        </p:txBody>
      </p:sp>
      <p:sp>
        <p:nvSpPr>
          <p:cNvPr id="927752" name="Text Box 8"/>
          <p:cNvSpPr txBox="1">
            <a:spLocks noChangeArrowheads="1"/>
          </p:cNvSpPr>
          <p:nvPr/>
        </p:nvSpPr>
        <p:spPr bwMode="auto">
          <a:xfrm>
            <a:off x="4656138" y="4006850"/>
            <a:ext cx="296862" cy="336550"/>
          </a:xfrm>
          <a:prstGeom prst="rect">
            <a:avLst/>
          </a:prstGeom>
          <a:noFill/>
          <a:ln w="12700">
            <a:noFill/>
            <a:miter lim="800000"/>
            <a:headEnd type="none" w="sm" len="sm"/>
            <a:tailEnd type="none" w="sm" len="sm"/>
          </a:ln>
          <a:effectLst/>
        </p:spPr>
        <p:txBody>
          <a:bodyPr wrap="none">
            <a:spAutoFit/>
          </a:bodyPr>
          <a:lstStyle/>
          <a:p>
            <a:r>
              <a:rPr lang="en-US" altLang="en-US" sz="1600">
                <a:solidFill>
                  <a:schemeClr val="bg2"/>
                </a:solidFill>
              </a:rPr>
              <a:t>3</a:t>
            </a:r>
          </a:p>
        </p:txBody>
      </p:sp>
      <p:sp>
        <p:nvSpPr>
          <p:cNvPr id="927753" name="Line 9"/>
          <p:cNvSpPr>
            <a:spLocks noChangeShapeType="1"/>
          </p:cNvSpPr>
          <p:nvPr/>
        </p:nvSpPr>
        <p:spPr bwMode="auto">
          <a:xfrm>
            <a:off x="4722813" y="4054475"/>
            <a:ext cx="152400" cy="0"/>
          </a:xfrm>
          <a:prstGeom prst="line">
            <a:avLst/>
          </a:prstGeom>
          <a:noFill/>
          <a:ln w="12700">
            <a:solidFill>
              <a:schemeClr val="bg2"/>
            </a:solidFill>
            <a:round/>
            <a:headEnd type="none" w="sm" len="sm"/>
            <a:tailEnd type="none" w="sm" len="sm"/>
          </a:ln>
          <a:effectLst/>
        </p:spPr>
        <p:txBody>
          <a:bodyPr wrap="none" anchor="ctr"/>
          <a:lstStyle/>
          <a:p>
            <a:endParaRPr lang="en-US"/>
          </a:p>
        </p:txBody>
      </p:sp>
      <p:grpSp>
        <p:nvGrpSpPr>
          <p:cNvPr id="927761" name="Group 17"/>
          <p:cNvGrpSpPr>
            <a:grpSpLocks/>
          </p:cNvGrpSpPr>
          <p:nvPr/>
        </p:nvGrpSpPr>
        <p:grpSpPr bwMode="auto">
          <a:xfrm>
            <a:off x="4597400" y="4679950"/>
            <a:ext cx="2032000" cy="806450"/>
            <a:chOff x="2952" y="3126"/>
            <a:chExt cx="1280" cy="508"/>
          </a:xfrm>
        </p:grpSpPr>
        <p:sp>
          <p:nvSpPr>
            <p:cNvPr id="927755" name="Rectangle 11"/>
            <p:cNvSpPr>
              <a:spLocks noChangeArrowheads="1"/>
            </p:cNvSpPr>
            <p:nvPr/>
          </p:nvSpPr>
          <p:spPr bwMode="auto">
            <a:xfrm>
              <a:off x="2952" y="3126"/>
              <a:ext cx="1280" cy="288"/>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A</a:t>
              </a:r>
              <a:r>
                <a:rPr lang="en-US" altLang="en-US" sz="2400" baseline="-15000">
                  <a:solidFill>
                    <a:schemeClr val="bg2"/>
                  </a:solidFill>
                </a:rPr>
                <a:t>i-1</a:t>
              </a:r>
              <a:r>
                <a:rPr lang="en-US" altLang="en-US" sz="2400">
                  <a:solidFill>
                    <a:schemeClr val="bg2"/>
                  </a:solidFill>
                </a:rPr>
                <a:t> + A</a:t>
              </a:r>
              <a:r>
                <a:rPr lang="en-US" altLang="en-US" sz="2400" baseline="-15000">
                  <a:solidFill>
                    <a:schemeClr val="bg2"/>
                  </a:solidFill>
                </a:rPr>
                <a:t>i</a:t>
              </a:r>
              <a:r>
                <a:rPr lang="en-US" altLang="en-US" sz="2400">
                  <a:solidFill>
                    <a:schemeClr val="bg2"/>
                  </a:solidFill>
                </a:rPr>
                <a:t> + A</a:t>
              </a:r>
              <a:r>
                <a:rPr lang="en-US" altLang="en-US" sz="2400" baseline="-15000">
                  <a:solidFill>
                    <a:schemeClr val="bg2"/>
                  </a:solidFill>
                </a:rPr>
                <a:t>i+1</a:t>
              </a:r>
            </a:p>
          </p:txBody>
        </p:sp>
        <p:sp>
          <p:nvSpPr>
            <p:cNvPr id="927757" name="Line 13"/>
            <p:cNvSpPr>
              <a:spLocks noChangeShapeType="1"/>
            </p:cNvSpPr>
            <p:nvPr/>
          </p:nvSpPr>
          <p:spPr bwMode="auto">
            <a:xfrm>
              <a:off x="2976" y="3408"/>
              <a:ext cx="1248" cy="0"/>
            </a:xfrm>
            <a:prstGeom prst="line">
              <a:avLst/>
            </a:prstGeom>
            <a:noFill/>
            <a:ln w="12700">
              <a:solidFill>
                <a:schemeClr val="bg2"/>
              </a:solidFill>
              <a:round/>
              <a:headEnd type="none" w="sm" len="sm"/>
              <a:tailEnd type="none" w="sm" len="sm"/>
            </a:ln>
            <a:effectLst/>
          </p:spPr>
          <p:txBody>
            <a:bodyPr wrap="none" anchor="ctr"/>
            <a:lstStyle/>
            <a:p>
              <a:endParaRPr lang="en-US"/>
            </a:p>
          </p:txBody>
        </p:sp>
        <p:sp>
          <p:nvSpPr>
            <p:cNvPr id="927758" name="Text Box 14"/>
            <p:cNvSpPr txBox="1">
              <a:spLocks noChangeArrowheads="1"/>
            </p:cNvSpPr>
            <p:nvPr/>
          </p:nvSpPr>
          <p:spPr bwMode="auto">
            <a:xfrm>
              <a:off x="3444" y="3384"/>
              <a:ext cx="205" cy="250"/>
            </a:xfrm>
            <a:prstGeom prst="rect">
              <a:avLst/>
            </a:prstGeom>
            <a:noFill/>
            <a:ln w="12700">
              <a:noFill/>
              <a:miter lim="800000"/>
              <a:headEnd type="none" w="sm" len="sm"/>
              <a:tailEnd type="none" w="sm" len="sm"/>
            </a:ln>
            <a:effectLst/>
          </p:spPr>
          <p:txBody>
            <a:bodyPr wrap="none">
              <a:spAutoFit/>
            </a:bodyPr>
            <a:lstStyle/>
            <a:p>
              <a:r>
                <a:rPr lang="en-US" altLang="en-US" sz="2000">
                  <a:solidFill>
                    <a:schemeClr val="bg2"/>
                  </a:solidFill>
                </a:rPr>
                <a:t>3</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6786" name="Rectangle 2"/>
          <p:cNvSpPr>
            <a:spLocks noGrp="1" noChangeArrowheads="1"/>
          </p:cNvSpPr>
          <p:nvPr>
            <p:ph type="title"/>
          </p:nvPr>
        </p:nvSpPr>
        <p:spPr>
          <a:xfrm>
            <a:off x="5334000" y="285750"/>
            <a:ext cx="3667125" cy="609600"/>
          </a:xfrm>
        </p:spPr>
        <p:txBody>
          <a:bodyPr/>
          <a:lstStyle/>
          <a:p>
            <a:r>
              <a:rPr lang="en-US" altLang="en-US"/>
              <a:t>Image Enhancement</a:t>
            </a:r>
          </a:p>
        </p:txBody>
      </p:sp>
      <p:sp>
        <p:nvSpPr>
          <p:cNvPr id="886787" name="Rectangle 3"/>
          <p:cNvSpPr>
            <a:spLocks noGrp="1" noChangeArrowheads="1"/>
          </p:cNvSpPr>
          <p:nvPr>
            <p:ph type="body" idx="1"/>
          </p:nvPr>
        </p:nvSpPr>
        <p:spPr>
          <a:xfrm>
            <a:off x="609600" y="1524000"/>
            <a:ext cx="7848600" cy="2362200"/>
          </a:xfrm>
        </p:spPr>
        <p:txBody>
          <a:bodyPr/>
          <a:lstStyle/>
          <a:p>
            <a:r>
              <a:rPr lang="en-US" altLang="en-US"/>
              <a:t>Goal: improve the ‘visual quality’ of the image</a:t>
            </a:r>
          </a:p>
          <a:p>
            <a:pPr lvl="1"/>
            <a:r>
              <a:rPr lang="en-US" altLang="en-US"/>
              <a:t>for human viewing</a:t>
            </a:r>
          </a:p>
          <a:p>
            <a:pPr lvl="1"/>
            <a:r>
              <a:rPr lang="en-US" altLang="en-US"/>
              <a:t>for subsequent processing</a:t>
            </a:r>
          </a:p>
          <a:p>
            <a:r>
              <a:rPr lang="en-US" altLang="en-US"/>
              <a:t>Two typical methods</a:t>
            </a:r>
          </a:p>
          <a:p>
            <a:pPr lvl="1"/>
            <a:r>
              <a:rPr lang="en-US" altLang="en-US"/>
              <a:t>spatial domain techniques....</a:t>
            </a:r>
          </a:p>
          <a:p>
            <a:pPr lvl="2"/>
            <a:r>
              <a:rPr lang="en-US" altLang="en-US"/>
              <a:t>operate directly on image pixels</a:t>
            </a:r>
          </a:p>
          <a:p>
            <a:pPr lvl="1"/>
            <a:r>
              <a:rPr lang="en-US" altLang="en-US"/>
              <a:t>frequency domain techniques....</a:t>
            </a:r>
          </a:p>
          <a:p>
            <a:pPr lvl="2"/>
            <a:r>
              <a:rPr lang="en-US" altLang="en-US"/>
              <a:t>operate on the Fourier transform of the image</a:t>
            </a:r>
          </a:p>
          <a:p>
            <a:r>
              <a:rPr lang="en-US" altLang="en-US"/>
              <a:t>No general theory of ‘visual quality’</a:t>
            </a:r>
          </a:p>
          <a:p>
            <a:pPr lvl="1"/>
            <a:r>
              <a:rPr lang="en-US" altLang="en-US"/>
              <a:t>General assumption: if it looks better, it is better</a:t>
            </a:r>
          </a:p>
          <a:p>
            <a:pPr lvl="1"/>
            <a:r>
              <a:rPr lang="en-US" altLang="en-US"/>
              <a:t>Often not a good assumption</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738" name="Rectangle 2"/>
          <p:cNvSpPr>
            <a:spLocks noGrp="1" noChangeArrowheads="1"/>
          </p:cNvSpPr>
          <p:nvPr>
            <p:ph type="title"/>
          </p:nvPr>
        </p:nvSpPr>
        <p:spPr>
          <a:xfrm>
            <a:off x="3962400" y="285750"/>
            <a:ext cx="5105400" cy="609600"/>
          </a:xfrm>
        </p:spPr>
        <p:txBody>
          <a:bodyPr/>
          <a:lstStyle/>
          <a:p>
            <a:r>
              <a:rPr lang="en-US" altLang="en-US"/>
              <a:t>2D Analog of 1D Convolution</a:t>
            </a:r>
          </a:p>
        </p:txBody>
      </p:sp>
      <p:sp>
        <p:nvSpPr>
          <p:cNvPr id="884739" name="Rectangle 3"/>
          <p:cNvSpPr>
            <a:spLocks noGrp="1" noChangeArrowheads="1"/>
          </p:cNvSpPr>
          <p:nvPr>
            <p:ph type="body" idx="1"/>
          </p:nvPr>
        </p:nvSpPr>
        <p:spPr>
          <a:xfrm>
            <a:off x="609600" y="1371600"/>
            <a:ext cx="7848600" cy="1447800"/>
          </a:xfrm>
        </p:spPr>
        <p:txBody>
          <a:bodyPr/>
          <a:lstStyle/>
          <a:p>
            <a:r>
              <a:rPr lang="en-US" altLang="en-US"/>
              <a:t>Consider the problem of blurring a 2D image</a:t>
            </a:r>
          </a:p>
          <a:p>
            <a:r>
              <a:rPr lang="en-US" altLang="en-US"/>
              <a:t>Here’s the image and a blurred version:</a:t>
            </a:r>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r>
              <a:rPr lang="en-US" altLang="en-US"/>
              <a:t>How would we do this?</a:t>
            </a:r>
          </a:p>
          <a:p>
            <a:pPr lvl="1"/>
            <a:r>
              <a:rPr lang="en-US" altLang="en-US"/>
              <a:t>What’s the 2D analog of 1D convolution?</a:t>
            </a:r>
          </a:p>
        </p:txBody>
      </p:sp>
      <p:pic>
        <p:nvPicPr>
          <p:cNvPr id="884744" name="Picture 8"/>
          <p:cNvPicPr>
            <a:picLocks noChangeAspect="1" noChangeArrowheads="1"/>
          </p:cNvPicPr>
          <p:nvPr/>
        </p:nvPicPr>
        <p:blipFill>
          <a:blip r:embed="rId2"/>
          <a:srcRect/>
          <a:stretch>
            <a:fillRect/>
          </a:stretch>
        </p:blipFill>
        <p:spPr bwMode="auto">
          <a:xfrm>
            <a:off x="914400" y="2514600"/>
            <a:ext cx="3581400" cy="2451100"/>
          </a:xfrm>
          <a:prstGeom prst="rect">
            <a:avLst/>
          </a:prstGeom>
          <a:noFill/>
          <a:ln w="9525">
            <a:solidFill>
              <a:srgbClr val="FFFFFF"/>
            </a:solidFill>
            <a:miter lim="800000"/>
            <a:headEnd/>
            <a:tailEnd/>
          </a:ln>
        </p:spPr>
      </p:pic>
      <p:pic>
        <p:nvPicPr>
          <p:cNvPr id="884746" name="Picture 10"/>
          <p:cNvPicPr>
            <a:picLocks noChangeAspect="1" noChangeArrowheads="1"/>
          </p:cNvPicPr>
          <p:nvPr/>
        </p:nvPicPr>
        <p:blipFill>
          <a:blip r:embed="rId3"/>
          <a:srcRect/>
          <a:stretch>
            <a:fillRect/>
          </a:stretch>
        </p:blipFill>
        <p:spPr bwMode="auto">
          <a:xfrm>
            <a:off x="5029200" y="2514600"/>
            <a:ext cx="3581400" cy="2451100"/>
          </a:xfrm>
          <a:prstGeom prst="rect">
            <a:avLst/>
          </a:prstGeom>
          <a:noFill/>
          <a:ln w="9525">
            <a:solidFill>
              <a:srgbClr val="FFFFFF"/>
            </a:solid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ChangeArrowheads="1"/>
          </p:cNvSpPr>
          <p:nvPr>
            <p:ph type="title"/>
          </p:nvPr>
        </p:nvSpPr>
        <p:spPr/>
        <p:txBody>
          <a:bodyPr/>
          <a:lstStyle/>
          <a:p>
            <a:r>
              <a:rPr lang="en-US" altLang="en-US"/>
              <a:t>2D Blurring Kernel</a:t>
            </a:r>
          </a:p>
        </p:txBody>
      </p:sp>
      <p:sp>
        <p:nvSpPr>
          <p:cNvPr id="928771" name="Rectangle 3"/>
          <p:cNvSpPr>
            <a:spLocks noGrp="1" noChangeArrowheads="1"/>
          </p:cNvSpPr>
          <p:nvPr>
            <p:ph type="body" idx="1"/>
          </p:nvPr>
        </p:nvSpPr>
        <p:spPr>
          <a:xfrm>
            <a:off x="609600" y="1524000"/>
            <a:ext cx="7848600" cy="990600"/>
          </a:xfrm>
        </p:spPr>
        <p:txBody>
          <a:bodyPr/>
          <a:lstStyle/>
          <a:p>
            <a:r>
              <a:rPr lang="en-US" altLang="en-US"/>
              <a:t>C = A * B</a:t>
            </a:r>
          </a:p>
          <a:p>
            <a:r>
              <a:rPr lang="en-US" altLang="en-US"/>
              <a:t>B becomes</a:t>
            </a:r>
          </a:p>
        </p:txBody>
      </p:sp>
      <p:grpSp>
        <p:nvGrpSpPr>
          <p:cNvPr id="928787" name="Group 19"/>
          <p:cNvGrpSpPr>
            <a:grpSpLocks/>
          </p:cNvGrpSpPr>
          <p:nvPr/>
        </p:nvGrpSpPr>
        <p:grpSpPr bwMode="auto">
          <a:xfrm>
            <a:off x="3276600" y="2286000"/>
            <a:ext cx="2125663" cy="1187450"/>
            <a:chOff x="1968" y="1440"/>
            <a:chExt cx="1339" cy="748"/>
          </a:xfrm>
        </p:grpSpPr>
        <p:sp>
          <p:nvSpPr>
            <p:cNvPr id="928772" name="Text Box 4"/>
            <p:cNvSpPr txBox="1">
              <a:spLocks noChangeArrowheads="1"/>
            </p:cNvSpPr>
            <p:nvPr/>
          </p:nvSpPr>
          <p:spPr bwMode="auto">
            <a:xfrm>
              <a:off x="2586" y="1440"/>
              <a:ext cx="649" cy="748"/>
            </a:xfrm>
            <a:prstGeom prst="rect">
              <a:avLst/>
            </a:prstGeom>
            <a:noFill/>
            <a:ln w="12700">
              <a:noFill/>
              <a:miter lim="800000"/>
              <a:headEnd type="none" w="sm" len="sm"/>
              <a:tailEnd type="none" w="sm" len="sm"/>
            </a:ln>
            <a:effectLst/>
          </p:spPr>
          <p:txBody>
            <a:bodyPr wrap="none">
              <a:spAutoFit/>
            </a:bodyPr>
            <a:lstStyle/>
            <a:p>
              <a:r>
                <a:rPr lang="en-US" altLang="en-US" sz="2400"/>
                <a:t>1  1  1</a:t>
              </a:r>
            </a:p>
            <a:p>
              <a:r>
                <a:rPr lang="en-US" altLang="en-US" sz="2400"/>
                <a:t>1  1  1</a:t>
              </a:r>
            </a:p>
            <a:p>
              <a:r>
                <a:rPr lang="en-US" altLang="en-US" sz="2400"/>
                <a:t>1  1  1</a:t>
              </a:r>
            </a:p>
          </p:txBody>
        </p:sp>
        <p:sp>
          <p:nvSpPr>
            <p:cNvPr id="928773" name="Line 5"/>
            <p:cNvSpPr>
              <a:spLocks noChangeShapeType="1"/>
            </p:cNvSpPr>
            <p:nvPr/>
          </p:nvSpPr>
          <p:spPr bwMode="auto">
            <a:xfrm>
              <a:off x="2537" y="1488"/>
              <a:ext cx="0" cy="67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28774" name="Line 6"/>
            <p:cNvSpPr>
              <a:spLocks noChangeShapeType="1"/>
            </p:cNvSpPr>
            <p:nvPr/>
          </p:nvSpPr>
          <p:spPr bwMode="auto">
            <a:xfrm>
              <a:off x="2538" y="1484"/>
              <a:ext cx="4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28775" name="Line 7"/>
            <p:cNvSpPr>
              <a:spLocks noChangeShapeType="1"/>
            </p:cNvSpPr>
            <p:nvPr/>
          </p:nvSpPr>
          <p:spPr bwMode="auto">
            <a:xfrm>
              <a:off x="2538" y="2164"/>
              <a:ext cx="4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28778" name="Line 10"/>
            <p:cNvSpPr>
              <a:spLocks noChangeShapeType="1"/>
            </p:cNvSpPr>
            <p:nvPr/>
          </p:nvSpPr>
          <p:spPr bwMode="auto">
            <a:xfrm flipH="1">
              <a:off x="3307" y="1488"/>
              <a:ext cx="0" cy="67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28779" name="Line 11"/>
            <p:cNvSpPr>
              <a:spLocks noChangeShapeType="1"/>
            </p:cNvSpPr>
            <p:nvPr/>
          </p:nvSpPr>
          <p:spPr bwMode="auto">
            <a:xfrm flipH="1">
              <a:off x="3258" y="1484"/>
              <a:ext cx="4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28780" name="Line 12"/>
            <p:cNvSpPr>
              <a:spLocks noChangeShapeType="1"/>
            </p:cNvSpPr>
            <p:nvPr/>
          </p:nvSpPr>
          <p:spPr bwMode="auto">
            <a:xfrm flipH="1">
              <a:off x="3258" y="2164"/>
              <a:ext cx="4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28781" name="Text Box 13"/>
            <p:cNvSpPr txBox="1">
              <a:spLocks noChangeArrowheads="1"/>
            </p:cNvSpPr>
            <p:nvPr/>
          </p:nvSpPr>
          <p:spPr bwMode="auto">
            <a:xfrm>
              <a:off x="1968" y="1688"/>
              <a:ext cx="462" cy="288"/>
            </a:xfrm>
            <a:prstGeom prst="rect">
              <a:avLst/>
            </a:prstGeom>
            <a:noFill/>
            <a:ln w="12700">
              <a:noFill/>
              <a:miter lim="800000"/>
              <a:headEnd type="none" w="sm" len="sm"/>
              <a:tailEnd type="none" w="sm" len="sm"/>
            </a:ln>
            <a:effectLst/>
          </p:spPr>
          <p:txBody>
            <a:bodyPr wrap="none">
              <a:spAutoFit/>
            </a:bodyPr>
            <a:lstStyle/>
            <a:p>
              <a:r>
                <a:rPr lang="en-US" altLang="en-US" sz="2400"/>
                <a:t>B = </a:t>
              </a:r>
            </a:p>
          </p:txBody>
        </p:sp>
        <p:grpSp>
          <p:nvGrpSpPr>
            <p:cNvPr id="928785" name="Group 17"/>
            <p:cNvGrpSpPr>
              <a:grpSpLocks/>
            </p:cNvGrpSpPr>
            <p:nvPr/>
          </p:nvGrpSpPr>
          <p:grpSpPr bwMode="auto">
            <a:xfrm>
              <a:off x="2310" y="1588"/>
              <a:ext cx="229" cy="493"/>
              <a:chOff x="1674" y="2038"/>
              <a:chExt cx="229" cy="493"/>
            </a:xfrm>
          </p:grpSpPr>
          <p:sp>
            <p:nvSpPr>
              <p:cNvPr id="928782" name="Text Box 14"/>
              <p:cNvSpPr txBox="1">
                <a:spLocks noChangeArrowheads="1"/>
              </p:cNvSpPr>
              <p:nvPr/>
            </p:nvSpPr>
            <p:spPr bwMode="auto">
              <a:xfrm>
                <a:off x="1674" y="2038"/>
                <a:ext cx="223" cy="288"/>
              </a:xfrm>
              <a:prstGeom prst="rect">
                <a:avLst/>
              </a:prstGeom>
              <a:noFill/>
              <a:ln w="12700">
                <a:noFill/>
                <a:miter lim="800000"/>
                <a:headEnd type="none" w="sm" len="sm"/>
                <a:tailEnd type="none" w="sm" len="sm"/>
              </a:ln>
              <a:effectLst/>
            </p:spPr>
            <p:txBody>
              <a:bodyPr wrap="none">
                <a:spAutoFit/>
              </a:bodyPr>
              <a:lstStyle/>
              <a:p>
                <a:r>
                  <a:rPr lang="en-US" altLang="en-US" sz="2400"/>
                  <a:t>1</a:t>
                </a:r>
              </a:p>
            </p:txBody>
          </p:sp>
          <p:sp>
            <p:nvSpPr>
              <p:cNvPr id="928783" name="Text Box 15"/>
              <p:cNvSpPr txBox="1">
                <a:spLocks noChangeArrowheads="1"/>
              </p:cNvSpPr>
              <p:nvPr/>
            </p:nvSpPr>
            <p:spPr bwMode="auto">
              <a:xfrm>
                <a:off x="1680" y="2243"/>
                <a:ext cx="223" cy="288"/>
              </a:xfrm>
              <a:prstGeom prst="rect">
                <a:avLst/>
              </a:prstGeom>
              <a:noFill/>
              <a:ln w="12700">
                <a:noFill/>
                <a:miter lim="800000"/>
                <a:headEnd type="none" w="sm" len="sm"/>
                <a:tailEnd type="none" w="sm" len="sm"/>
              </a:ln>
              <a:effectLst/>
            </p:spPr>
            <p:txBody>
              <a:bodyPr wrap="none">
                <a:spAutoFit/>
              </a:bodyPr>
              <a:lstStyle/>
              <a:p>
                <a:r>
                  <a:rPr lang="en-US" altLang="en-US" sz="2400"/>
                  <a:t>9</a:t>
                </a:r>
              </a:p>
            </p:txBody>
          </p:sp>
          <p:sp>
            <p:nvSpPr>
              <p:cNvPr id="928784" name="Line 16"/>
              <p:cNvSpPr>
                <a:spLocks noChangeShapeType="1"/>
              </p:cNvSpPr>
              <p:nvPr/>
            </p:nvSpPr>
            <p:spPr bwMode="auto">
              <a:xfrm>
                <a:off x="1716" y="2288"/>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grpSp>
      </p:grpSp>
      <p:pic>
        <p:nvPicPr>
          <p:cNvPr id="928788" name="Picture 20"/>
          <p:cNvPicPr>
            <a:picLocks noChangeAspect="1" noChangeArrowheads="1"/>
          </p:cNvPicPr>
          <p:nvPr/>
        </p:nvPicPr>
        <p:blipFill>
          <a:blip r:embed="rId2"/>
          <a:srcRect/>
          <a:stretch>
            <a:fillRect/>
          </a:stretch>
        </p:blipFill>
        <p:spPr bwMode="auto">
          <a:xfrm>
            <a:off x="609600" y="3883025"/>
            <a:ext cx="3733800" cy="2517775"/>
          </a:xfrm>
          <a:prstGeom prst="rect">
            <a:avLst/>
          </a:prstGeom>
          <a:noFill/>
          <a:ln w="19050">
            <a:solidFill>
              <a:schemeClr val="folHlink"/>
            </a:solidFill>
            <a:miter lim="800000"/>
            <a:headEnd/>
            <a:tailEnd/>
          </a:ln>
        </p:spPr>
      </p:pic>
      <p:pic>
        <p:nvPicPr>
          <p:cNvPr id="928789" name="Picture 21"/>
          <p:cNvPicPr>
            <a:picLocks noChangeAspect="1" noChangeArrowheads="1"/>
          </p:cNvPicPr>
          <p:nvPr/>
        </p:nvPicPr>
        <p:blipFill>
          <a:blip r:embed="rId3"/>
          <a:srcRect/>
          <a:stretch>
            <a:fillRect/>
          </a:stretch>
        </p:blipFill>
        <p:spPr bwMode="auto">
          <a:xfrm>
            <a:off x="4953000" y="3883025"/>
            <a:ext cx="3717925" cy="2506663"/>
          </a:xfrm>
          <a:prstGeom prst="rect">
            <a:avLst/>
          </a:prstGeom>
          <a:noFill/>
          <a:ln w="19050">
            <a:solidFill>
              <a:schemeClr val="folHlink"/>
            </a:solid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9794" name="Rectangle 2"/>
          <p:cNvSpPr>
            <a:spLocks noGrp="1" noChangeArrowheads="1"/>
          </p:cNvSpPr>
          <p:nvPr>
            <p:ph type="title"/>
          </p:nvPr>
        </p:nvSpPr>
        <p:spPr>
          <a:xfrm>
            <a:off x="6772275" y="285750"/>
            <a:ext cx="2295525" cy="609600"/>
          </a:xfrm>
        </p:spPr>
        <p:txBody>
          <a:bodyPr/>
          <a:lstStyle/>
          <a:p>
            <a:r>
              <a:rPr lang="en-US" altLang="en-US"/>
              <a:t>Convolution</a:t>
            </a:r>
          </a:p>
        </p:txBody>
      </p:sp>
      <p:sp>
        <p:nvSpPr>
          <p:cNvPr id="929795" name="Rectangle 3"/>
          <p:cNvSpPr>
            <a:spLocks noGrp="1" noChangeArrowheads="1"/>
          </p:cNvSpPr>
          <p:nvPr>
            <p:ph type="body" idx="1"/>
          </p:nvPr>
        </p:nvSpPr>
        <p:spPr>
          <a:xfrm>
            <a:off x="381000" y="1295400"/>
            <a:ext cx="8915400" cy="5257800"/>
          </a:xfrm>
        </p:spPr>
        <p:txBody>
          <a:bodyPr/>
          <a:lstStyle/>
          <a:p>
            <a:pPr>
              <a:lnSpc>
                <a:spcPct val="90000"/>
              </a:lnSpc>
            </a:pPr>
            <a:r>
              <a:rPr lang="en-US" altLang="en-US"/>
              <a:t>Extremely important concept in computer vision, image processing, signal processing, etc.</a:t>
            </a:r>
          </a:p>
          <a:p>
            <a:pPr>
              <a:lnSpc>
                <a:spcPct val="90000"/>
              </a:lnSpc>
            </a:pPr>
            <a:r>
              <a:rPr lang="en-US" altLang="en-US"/>
              <a:t>Lots of related mathematics </a:t>
            </a:r>
            <a:r>
              <a:rPr lang="en-US" altLang="en-US">
                <a:solidFill>
                  <a:srgbClr val="D82204"/>
                </a:solidFill>
              </a:rPr>
              <a:t>(we won’t do)</a:t>
            </a:r>
          </a:p>
          <a:p>
            <a:pPr>
              <a:lnSpc>
                <a:spcPct val="90000"/>
              </a:lnSpc>
            </a:pPr>
            <a:r>
              <a:rPr lang="en-US" altLang="en-US"/>
              <a:t>General idea: reduce a filtering operation to the repeated application of a mask (or filter kernel) to the image</a:t>
            </a:r>
          </a:p>
          <a:p>
            <a:pPr lvl="1">
              <a:lnSpc>
                <a:spcPct val="90000"/>
              </a:lnSpc>
            </a:pPr>
            <a:r>
              <a:rPr lang="en-US" altLang="en-US"/>
              <a:t>Kernel can be thought of as an NxN image</a:t>
            </a:r>
          </a:p>
          <a:p>
            <a:pPr lvl="1">
              <a:lnSpc>
                <a:spcPct val="90000"/>
              </a:lnSpc>
            </a:pPr>
            <a:r>
              <a:rPr lang="en-US" altLang="en-US"/>
              <a:t>N is usually odd so kernel has a central pixel</a:t>
            </a:r>
          </a:p>
          <a:p>
            <a:pPr>
              <a:lnSpc>
                <a:spcPct val="90000"/>
              </a:lnSpc>
            </a:pPr>
            <a:r>
              <a:rPr lang="en-US" altLang="en-US"/>
              <a:t>In practice</a:t>
            </a:r>
          </a:p>
          <a:p>
            <a:pPr lvl="1">
              <a:lnSpc>
                <a:spcPct val="90000"/>
              </a:lnSpc>
            </a:pPr>
            <a:r>
              <a:rPr lang="en-US" altLang="en-US"/>
              <a:t>(flip kernel)</a:t>
            </a:r>
          </a:p>
          <a:p>
            <a:pPr lvl="1">
              <a:lnSpc>
                <a:spcPct val="90000"/>
              </a:lnSpc>
            </a:pPr>
            <a:r>
              <a:rPr lang="en-US" altLang="en-US"/>
              <a:t>Align kernel center pixel with an image pixel</a:t>
            </a:r>
          </a:p>
          <a:p>
            <a:pPr lvl="1">
              <a:lnSpc>
                <a:spcPct val="90000"/>
              </a:lnSpc>
            </a:pPr>
            <a:r>
              <a:rPr lang="en-US" altLang="en-US"/>
              <a:t>Pointwise multiply each kernel pixel value with corresponding image pixel value and add results</a:t>
            </a:r>
          </a:p>
          <a:p>
            <a:pPr lvl="1">
              <a:lnSpc>
                <a:spcPct val="90000"/>
              </a:lnSpc>
            </a:pPr>
            <a:r>
              <a:rPr lang="en-US" altLang="en-US"/>
              <a:t>Resulting sum is normalized by kernel weight</a:t>
            </a:r>
          </a:p>
          <a:p>
            <a:pPr lvl="1">
              <a:lnSpc>
                <a:spcPct val="90000"/>
              </a:lnSpc>
            </a:pPr>
            <a:r>
              <a:rPr lang="en-US" altLang="en-US"/>
              <a:t>Result is the value of the pixel centered on the kernel</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0820" name="Picture 4"/>
          <p:cNvPicPr>
            <a:picLocks noChangeAspect="1" noChangeArrowheads="1"/>
          </p:cNvPicPr>
          <p:nvPr/>
        </p:nvPicPr>
        <p:blipFill>
          <a:blip r:embed="rId2"/>
          <a:srcRect/>
          <a:stretch>
            <a:fillRect/>
          </a:stretch>
        </p:blipFill>
        <p:spPr bwMode="auto">
          <a:xfrm>
            <a:off x="533400" y="1371600"/>
            <a:ext cx="3100388" cy="5245100"/>
          </a:xfrm>
          <a:prstGeom prst="rect">
            <a:avLst/>
          </a:prstGeom>
          <a:solidFill>
            <a:schemeClr val="folHlink"/>
          </a:solidFill>
          <a:ln w="28575">
            <a:solidFill>
              <a:schemeClr val="folHlink"/>
            </a:solidFill>
            <a:miter lim="800000"/>
            <a:headEnd type="none" w="sm" len="sm"/>
            <a:tailEnd type="none" w="sm" len="sm"/>
          </a:ln>
          <a:effectLst/>
        </p:spPr>
      </p:pic>
      <p:sp>
        <p:nvSpPr>
          <p:cNvPr id="930821" name="Text Box 5"/>
          <p:cNvSpPr txBox="1">
            <a:spLocks noChangeArrowheads="1"/>
          </p:cNvSpPr>
          <p:nvPr/>
        </p:nvSpPr>
        <p:spPr bwMode="auto">
          <a:xfrm>
            <a:off x="457200" y="4953000"/>
            <a:ext cx="749300" cy="336550"/>
          </a:xfrm>
          <a:prstGeom prst="rect">
            <a:avLst/>
          </a:prstGeom>
          <a:noFill/>
          <a:ln w="12700">
            <a:noFill/>
            <a:miter lim="800000"/>
            <a:headEnd type="none" w="sm" len="sm"/>
            <a:tailEnd type="none" w="sm" len="sm"/>
          </a:ln>
          <a:effectLst/>
        </p:spPr>
        <p:txBody>
          <a:bodyPr wrap="none">
            <a:spAutoFit/>
          </a:bodyPr>
          <a:lstStyle/>
          <a:p>
            <a:r>
              <a:rPr lang="en-US" altLang="en-US" sz="1600">
                <a:solidFill>
                  <a:srgbClr val="0066FF"/>
                </a:solidFill>
              </a:rPr>
              <a:t>Image</a:t>
            </a:r>
          </a:p>
        </p:txBody>
      </p:sp>
      <p:sp>
        <p:nvSpPr>
          <p:cNvPr id="930822" name="Text Box 6"/>
          <p:cNvSpPr txBox="1">
            <a:spLocks noChangeArrowheads="1"/>
          </p:cNvSpPr>
          <p:nvPr/>
        </p:nvSpPr>
        <p:spPr bwMode="auto">
          <a:xfrm>
            <a:off x="533400" y="3886200"/>
            <a:ext cx="769938" cy="336550"/>
          </a:xfrm>
          <a:prstGeom prst="rect">
            <a:avLst/>
          </a:prstGeom>
          <a:noFill/>
          <a:ln w="12700">
            <a:noFill/>
            <a:miter lim="800000"/>
            <a:headEnd type="none" w="sm" len="sm"/>
            <a:tailEnd type="none" w="sm" len="sm"/>
          </a:ln>
          <a:effectLst/>
        </p:spPr>
        <p:txBody>
          <a:bodyPr wrap="none">
            <a:spAutoFit/>
          </a:bodyPr>
          <a:lstStyle/>
          <a:p>
            <a:r>
              <a:rPr lang="en-US" altLang="en-US" sz="1600">
                <a:solidFill>
                  <a:srgbClr val="0066FF"/>
                </a:solidFill>
              </a:rPr>
              <a:t>Kernel</a:t>
            </a:r>
          </a:p>
        </p:txBody>
      </p:sp>
      <p:sp>
        <p:nvSpPr>
          <p:cNvPr id="930823" name="Text Box 7"/>
          <p:cNvSpPr txBox="1">
            <a:spLocks noChangeArrowheads="1"/>
          </p:cNvSpPr>
          <p:nvPr/>
        </p:nvSpPr>
        <p:spPr bwMode="auto">
          <a:xfrm>
            <a:off x="533400" y="1447800"/>
            <a:ext cx="758825" cy="581025"/>
          </a:xfrm>
          <a:prstGeom prst="rect">
            <a:avLst/>
          </a:prstGeom>
          <a:noFill/>
          <a:ln w="12700">
            <a:noFill/>
            <a:miter lim="800000"/>
            <a:headEnd type="none" w="sm" len="sm"/>
            <a:tailEnd type="none" w="sm" len="sm"/>
          </a:ln>
          <a:effectLst/>
        </p:spPr>
        <p:txBody>
          <a:bodyPr wrap="none">
            <a:spAutoFit/>
          </a:bodyPr>
          <a:lstStyle/>
          <a:p>
            <a:r>
              <a:rPr lang="en-US" altLang="en-US" sz="1600">
                <a:solidFill>
                  <a:srgbClr val="0066FF"/>
                </a:solidFill>
              </a:rPr>
              <a:t>Result</a:t>
            </a:r>
          </a:p>
          <a:p>
            <a:r>
              <a:rPr lang="en-US" altLang="en-US" sz="1600">
                <a:solidFill>
                  <a:srgbClr val="0066FF"/>
                </a:solidFill>
              </a:rPr>
              <a:t>Image</a:t>
            </a:r>
          </a:p>
        </p:txBody>
      </p:sp>
      <p:sp>
        <p:nvSpPr>
          <p:cNvPr id="930827" name="Rectangle 11"/>
          <p:cNvSpPr>
            <a:spLocks noGrp="1" noChangeArrowheads="1"/>
          </p:cNvSpPr>
          <p:nvPr>
            <p:ph type="title"/>
          </p:nvPr>
        </p:nvSpPr>
        <p:spPr>
          <a:xfrm>
            <a:off x="7381875" y="285750"/>
            <a:ext cx="1685925" cy="609600"/>
          </a:xfrm>
        </p:spPr>
        <p:txBody>
          <a:bodyPr/>
          <a:lstStyle/>
          <a:p>
            <a:r>
              <a:rPr lang="en-US" altLang="en-US"/>
              <a:t>Example</a:t>
            </a:r>
          </a:p>
        </p:txBody>
      </p:sp>
      <p:sp>
        <p:nvSpPr>
          <p:cNvPr id="930828" name="Rectangle 12"/>
          <p:cNvSpPr>
            <a:spLocks noGrp="1" noChangeArrowheads="1"/>
          </p:cNvSpPr>
          <p:nvPr>
            <p:ph type="body" idx="1"/>
          </p:nvPr>
        </p:nvSpPr>
        <p:spPr>
          <a:xfrm>
            <a:off x="3810000" y="1219200"/>
            <a:ext cx="5334000" cy="2362200"/>
          </a:xfrm>
        </p:spPr>
        <p:txBody>
          <a:bodyPr/>
          <a:lstStyle/>
          <a:p>
            <a:r>
              <a:rPr lang="en-US" altLang="en-US"/>
              <a:t>Kernel is aligned with pixel in image, multiplicative sum is computed, normalized, and stored in result image.</a:t>
            </a:r>
            <a:endParaRPr lang="en-US" altLang="en-US">
              <a:solidFill>
                <a:schemeClr val="tx1"/>
              </a:solidFill>
              <a:latin typeface="TimesNewRoman"/>
            </a:endParaRPr>
          </a:p>
          <a:p>
            <a:r>
              <a:rPr lang="en-US" altLang="en-US">
                <a:solidFill>
                  <a:schemeClr val="tx1"/>
                </a:solidFill>
              </a:rPr>
              <a:t>Process is repeated across image.</a:t>
            </a:r>
          </a:p>
          <a:p>
            <a:r>
              <a:rPr lang="en-US" altLang="en-US">
                <a:solidFill>
                  <a:schemeClr val="tx1"/>
                </a:solidFill>
              </a:rPr>
              <a:t>What happens when kernel is near edge of input image?</a:t>
            </a:r>
            <a:endParaRPr lang="en-US" altLang="en-US">
              <a:solidFill>
                <a:schemeClr val="tx1"/>
              </a:solidFill>
              <a:latin typeface="TimesNewRoman"/>
            </a:endParaRPr>
          </a:p>
          <a:p>
            <a:endParaRPr lang="en-US" altLang="en-US">
              <a:solidFill>
                <a:schemeClr val="tx1"/>
              </a:solidFill>
              <a:latin typeface="TimesNewRoman"/>
            </a:endParaRPr>
          </a:p>
          <a:p>
            <a:endParaRPr lang="en-US" altLang="en-US"/>
          </a:p>
        </p:txBody>
      </p:sp>
      <p:pic>
        <p:nvPicPr>
          <p:cNvPr id="930829" name="Picture 13"/>
          <p:cNvPicPr>
            <a:picLocks noChangeAspect="1" noChangeArrowheads="1"/>
          </p:cNvPicPr>
          <p:nvPr/>
        </p:nvPicPr>
        <p:blipFill>
          <a:blip r:embed="rId3"/>
          <a:srcRect/>
          <a:stretch>
            <a:fillRect/>
          </a:stretch>
        </p:blipFill>
        <p:spPr bwMode="auto">
          <a:xfrm>
            <a:off x="4267200" y="4724400"/>
            <a:ext cx="4394200" cy="1549400"/>
          </a:xfrm>
          <a:prstGeom prst="rect">
            <a:avLst/>
          </a:prstGeom>
          <a:noFill/>
          <a:ln w="28575">
            <a:solidFill>
              <a:schemeClr val="folHlink"/>
            </a:solidFill>
            <a:miter lim="800000"/>
            <a:headEnd type="none" w="sm" len="sm"/>
            <a:tailEnd type="none" w="sm" len="sm"/>
          </a:ln>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1061" name="Picture 5" descr="bord2"/>
          <p:cNvPicPr>
            <a:picLocks noChangeAspect="1" noChangeArrowheads="1"/>
          </p:cNvPicPr>
          <p:nvPr/>
        </p:nvPicPr>
        <p:blipFill>
          <a:blip r:embed="rId2"/>
          <a:srcRect/>
          <a:stretch>
            <a:fillRect/>
          </a:stretch>
        </p:blipFill>
        <p:spPr bwMode="auto">
          <a:xfrm>
            <a:off x="4800600" y="2133600"/>
            <a:ext cx="3810000" cy="3178175"/>
          </a:xfrm>
          <a:prstGeom prst="rect">
            <a:avLst/>
          </a:prstGeom>
          <a:solidFill>
            <a:schemeClr val="folHlink"/>
          </a:solidFill>
        </p:spPr>
      </p:pic>
      <p:sp>
        <p:nvSpPr>
          <p:cNvPr id="941062" name="Rectangle 6"/>
          <p:cNvSpPr>
            <a:spLocks noGrp="1" noChangeArrowheads="1"/>
          </p:cNvSpPr>
          <p:nvPr>
            <p:ph type="title"/>
          </p:nvPr>
        </p:nvSpPr>
        <p:spPr/>
        <p:txBody>
          <a:bodyPr/>
          <a:lstStyle/>
          <a:p>
            <a:r>
              <a:rPr lang="en-US" altLang="en-US"/>
              <a:t>Border Problem</a:t>
            </a:r>
          </a:p>
        </p:txBody>
      </p:sp>
      <p:sp>
        <p:nvSpPr>
          <p:cNvPr id="941063" name="Rectangle 7"/>
          <p:cNvSpPr>
            <a:spLocks noGrp="1" noChangeArrowheads="1"/>
          </p:cNvSpPr>
          <p:nvPr>
            <p:ph type="body" idx="1"/>
          </p:nvPr>
        </p:nvSpPr>
        <p:spPr>
          <a:xfrm>
            <a:off x="304800" y="2362200"/>
            <a:ext cx="4267200" cy="2362200"/>
          </a:xfrm>
        </p:spPr>
        <p:txBody>
          <a:bodyPr/>
          <a:lstStyle/>
          <a:p>
            <a:pPr>
              <a:lnSpc>
                <a:spcPct val="90000"/>
              </a:lnSpc>
            </a:pPr>
            <a:r>
              <a:rPr lang="en-US" altLang="en-US"/>
              <a:t>missing samples are zero</a:t>
            </a:r>
          </a:p>
          <a:p>
            <a:pPr>
              <a:lnSpc>
                <a:spcPct val="90000"/>
              </a:lnSpc>
            </a:pPr>
            <a:r>
              <a:rPr lang="en-US" altLang="en-US"/>
              <a:t>missing samples are gray</a:t>
            </a:r>
          </a:p>
          <a:p>
            <a:pPr>
              <a:lnSpc>
                <a:spcPct val="90000"/>
              </a:lnSpc>
            </a:pPr>
            <a:r>
              <a:rPr lang="en-US" altLang="en-US"/>
              <a:t>copying last lines</a:t>
            </a:r>
          </a:p>
          <a:p>
            <a:pPr>
              <a:lnSpc>
                <a:spcPct val="90000"/>
              </a:lnSpc>
            </a:pPr>
            <a:r>
              <a:rPr lang="en-US" altLang="en-US"/>
              <a:t>reflected indexing (mirror)</a:t>
            </a:r>
          </a:p>
          <a:p>
            <a:pPr>
              <a:lnSpc>
                <a:spcPct val="90000"/>
              </a:lnSpc>
            </a:pPr>
            <a:r>
              <a:rPr lang="en-US" altLang="en-US"/>
              <a:t>circular indexing (periodic)</a:t>
            </a:r>
          </a:p>
          <a:p>
            <a:pPr>
              <a:lnSpc>
                <a:spcPct val="90000"/>
              </a:lnSpc>
            </a:pPr>
            <a:r>
              <a:rPr lang="en-US" altLang="en-US"/>
              <a:t>truncation of the result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3827" name="Group 3"/>
          <p:cNvGrpSpPr>
            <a:grpSpLocks/>
          </p:cNvGrpSpPr>
          <p:nvPr/>
        </p:nvGrpSpPr>
        <p:grpSpPr bwMode="auto">
          <a:xfrm>
            <a:off x="762000" y="1219200"/>
            <a:ext cx="3700463" cy="1831975"/>
            <a:chOff x="234" y="1912"/>
            <a:chExt cx="1809" cy="1154"/>
          </a:xfrm>
        </p:grpSpPr>
        <p:sp>
          <p:nvSpPr>
            <p:cNvPr id="973828" name="Text Box 4"/>
            <p:cNvSpPr txBox="1">
              <a:spLocks noChangeArrowheads="1"/>
            </p:cNvSpPr>
            <p:nvPr/>
          </p:nvSpPr>
          <p:spPr bwMode="auto">
            <a:xfrm>
              <a:off x="240" y="1912"/>
              <a:ext cx="1470" cy="288"/>
            </a:xfrm>
            <a:prstGeom prst="rect">
              <a:avLst/>
            </a:prstGeom>
            <a:noFill/>
            <a:ln w="9525">
              <a:noFill/>
              <a:miter lim="800000"/>
              <a:headEnd/>
              <a:tailEnd/>
            </a:ln>
            <a:effectLst/>
          </p:spPr>
          <p:txBody>
            <a:bodyPr wrap="none">
              <a:spAutoFit/>
            </a:bodyPr>
            <a:lstStyle/>
            <a:p>
              <a:r>
                <a:rPr lang="en-GB" altLang="en-US" sz="2400"/>
                <a:t>Image size = M</a:t>
              </a:r>
              <a:r>
                <a:rPr lang="en-GB" altLang="en-US" sz="2400" baseline="-25000"/>
                <a:t>1</a:t>
              </a:r>
              <a:r>
                <a:rPr lang="en-GB" altLang="en-US" sz="2400" baseline="-25000">
                  <a:sym typeface="Symbol" pitchFamily="18" charset="2"/>
                </a:rPr>
                <a:t></a:t>
              </a:r>
              <a:r>
                <a:rPr lang="en-GB" altLang="en-US" sz="2400">
                  <a:sym typeface="Symbol" pitchFamily="18" charset="2"/>
                </a:rPr>
                <a:t> </a:t>
              </a:r>
              <a:r>
                <a:rPr lang="en-GB" altLang="en-US" sz="2400"/>
                <a:t>N</a:t>
              </a:r>
              <a:r>
                <a:rPr lang="en-GB" altLang="en-US" sz="2400" baseline="-25000"/>
                <a:t>1</a:t>
              </a:r>
            </a:p>
          </p:txBody>
        </p:sp>
        <p:sp>
          <p:nvSpPr>
            <p:cNvPr id="973829" name="Text Box 5"/>
            <p:cNvSpPr txBox="1">
              <a:spLocks noChangeArrowheads="1"/>
            </p:cNvSpPr>
            <p:nvPr/>
          </p:nvSpPr>
          <p:spPr bwMode="auto">
            <a:xfrm>
              <a:off x="240" y="2200"/>
              <a:ext cx="1412" cy="288"/>
            </a:xfrm>
            <a:prstGeom prst="rect">
              <a:avLst/>
            </a:prstGeom>
            <a:noFill/>
            <a:ln w="9525">
              <a:noFill/>
              <a:miter lim="800000"/>
              <a:headEnd/>
              <a:tailEnd/>
            </a:ln>
            <a:effectLst/>
          </p:spPr>
          <p:txBody>
            <a:bodyPr wrap="none">
              <a:spAutoFit/>
            </a:bodyPr>
            <a:lstStyle/>
            <a:p>
              <a:r>
                <a:rPr lang="en-GB" altLang="en-US" sz="2400"/>
                <a:t>Mask size = M</a:t>
              </a:r>
              <a:r>
                <a:rPr lang="en-GB" altLang="en-US" sz="2400" baseline="-25000"/>
                <a:t>2</a:t>
              </a:r>
              <a:r>
                <a:rPr lang="en-GB" altLang="en-US" sz="2400" baseline="-25000">
                  <a:sym typeface="Symbol" pitchFamily="18" charset="2"/>
                </a:rPr>
                <a:t></a:t>
              </a:r>
              <a:r>
                <a:rPr lang="en-GB" altLang="en-US" sz="2400">
                  <a:sym typeface="Symbol" pitchFamily="18" charset="2"/>
                </a:rPr>
                <a:t> </a:t>
              </a:r>
              <a:r>
                <a:rPr lang="en-GB" altLang="en-US" sz="2400"/>
                <a:t>N</a:t>
              </a:r>
              <a:r>
                <a:rPr lang="en-GB" altLang="en-US" sz="2400" baseline="-25000"/>
                <a:t>2</a:t>
              </a:r>
            </a:p>
          </p:txBody>
        </p:sp>
        <p:sp>
          <p:nvSpPr>
            <p:cNvPr id="973830" name="Text Box 6"/>
            <p:cNvSpPr txBox="1">
              <a:spLocks noChangeArrowheads="1"/>
            </p:cNvSpPr>
            <p:nvPr/>
          </p:nvSpPr>
          <p:spPr bwMode="auto">
            <a:xfrm>
              <a:off x="234" y="2548"/>
              <a:ext cx="1809" cy="518"/>
            </a:xfrm>
            <a:prstGeom prst="rect">
              <a:avLst/>
            </a:prstGeom>
            <a:noFill/>
            <a:ln w="9525">
              <a:noFill/>
              <a:miter lim="800000"/>
              <a:headEnd/>
              <a:tailEnd/>
            </a:ln>
            <a:effectLst/>
          </p:spPr>
          <p:txBody>
            <a:bodyPr>
              <a:spAutoFit/>
            </a:bodyPr>
            <a:lstStyle/>
            <a:p>
              <a:r>
                <a:rPr lang="en-GB" altLang="en-US" sz="2400"/>
                <a:t>Convolution size = </a:t>
              </a:r>
            </a:p>
            <a:p>
              <a:r>
                <a:rPr lang="en-GB" altLang="en-US" sz="2400"/>
                <a:t>M</a:t>
              </a:r>
              <a:r>
                <a:rPr lang="en-GB" altLang="en-US" sz="2400" baseline="-25000"/>
                <a:t>1</a:t>
              </a:r>
              <a:r>
                <a:rPr lang="en-GB" altLang="en-US" sz="2400"/>
                <a:t>- M</a:t>
              </a:r>
              <a:r>
                <a:rPr lang="en-GB" altLang="en-US" sz="2400" baseline="-25000"/>
                <a:t>2</a:t>
              </a:r>
              <a:r>
                <a:rPr lang="en-GB" altLang="en-US" sz="2400"/>
                <a:t> +1</a:t>
              </a:r>
              <a:r>
                <a:rPr lang="en-GB" altLang="en-US" sz="2400" baseline="-25000">
                  <a:sym typeface="Symbol" pitchFamily="18" charset="2"/>
                </a:rPr>
                <a:t></a:t>
              </a:r>
              <a:r>
                <a:rPr lang="en-GB" altLang="en-US" sz="2400">
                  <a:sym typeface="Symbol" pitchFamily="18" charset="2"/>
                </a:rPr>
                <a:t> </a:t>
              </a:r>
              <a:r>
                <a:rPr lang="en-GB" altLang="en-US" sz="2400"/>
                <a:t>N</a:t>
              </a:r>
              <a:r>
                <a:rPr lang="en-GB" altLang="en-US" sz="2400" baseline="-25000"/>
                <a:t>1</a:t>
              </a:r>
              <a:r>
                <a:rPr lang="en-GB" altLang="en-US" sz="2400"/>
                <a:t>-N</a:t>
              </a:r>
              <a:r>
                <a:rPr lang="en-GB" altLang="en-US" sz="2400" baseline="-25000"/>
                <a:t>2</a:t>
              </a:r>
              <a:r>
                <a:rPr lang="en-GB" altLang="en-US" sz="2400"/>
                <a:t>+1</a:t>
              </a:r>
              <a:endParaRPr lang="en-GB" altLang="en-US" sz="2400" baseline="-25000"/>
            </a:p>
          </p:txBody>
        </p:sp>
      </p:grpSp>
      <p:grpSp>
        <p:nvGrpSpPr>
          <p:cNvPr id="973854" name="Group 30"/>
          <p:cNvGrpSpPr>
            <a:grpSpLocks/>
          </p:cNvGrpSpPr>
          <p:nvPr/>
        </p:nvGrpSpPr>
        <p:grpSpPr bwMode="auto">
          <a:xfrm>
            <a:off x="5334000" y="1960563"/>
            <a:ext cx="2362200" cy="3525837"/>
            <a:chOff x="3360" y="1235"/>
            <a:chExt cx="1488" cy="2221"/>
          </a:xfrm>
        </p:grpSpPr>
        <p:grpSp>
          <p:nvGrpSpPr>
            <p:cNvPr id="973832" name="Group 8"/>
            <p:cNvGrpSpPr>
              <a:grpSpLocks/>
            </p:cNvGrpSpPr>
            <p:nvPr/>
          </p:nvGrpSpPr>
          <p:grpSpPr bwMode="auto">
            <a:xfrm>
              <a:off x="3360" y="2064"/>
              <a:ext cx="1440" cy="1392"/>
              <a:chOff x="1920" y="1680"/>
              <a:chExt cx="1440" cy="1392"/>
            </a:xfrm>
          </p:grpSpPr>
          <p:sp>
            <p:nvSpPr>
              <p:cNvPr id="973833" name="Rectangle 9"/>
              <p:cNvSpPr>
                <a:spLocks noChangeArrowheads="1"/>
              </p:cNvSpPr>
              <p:nvPr/>
            </p:nvSpPr>
            <p:spPr bwMode="auto">
              <a:xfrm>
                <a:off x="1920" y="1680"/>
                <a:ext cx="1440" cy="1392"/>
              </a:xfrm>
              <a:prstGeom prst="rect">
                <a:avLst/>
              </a:prstGeom>
              <a:noFill/>
              <a:ln w="9525">
                <a:solidFill>
                  <a:schemeClr val="tx1"/>
                </a:solidFill>
                <a:miter lim="800000"/>
                <a:headEnd/>
                <a:tailEnd/>
              </a:ln>
              <a:effectLst/>
            </p:spPr>
            <p:txBody>
              <a:bodyPr wrap="none" anchor="ctr"/>
              <a:lstStyle/>
              <a:p>
                <a:endParaRPr lang="en-US"/>
              </a:p>
            </p:txBody>
          </p:sp>
          <p:sp>
            <p:nvSpPr>
              <p:cNvPr id="973834" name="Rectangle 10"/>
              <p:cNvSpPr>
                <a:spLocks noChangeArrowheads="1"/>
              </p:cNvSpPr>
              <p:nvPr/>
            </p:nvSpPr>
            <p:spPr bwMode="auto">
              <a:xfrm>
                <a:off x="1920" y="1680"/>
                <a:ext cx="480" cy="432"/>
              </a:xfrm>
              <a:prstGeom prst="rect">
                <a:avLst/>
              </a:prstGeom>
              <a:solidFill>
                <a:schemeClr val="accent2"/>
              </a:solidFill>
              <a:ln w="9525">
                <a:solidFill>
                  <a:schemeClr val="tx1"/>
                </a:solidFill>
                <a:miter lim="800000"/>
                <a:headEnd/>
                <a:tailEnd/>
              </a:ln>
              <a:effectLst/>
            </p:spPr>
            <p:txBody>
              <a:bodyPr wrap="none" anchor="ctr"/>
              <a:lstStyle/>
              <a:p>
                <a:endParaRPr lang="en-US"/>
              </a:p>
            </p:txBody>
          </p:sp>
          <p:sp>
            <p:nvSpPr>
              <p:cNvPr id="973835" name="Rectangle 11"/>
              <p:cNvSpPr>
                <a:spLocks noChangeArrowheads="1"/>
              </p:cNvSpPr>
              <p:nvPr/>
            </p:nvSpPr>
            <p:spPr bwMode="auto">
              <a:xfrm>
                <a:off x="2880" y="1680"/>
                <a:ext cx="480" cy="432"/>
              </a:xfrm>
              <a:prstGeom prst="rect">
                <a:avLst/>
              </a:prstGeom>
              <a:solidFill>
                <a:schemeClr val="accent2"/>
              </a:solidFill>
              <a:ln w="9525">
                <a:solidFill>
                  <a:schemeClr val="tx1"/>
                </a:solidFill>
                <a:miter lim="800000"/>
                <a:headEnd/>
                <a:tailEnd/>
              </a:ln>
              <a:effectLst/>
            </p:spPr>
            <p:txBody>
              <a:bodyPr wrap="none" anchor="ctr"/>
              <a:lstStyle/>
              <a:p>
                <a:endParaRPr lang="en-US"/>
              </a:p>
            </p:txBody>
          </p:sp>
          <p:sp>
            <p:nvSpPr>
              <p:cNvPr id="973836" name="Rectangle 12"/>
              <p:cNvSpPr>
                <a:spLocks noChangeArrowheads="1"/>
              </p:cNvSpPr>
              <p:nvPr/>
            </p:nvSpPr>
            <p:spPr bwMode="auto">
              <a:xfrm>
                <a:off x="2880" y="2640"/>
                <a:ext cx="480" cy="432"/>
              </a:xfrm>
              <a:prstGeom prst="rect">
                <a:avLst/>
              </a:prstGeom>
              <a:solidFill>
                <a:schemeClr val="accent2"/>
              </a:solidFill>
              <a:ln w="9525">
                <a:solidFill>
                  <a:schemeClr val="tx1"/>
                </a:solidFill>
                <a:miter lim="800000"/>
                <a:headEnd/>
                <a:tailEnd/>
              </a:ln>
              <a:effectLst/>
            </p:spPr>
            <p:txBody>
              <a:bodyPr wrap="none" anchor="ctr"/>
              <a:lstStyle/>
              <a:p>
                <a:endParaRPr lang="en-US"/>
              </a:p>
            </p:txBody>
          </p:sp>
          <p:sp>
            <p:nvSpPr>
              <p:cNvPr id="973837" name="Rectangle 13"/>
              <p:cNvSpPr>
                <a:spLocks noChangeArrowheads="1"/>
              </p:cNvSpPr>
              <p:nvPr/>
            </p:nvSpPr>
            <p:spPr bwMode="auto">
              <a:xfrm>
                <a:off x="1920" y="2640"/>
                <a:ext cx="480" cy="432"/>
              </a:xfrm>
              <a:prstGeom prst="rect">
                <a:avLst/>
              </a:prstGeom>
              <a:solidFill>
                <a:schemeClr val="accent2"/>
              </a:solidFill>
              <a:ln w="9525">
                <a:solidFill>
                  <a:schemeClr val="tx1"/>
                </a:solidFill>
                <a:miter lim="800000"/>
                <a:headEnd/>
                <a:tailEnd/>
              </a:ln>
              <a:effectLst/>
            </p:spPr>
            <p:txBody>
              <a:bodyPr wrap="none" anchor="ctr"/>
              <a:lstStyle/>
              <a:p>
                <a:endParaRPr lang="en-US"/>
              </a:p>
            </p:txBody>
          </p:sp>
          <p:sp>
            <p:nvSpPr>
              <p:cNvPr id="973838" name="Rectangle 14"/>
              <p:cNvSpPr>
                <a:spLocks noChangeArrowheads="1"/>
              </p:cNvSpPr>
              <p:nvPr/>
            </p:nvSpPr>
            <p:spPr bwMode="auto">
              <a:xfrm>
                <a:off x="2160" y="1872"/>
                <a:ext cx="960" cy="1008"/>
              </a:xfrm>
              <a:prstGeom prst="rect">
                <a:avLst/>
              </a:prstGeom>
              <a:noFill/>
              <a:ln w="28575">
                <a:solidFill>
                  <a:schemeClr val="tx1"/>
                </a:solidFill>
                <a:prstDash val="sysDot"/>
                <a:miter lim="800000"/>
                <a:headEnd/>
                <a:tailEnd/>
              </a:ln>
              <a:effectLst/>
            </p:spPr>
            <p:txBody>
              <a:bodyPr wrap="none" anchor="ctr"/>
              <a:lstStyle/>
              <a:p>
                <a:endParaRPr lang="en-US"/>
              </a:p>
            </p:txBody>
          </p:sp>
        </p:grpSp>
        <p:grpSp>
          <p:nvGrpSpPr>
            <p:cNvPr id="973839" name="Group 15"/>
            <p:cNvGrpSpPr>
              <a:grpSpLocks/>
            </p:cNvGrpSpPr>
            <p:nvPr/>
          </p:nvGrpSpPr>
          <p:grpSpPr bwMode="auto">
            <a:xfrm>
              <a:off x="3360" y="1235"/>
              <a:ext cx="1488" cy="288"/>
              <a:chOff x="3648" y="1235"/>
              <a:chExt cx="1488" cy="288"/>
            </a:xfrm>
          </p:grpSpPr>
          <p:sp>
            <p:nvSpPr>
              <p:cNvPr id="973840" name="Text Box 16"/>
              <p:cNvSpPr txBox="1">
                <a:spLocks noChangeArrowheads="1"/>
              </p:cNvSpPr>
              <p:nvPr/>
            </p:nvSpPr>
            <p:spPr bwMode="auto">
              <a:xfrm>
                <a:off x="4262" y="1235"/>
                <a:ext cx="326" cy="288"/>
              </a:xfrm>
              <a:prstGeom prst="rect">
                <a:avLst/>
              </a:prstGeom>
              <a:noFill/>
              <a:ln w="9525">
                <a:noFill/>
                <a:miter lim="800000"/>
                <a:headEnd/>
                <a:tailEnd/>
              </a:ln>
              <a:effectLst/>
            </p:spPr>
            <p:txBody>
              <a:bodyPr wrap="none">
                <a:spAutoFit/>
              </a:bodyPr>
              <a:lstStyle/>
              <a:p>
                <a:r>
                  <a:rPr lang="en-GB" altLang="en-US" sz="2400"/>
                  <a:t>N</a:t>
                </a:r>
                <a:r>
                  <a:rPr lang="en-GB" altLang="en-US" sz="2400" baseline="-25000"/>
                  <a:t>1</a:t>
                </a:r>
                <a:endParaRPr lang="en-GB" altLang="en-US" sz="2400"/>
              </a:p>
            </p:txBody>
          </p:sp>
          <p:sp>
            <p:nvSpPr>
              <p:cNvPr id="973841" name="Line 17"/>
              <p:cNvSpPr>
                <a:spLocks noChangeShapeType="1"/>
              </p:cNvSpPr>
              <p:nvPr/>
            </p:nvSpPr>
            <p:spPr bwMode="auto">
              <a:xfrm flipH="1">
                <a:off x="3648" y="1392"/>
                <a:ext cx="576"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973842" name="Line 18"/>
              <p:cNvSpPr>
                <a:spLocks noChangeShapeType="1"/>
              </p:cNvSpPr>
              <p:nvPr/>
            </p:nvSpPr>
            <p:spPr bwMode="auto">
              <a:xfrm>
                <a:off x="4560" y="1392"/>
                <a:ext cx="576" cy="0"/>
              </a:xfrm>
              <a:prstGeom prst="line">
                <a:avLst/>
              </a:prstGeom>
              <a:noFill/>
              <a:ln w="9525">
                <a:solidFill>
                  <a:schemeClr val="tx1"/>
                </a:solidFill>
                <a:round/>
                <a:headEnd/>
                <a:tailEnd type="triangle" w="med" len="med"/>
              </a:ln>
              <a:effectLst/>
            </p:spPr>
            <p:txBody>
              <a:bodyPr wrap="none" anchor="ctr"/>
              <a:lstStyle/>
              <a:p>
                <a:endParaRPr lang="en-US"/>
              </a:p>
            </p:txBody>
          </p:sp>
        </p:grpSp>
        <p:sp>
          <p:nvSpPr>
            <p:cNvPr id="973844" name="Text Box 20"/>
            <p:cNvSpPr txBox="1">
              <a:spLocks noChangeArrowheads="1"/>
            </p:cNvSpPr>
            <p:nvPr/>
          </p:nvSpPr>
          <p:spPr bwMode="auto">
            <a:xfrm>
              <a:off x="3456" y="1488"/>
              <a:ext cx="384" cy="288"/>
            </a:xfrm>
            <a:prstGeom prst="rect">
              <a:avLst/>
            </a:prstGeom>
            <a:noFill/>
            <a:ln w="9525">
              <a:noFill/>
              <a:miter lim="800000"/>
              <a:headEnd/>
              <a:tailEnd/>
            </a:ln>
            <a:effectLst/>
          </p:spPr>
          <p:txBody>
            <a:bodyPr>
              <a:spAutoFit/>
            </a:bodyPr>
            <a:lstStyle/>
            <a:p>
              <a:r>
                <a:rPr lang="en-GB" altLang="en-US" sz="2400"/>
                <a:t>N</a:t>
              </a:r>
              <a:r>
                <a:rPr lang="en-GB" altLang="en-US" sz="2400" baseline="-25000"/>
                <a:t>2</a:t>
              </a:r>
              <a:endParaRPr lang="en-GB" altLang="en-US" sz="2400"/>
            </a:p>
          </p:txBody>
        </p:sp>
        <p:sp>
          <p:nvSpPr>
            <p:cNvPr id="973845" name="Line 21"/>
            <p:cNvSpPr>
              <a:spLocks noChangeShapeType="1"/>
            </p:cNvSpPr>
            <p:nvPr/>
          </p:nvSpPr>
          <p:spPr bwMode="auto">
            <a:xfrm flipH="1">
              <a:off x="3360" y="1632"/>
              <a:ext cx="173" cy="1"/>
            </a:xfrm>
            <a:prstGeom prst="line">
              <a:avLst/>
            </a:prstGeom>
            <a:noFill/>
            <a:ln w="9525">
              <a:solidFill>
                <a:schemeClr val="tx1"/>
              </a:solidFill>
              <a:round/>
              <a:headEnd/>
              <a:tailEnd type="triangle" w="med" len="med"/>
            </a:ln>
            <a:effectLst/>
          </p:spPr>
          <p:txBody>
            <a:bodyPr wrap="none" anchor="ctr"/>
            <a:lstStyle/>
            <a:p>
              <a:endParaRPr lang="en-US"/>
            </a:p>
          </p:txBody>
        </p:sp>
        <p:sp>
          <p:nvSpPr>
            <p:cNvPr id="973846" name="Line 22"/>
            <p:cNvSpPr>
              <a:spLocks noChangeShapeType="1"/>
            </p:cNvSpPr>
            <p:nvPr/>
          </p:nvSpPr>
          <p:spPr bwMode="auto">
            <a:xfrm>
              <a:off x="3696" y="1632"/>
              <a:ext cx="173" cy="1"/>
            </a:xfrm>
            <a:prstGeom prst="line">
              <a:avLst/>
            </a:prstGeom>
            <a:noFill/>
            <a:ln w="9525">
              <a:solidFill>
                <a:schemeClr val="tx1"/>
              </a:solidFill>
              <a:round/>
              <a:headEnd/>
              <a:tailEnd type="triangle" w="med" len="med"/>
            </a:ln>
            <a:effectLst/>
          </p:spPr>
          <p:txBody>
            <a:bodyPr wrap="none" anchor="ctr"/>
            <a:lstStyle/>
            <a:p>
              <a:endParaRPr lang="en-US"/>
            </a:p>
          </p:txBody>
        </p:sp>
        <p:grpSp>
          <p:nvGrpSpPr>
            <p:cNvPr id="973847" name="Group 23"/>
            <p:cNvGrpSpPr>
              <a:grpSpLocks/>
            </p:cNvGrpSpPr>
            <p:nvPr/>
          </p:nvGrpSpPr>
          <p:grpSpPr bwMode="auto">
            <a:xfrm>
              <a:off x="3552" y="1763"/>
              <a:ext cx="1056" cy="288"/>
              <a:chOff x="3840" y="1763"/>
              <a:chExt cx="1056" cy="288"/>
            </a:xfrm>
          </p:grpSpPr>
          <p:sp>
            <p:nvSpPr>
              <p:cNvPr id="973848" name="Text Box 24"/>
              <p:cNvSpPr txBox="1">
                <a:spLocks noChangeArrowheads="1"/>
              </p:cNvSpPr>
              <p:nvPr/>
            </p:nvSpPr>
            <p:spPr bwMode="auto">
              <a:xfrm>
                <a:off x="3974" y="1763"/>
                <a:ext cx="819" cy="288"/>
              </a:xfrm>
              <a:prstGeom prst="rect">
                <a:avLst/>
              </a:prstGeom>
              <a:noFill/>
              <a:ln w="9525">
                <a:noFill/>
                <a:miter lim="800000"/>
                <a:headEnd/>
                <a:tailEnd/>
              </a:ln>
              <a:effectLst/>
            </p:spPr>
            <p:txBody>
              <a:bodyPr wrap="none">
                <a:spAutoFit/>
              </a:bodyPr>
              <a:lstStyle/>
              <a:p>
                <a:r>
                  <a:rPr lang="en-GB" altLang="en-US" sz="2400"/>
                  <a:t>N</a:t>
                </a:r>
                <a:r>
                  <a:rPr lang="en-GB" altLang="en-US" sz="2400" baseline="-25000"/>
                  <a:t>1</a:t>
                </a:r>
                <a:r>
                  <a:rPr lang="en-GB" altLang="en-US" sz="2400"/>
                  <a:t>-N</a:t>
                </a:r>
                <a:r>
                  <a:rPr lang="en-GB" altLang="en-US" sz="2400" baseline="-25000"/>
                  <a:t>2</a:t>
                </a:r>
                <a:r>
                  <a:rPr lang="en-GB" altLang="en-US" sz="2400"/>
                  <a:t>+1</a:t>
                </a:r>
              </a:p>
            </p:txBody>
          </p:sp>
          <p:grpSp>
            <p:nvGrpSpPr>
              <p:cNvPr id="973849" name="Group 25"/>
              <p:cNvGrpSpPr>
                <a:grpSpLocks/>
              </p:cNvGrpSpPr>
              <p:nvPr/>
            </p:nvGrpSpPr>
            <p:grpSpPr bwMode="auto">
              <a:xfrm>
                <a:off x="3840" y="1920"/>
                <a:ext cx="1056" cy="0"/>
                <a:chOff x="3840" y="1824"/>
                <a:chExt cx="1056" cy="0"/>
              </a:xfrm>
            </p:grpSpPr>
            <p:sp>
              <p:nvSpPr>
                <p:cNvPr id="973850" name="Line 26"/>
                <p:cNvSpPr>
                  <a:spLocks noChangeShapeType="1"/>
                </p:cNvSpPr>
                <p:nvPr/>
              </p:nvSpPr>
              <p:spPr bwMode="auto">
                <a:xfrm flipH="1">
                  <a:off x="3840" y="1824"/>
                  <a:ext cx="192"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973851" name="Line 27"/>
                <p:cNvSpPr>
                  <a:spLocks noChangeShapeType="1"/>
                </p:cNvSpPr>
                <p:nvPr/>
              </p:nvSpPr>
              <p:spPr bwMode="auto">
                <a:xfrm>
                  <a:off x="4704" y="1824"/>
                  <a:ext cx="192" cy="0"/>
                </a:xfrm>
                <a:prstGeom prst="line">
                  <a:avLst/>
                </a:prstGeom>
                <a:noFill/>
                <a:ln w="9525">
                  <a:solidFill>
                    <a:schemeClr val="tx1"/>
                  </a:solidFill>
                  <a:round/>
                  <a:headEnd/>
                  <a:tailEnd type="triangle" w="med" len="med"/>
                </a:ln>
                <a:effectLst/>
              </p:spPr>
              <p:txBody>
                <a:bodyPr wrap="none" anchor="ctr"/>
                <a:lstStyle/>
                <a:p>
                  <a:endParaRPr lang="en-US"/>
                </a:p>
              </p:txBody>
            </p:sp>
          </p:grpSp>
        </p:grpSp>
      </p:grpSp>
      <p:sp>
        <p:nvSpPr>
          <p:cNvPr id="973852" name="Text Box 28"/>
          <p:cNvSpPr txBox="1">
            <a:spLocks noChangeArrowheads="1"/>
          </p:cNvSpPr>
          <p:nvPr/>
        </p:nvSpPr>
        <p:spPr bwMode="auto">
          <a:xfrm>
            <a:off x="838200" y="3657600"/>
            <a:ext cx="2743200" cy="1187450"/>
          </a:xfrm>
          <a:prstGeom prst="rect">
            <a:avLst/>
          </a:prstGeom>
          <a:noFill/>
          <a:ln w="9525">
            <a:noFill/>
            <a:miter lim="800000"/>
            <a:headEnd/>
            <a:tailEnd/>
          </a:ln>
          <a:effectLst/>
        </p:spPr>
        <p:txBody>
          <a:bodyPr wrap="none">
            <a:spAutoFit/>
          </a:bodyPr>
          <a:lstStyle/>
          <a:p>
            <a:r>
              <a:rPr lang="en-GB" altLang="en-US" sz="2400"/>
              <a:t>Typical Mask sizes</a:t>
            </a:r>
          </a:p>
          <a:p>
            <a:r>
              <a:rPr lang="en-GB" altLang="en-US" sz="2400"/>
              <a:t>= 3</a:t>
            </a:r>
            <a:r>
              <a:rPr lang="en-GB" altLang="en-US" sz="2400">
                <a:sym typeface="Symbol" pitchFamily="18" charset="2"/>
              </a:rPr>
              <a:t>3, 5 5, 77,</a:t>
            </a:r>
          </a:p>
          <a:p>
            <a:r>
              <a:rPr lang="en-GB" altLang="en-US" sz="2400">
                <a:sym typeface="Symbol" pitchFamily="18" charset="2"/>
              </a:rPr>
              <a:t>9 9, 1111</a:t>
            </a:r>
          </a:p>
        </p:txBody>
      </p:sp>
      <p:sp>
        <p:nvSpPr>
          <p:cNvPr id="973853" name="Text Box 29"/>
          <p:cNvSpPr txBox="1">
            <a:spLocks noChangeArrowheads="1"/>
          </p:cNvSpPr>
          <p:nvPr/>
        </p:nvSpPr>
        <p:spPr bwMode="auto">
          <a:xfrm>
            <a:off x="762000" y="5181600"/>
            <a:ext cx="3251200" cy="1552575"/>
          </a:xfrm>
          <a:prstGeom prst="rect">
            <a:avLst/>
          </a:prstGeom>
          <a:noFill/>
          <a:ln w="9525">
            <a:noFill/>
            <a:miter lim="800000"/>
            <a:headEnd/>
            <a:tailEnd/>
          </a:ln>
          <a:effectLst/>
        </p:spPr>
        <p:txBody>
          <a:bodyPr wrap="none">
            <a:spAutoFit/>
          </a:bodyPr>
          <a:lstStyle/>
          <a:p>
            <a:r>
              <a:rPr lang="en-GB" altLang="en-US" sz="2400"/>
              <a:t>What is the convolved </a:t>
            </a:r>
          </a:p>
          <a:p>
            <a:r>
              <a:rPr lang="en-GB" altLang="en-US" sz="2400"/>
              <a:t>image size for a 128 </a:t>
            </a:r>
            <a:r>
              <a:rPr lang="en-GB" altLang="en-US" sz="2400">
                <a:sym typeface="Symbol" pitchFamily="18" charset="2"/>
              </a:rPr>
              <a:t></a:t>
            </a:r>
          </a:p>
          <a:p>
            <a:r>
              <a:rPr lang="en-GB" altLang="en-US" sz="2400">
                <a:sym typeface="Symbol" pitchFamily="18" charset="2"/>
              </a:rPr>
              <a:t> 128 </a:t>
            </a:r>
            <a:r>
              <a:rPr lang="en-GB" altLang="en-US" sz="2400"/>
              <a:t>image and </a:t>
            </a:r>
          </a:p>
          <a:p>
            <a:r>
              <a:rPr lang="en-GB" altLang="en-US" sz="2400"/>
              <a:t>7 </a:t>
            </a:r>
            <a:r>
              <a:rPr lang="en-GB" altLang="en-US" sz="2400">
                <a:sym typeface="Symbol" pitchFamily="18" charset="2"/>
              </a:rPr>
              <a:t>  7 mask?</a:t>
            </a:r>
            <a:r>
              <a:rPr lang="en-GB" altLang="en-US" sz="2400"/>
              <a:t> </a:t>
            </a:r>
          </a:p>
        </p:txBody>
      </p:sp>
      <p:sp>
        <p:nvSpPr>
          <p:cNvPr id="973856" name="Rectangle 32"/>
          <p:cNvSpPr>
            <a:spLocks noGrp="1" noChangeArrowheads="1"/>
          </p:cNvSpPr>
          <p:nvPr>
            <p:ph type="title"/>
          </p:nvPr>
        </p:nvSpPr>
        <p:spPr>
          <a:xfrm>
            <a:off x="5934075" y="285750"/>
            <a:ext cx="3209925" cy="609600"/>
          </a:xfrm>
        </p:spPr>
        <p:txBody>
          <a:bodyPr/>
          <a:lstStyle/>
          <a:p>
            <a:r>
              <a:rPr lang="en-US" altLang="en-US"/>
              <a:t>Convolution Size</a:t>
            </a:r>
          </a:p>
        </p:txBody>
      </p:sp>
    </p:spTree>
  </p:cSld>
  <p:clrMapOvr>
    <a:masterClrMapping/>
  </p:clrMapOvr>
  <p:transition spd="med">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6962" name="Rectangle 2"/>
          <p:cNvSpPr>
            <a:spLocks noGrp="1" noChangeArrowheads="1"/>
          </p:cNvSpPr>
          <p:nvPr>
            <p:ph type="title"/>
          </p:nvPr>
        </p:nvSpPr>
        <p:spPr>
          <a:xfrm>
            <a:off x="6696075" y="285750"/>
            <a:ext cx="2371725" cy="609600"/>
          </a:xfrm>
        </p:spPr>
        <p:txBody>
          <a:bodyPr/>
          <a:lstStyle/>
          <a:p>
            <a:r>
              <a:rPr lang="en-US" altLang="en-US"/>
              <a:t>Convolution</a:t>
            </a:r>
          </a:p>
        </p:txBody>
      </p:sp>
      <p:sp>
        <p:nvSpPr>
          <p:cNvPr id="936963" name="Rectangle 3"/>
          <p:cNvSpPr>
            <a:spLocks noGrp="1" noChangeArrowheads="1"/>
          </p:cNvSpPr>
          <p:nvPr>
            <p:ph type="body" idx="1"/>
          </p:nvPr>
        </p:nvSpPr>
        <p:spPr/>
        <p:txBody>
          <a:bodyPr/>
          <a:lstStyle/>
          <a:p>
            <a:endParaRPr lang="en-US" altLang="en-US"/>
          </a:p>
        </p:txBody>
      </p:sp>
      <p:pic>
        <p:nvPicPr>
          <p:cNvPr id="936965" name="Picture 5"/>
          <p:cNvPicPr>
            <a:picLocks noChangeAspect="1" noChangeArrowheads="1"/>
          </p:cNvPicPr>
          <p:nvPr/>
        </p:nvPicPr>
        <p:blipFill>
          <a:blip r:embed="rId2"/>
          <a:srcRect/>
          <a:stretch>
            <a:fillRect/>
          </a:stretch>
        </p:blipFill>
        <p:spPr bwMode="auto">
          <a:xfrm>
            <a:off x="1295400" y="1295400"/>
            <a:ext cx="2959100" cy="3619500"/>
          </a:xfrm>
          <a:prstGeom prst="rect">
            <a:avLst/>
          </a:prstGeom>
          <a:solidFill>
            <a:srgbClr val="FFFFFF"/>
          </a:solidFill>
          <a:ln w="12700">
            <a:noFill/>
            <a:miter lim="800000"/>
            <a:headEnd type="none" w="sm" len="sm"/>
            <a:tailEnd type="none" w="sm" len="sm"/>
          </a:ln>
          <a:effectLst/>
        </p:spPr>
      </p:pic>
      <p:pic>
        <p:nvPicPr>
          <p:cNvPr id="936966" name="Picture 6"/>
          <p:cNvPicPr>
            <a:picLocks noChangeAspect="1" noChangeArrowheads="1"/>
          </p:cNvPicPr>
          <p:nvPr/>
        </p:nvPicPr>
        <p:blipFill>
          <a:blip r:embed="rId3"/>
          <a:srcRect b="6172"/>
          <a:stretch>
            <a:fillRect/>
          </a:stretch>
        </p:blipFill>
        <p:spPr bwMode="auto">
          <a:xfrm>
            <a:off x="5791200" y="1295400"/>
            <a:ext cx="1985963" cy="2286000"/>
          </a:xfrm>
          <a:prstGeom prst="rect">
            <a:avLst/>
          </a:prstGeom>
          <a:solidFill>
            <a:srgbClr val="FFFFFF"/>
          </a:solidFill>
          <a:ln w="12700">
            <a:noFill/>
            <a:miter lim="800000"/>
            <a:headEnd type="none" w="sm" len="sm"/>
            <a:tailEnd type="none" w="sm" len="sm"/>
          </a:ln>
          <a:effectLst/>
        </p:spPr>
      </p:pic>
      <p:pic>
        <p:nvPicPr>
          <p:cNvPr id="936967" name="Picture 7"/>
          <p:cNvPicPr>
            <a:picLocks noChangeAspect="1" noChangeArrowheads="1"/>
          </p:cNvPicPr>
          <p:nvPr/>
        </p:nvPicPr>
        <p:blipFill>
          <a:blip r:embed="rId4"/>
          <a:srcRect b="12195"/>
          <a:stretch>
            <a:fillRect/>
          </a:stretch>
        </p:blipFill>
        <p:spPr bwMode="auto">
          <a:xfrm>
            <a:off x="5486400" y="4038600"/>
            <a:ext cx="2679700" cy="914400"/>
          </a:xfrm>
          <a:prstGeom prst="rect">
            <a:avLst/>
          </a:prstGeom>
          <a:solidFill>
            <a:srgbClr val="FFFFFF"/>
          </a:solidFill>
          <a:ln w="12700">
            <a:noFill/>
            <a:miter lim="800000"/>
            <a:headEnd type="none" w="sm" len="sm"/>
            <a:tailEnd type="none" w="sm" len="sm"/>
          </a:ln>
          <a:effectLst/>
        </p:spPr>
      </p:pic>
      <p:grpSp>
        <p:nvGrpSpPr>
          <p:cNvPr id="936978" name="Group 18"/>
          <p:cNvGrpSpPr>
            <a:grpSpLocks/>
          </p:cNvGrpSpPr>
          <p:nvPr/>
        </p:nvGrpSpPr>
        <p:grpSpPr bwMode="auto">
          <a:xfrm>
            <a:off x="1676400" y="5486400"/>
            <a:ext cx="5995988" cy="1041400"/>
            <a:chOff x="912" y="3360"/>
            <a:chExt cx="3777" cy="656"/>
          </a:xfrm>
        </p:grpSpPr>
        <p:pic>
          <p:nvPicPr>
            <p:cNvPr id="936969" name="Picture 9"/>
            <p:cNvPicPr>
              <a:picLocks noChangeAspect="1" noChangeArrowheads="1"/>
            </p:cNvPicPr>
            <p:nvPr/>
          </p:nvPicPr>
          <p:blipFill>
            <a:blip r:embed="rId5"/>
            <a:srcRect/>
            <a:stretch>
              <a:fillRect/>
            </a:stretch>
          </p:blipFill>
          <p:spPr bwMode="auto">
            <a:xfrm>
              <a:off x="912" y="3360"/>
              <a:ext cx="3176" cy="656"/>
            </a:xfrm>
            <a:prstGeom prst="rect">
              <a:avLst/>
            </a:prstGeom>
            <a:solidFill>
              <a:schemeClr val="folHlink"/>
            </a:solidFill>
            <a:ln w="12700">
              <a:noFill/>
              <a:miter lim="800000"/>
              <a:headEnd type="none" w="sm" len="sm"/>
              <a:tailEnd type="none" w="sm" len="sm"/>
            </a:ln>
            <a:effectLst/>
          </p:spPr>
        </p:pic>
        <p:sp>
          <p:nvSpPr>
            <p:cNvPr id="936974" name="Rectangle 14"/>
            <p:cNvSpPr>
              <a:spLocks noChangeArrowheads="1"/>
            </p:cNvSpPr>
            <p:nvPr/>
          </p:nvSpPr>
          <p:spPr bwMode="auto">
            <a:xfrm>
              <a:off x="4080" y="3360"/>
              <a:ext cx="609" cy="652"/>
            </a:xfrm>
            <a:prstGeom prst="rect">
              <a:avLst/>
            </a:prstGeom>
            <a:solidFill>
              <a:schemeClr val="folHlink"/>
            </a:solidFill>
            <a:ln w="12700">
              <a:solidFill>
                <a:schemeClr val="folHlink"/>
              </a:solidFill>
              <a:miter lim="800000"/>
              <a:headEnd type="none" w="sm" len="sm"/>
              <a:tailEnd type="none" w="sm" len="sm"/>
            </a:ln>
            <a:effectLst/>
          </p:spPr>
          <p:txBody>
            <a:bodyPr wrap="none" anchor="ctr"/>
            <a:lstStyle/>
            <a:p>
              <a:endParaRPr lang="en-US"/>
            </a:p>
          </p:txBody>
        </p:sp>
        <p:grpSp>
          <p:nvGrpSpPr>
            <p:cNvPr id="936976" name="Group 16"/>
            <p:cNvGrpSpPr>
              <a:grpSpLocks/>
            </p:cNvGrpSpPr>
            <p:nvPr/>
          </p:nvGrpSpPr>
          <p:grpSpPr bwMode="auto">
            <a:xfrm>
              <a:off x="3945" y="3499"/>
              <a:ext cx="699" cy="377"/>
              <a:chOff x="3456" y="3696"/>
              <a:chExt cx="699" cy="377"/>
            </a:xfrm>
          </p:grpSpPr>
          <p:sp>
            <p:nvSpPr>
              <p:cNvPr id="936970" name="Text Box 10"/>
              <p:cNvSpPr txBox="1">
                <a:spLocks noChangeArrowheads="1"/>
              </p:cNvSpPr>
              <p:nvPr/>
            </p:nvSpPr>
            <p:spPr bwMode="auto">
              <a:xfrm>
                <a:off x="3456" y="3696"/>
                <a:ext cx="699" cy="288"/>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latin typeface="Times" pitchFamily="18" charset="0"/>
                  </a:rPr>
                  <a:t>= I    M</a:t>
                </a:r>
              </a:p>
            </p:txBody>
          </p:sp>
          <p:grpSp>
            <p:nvGrpSpPr>
              <p:cNvPr id="936975" name="Group 15"/>
              <p:cNvGrpSpPr>
                <a:grpSpLocks/>
              </p:cNvGrpSpPr>
              <p:nvPr/>
            </p:nvGrpSpPr>
            <p:grpSpPr bwMode="auto">
              <a:xfrm>
                <a:off x="3726" y="3708"/>
                <a:ext cx="216" cy="365"/>
                <a:chOff x="4344" y="3516"/>
                <a:chExt cx="216" cy="365"/>
              </a:xfrm>
            </p:grpSpPr>
            <p:sp>
              <p:nvSpPr>
                <p:cNvPr id="936971" name="Text Box 11"/>
                <p:cNvSpPr txBox="1">
                  <a:spLocks noChangeArrowheads="1"/>
                </p:cNvSpPr>
                <p:nvPr/>
              </p:nvSpPr>
              <p:spPr bwMode="auto">
                <a:xfrm>
                  <a:off x="4344" y="3516"/>
                  <a:ext cx="216" cy="365"/>
                </a:xfrm>
                <a:prstGeom prst="rect">
                  <a:avLst/>
                </a:prstGeom>
                <a:noFill/>
                <a:ln w="12700">
                  <a:noFill/>
                  <a:miter lim="800000"/>
                  <a:headEnd type="none" w="sm" len="sm"/>
                  <a:tailEnd type="none" w="sm" len="sm"/>
                </a:ln>
                <a:effectLst/>
              </p:spPr>
              <p:txBody>
                <a:bodyPr wrap="none">
                  <a:spAutoFit/>
                </a:bodyPr>
                <a:lstStyle/>
                <a:p>
                  <a:r>
                    <a:rPr lang="en-US" altLang="en-US" sz="3200">
                      <a:solidFill>
                        <a:schemeClr val="bg2"/>
                      </a:solidFill>
                    </a:rPr>
                    <a:t>*</a:t>
                  </a:r>
                </a:p>
              </p:txBody>
            </p:sp>
            <p:sp>
              <p:nvSpPr>
                <p:cNvPr id="936972" name="Oval 12"/>
                <p:cNvSpPr>
                  <a:spLocks noChangeArrowheads="1"/>
                </p:cNvSpPr>
                <p:nvPr/>
              </p:nvSpPr>
              <p:spPr bwMode="auto">
                <a:xfrm>
                  <a:off x="4378" y="3572"/>
                  <a:ext cx="144" cy="144"/>
                </a:xfrm>
                <a:prstGeom prst="ellipse">
                  <a:avLst/>
                </a:prstGeom>
                <a:noFill/>
                <a:ln w="19050">
                  <a:solidFill>
                    <a:schemeClr val="bg2"/>
                  </a:solidFill>
                  <a:round/>
                  <a:headEnd type="none" w="sm" len="sm"/>
                  <a:tailEnd type="none" w="sm" len="sm"/>
                </a:ln>
                <a:effectLst/>
              </p:spPr>
              <p:txBody>
                <a:bodyPr wrap="none" anchor="ctr"/>
                <a:lstStyle/>
                <a:p>
                  <a:endParaRPr lang="en-US"/>
                </a:p>
              </p:txBody>
            </p:sp>
          </p:grpSp>
        </p:grpSp>
      </p:gr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3346" name="Rectangle 2"/>
          <p:cNvSpPr>
            <a:spLocks noGrp="1" noChangeArrowheads="1"/>
          </p:cNvSpPr>
          <p:nvPr>
            <p:ph type="title"/>
          </p:nvPr>
        </p:nvSpPr>
        <p:spPr>
          <a:xfrm>
            <a:off x="4419600" y="285750"/>
            <a:ext cx="4581525" cy="609600"/>
          </a:xfrm>
        </p:spPr>
        <p:txBody>
          <a:bodyPr/>
          <a:lstStyle/>
          <a:p>
            <a:r>
              <a:rPr lang="en-US" altLang="en-US"/>
              <a:t>Properties of Convolution</a:t>
            </a:r>
          </a:p>
        </p:txBody>
      </p:sp>
      <p:sp>
        <p:nvSpPr>
          <p:cNvPr id="953347" name="Rectangle 3"/>
          <p:cNvSpPr>
            <a:spLocks noGrp="1" noChangeArrowheads="1"/>
          </p:cNvSpPr>
          <p:nvPr>
            <p:ph type="body" idx="1"/>
          </p:nvPr>
        </p:nvSpPr>
        <p:spPr>
          <a:xfrm>
            <a:off x="381000" y="1828800"/>
            <a:ext cx="8229600" cy="2362200"/>
          </a:xfrm>
        </p:spPr>
        <p:txBody>
          <a:bodyPr/>
          <a:lstStyle/>
          <a:p>
            <a:r>
              <a:rPr lang="en-US" altLang="en-US"/>
              <a:t>Commutative: f</a:t>
            </a:r>
            <a:r>
              <a:rPr lang="en-US" altLang="en-US" baseline="-15000"/>
              <a:t>1</a:t>
            </a:r>
            <a:r>
              <a:rPr lang="en-US" altLang="en-US"/>
              <a:t>(t) * f</a:t>
            </a:r>
            <a:r>
              <a:rPr lang="en-US" altLang="en-US" baseline="-15000"/>
              <a:t>2</a:t>
            </a:r>
            <a:r>
              <a:rPr lang="en-US" altLang="en-US"/>
              <a:t> (t) = f</a:t>
            </a:r>
            <a:r>
              <a:rPr lang="en-US" altLang="en-US" baseline="-15000"/>
              <a:t>2</a:t>
            </a:r>
            <a:r>
              <a:rPr lang="en-US" altLang="en-US"/>
              <a:t> (t) * f</a:t>
            </a:r>
            <a:r>
              <a:rPr lang="en-US" altLang="en-US" baseline="-15000"/>
              <a:t>1</a:t>
            </a:r>
            <a:r>
              <a:rPr lang="en-US" altLang="en-US"/>
              <a:t> (t)</a:t>
            </a:r>
          </a:p>
          <a:p>
            <a:r>
              <a:rPr lang="en-US" altLang="en-US"/>
              <a:t>Distributive:  f</a:t>
            </a:r>
            <a:r>
              <a:rPr lang="en-US" altLang="en-US" baseline="-15000"/>
              <a:t>1</a:t>
            </a:r>
            <a:r>
              <a:rPr lang="en-US" altLang="en-US"/>
              <a:t>(t) * [f</a:t>
            </a:r>
            <a:r>
              <a:rPr lang="en-US" altLang="en-US" baseline="-15000"/>
              <a:t>2</a:t>
            </a:r>
            <a:r>
              <a:rPr lang="en-US" altLang="en-US"/>
              <a:t>(t) + f</a:t>
            </a:r>
            <a:r>
              <a:rPr lang="en-US" altLang="en-US" baseline="-15000"/>
              <a:t>3</a:t>
            </a:r>
            <a:r>
              <a:rPr lang="en-US" altLang="en-US"/>
              <a:t> (t)] = f</a:t>
            </a:r>
            <a:r>
              <a:rPr lang="en-US" altLang="en-US" baseline="-15000"/>
              <a:t>1</a:t>
            </a:r>
            <a:r>
              <a:rPr lang="en-US" altLang="en-US"/>
              <a:t>(t) * f</a:t>
            </a:r>
            <a:r>
              <a:rPr lang="en-US" altLang="en-US" baseline="-15000"/>
              <a:t>2</a:t>
            </a:r>
            <a:r>
              <a:rPr lang="en-US" altLang="en-US"/>
              <a:t> (t) + f</a:t>
            </a:r>
            <a:r>
              <a:rPr lang="en-US" altLang="en-US" baseline="-15000"/>
              <a:t>1</a:t>
            </a:r>
            <a:r>
              <a:rPr lang="en-US" altLang="en-US"/>
              <a:t> (t) * f</a:t>
            </a:r>
            <a:r>
              <a:rPr lang="en-US" altLang="en-US" baseline="-15000"/>
              <a:t>3</a:t>
            </a:r>
            <a:r>
              <a:rPr lang="en-US" altLang="en-US"/>
              <a:t> (t)</a:t>
            </a:r>
          </a:p>
          <a:p>
            <a:r>
              <a:rPr lang="en-US" altLang="en-US">
                <a:solidFill>
                  <a:srgbClr val="0066FF"/>
                </a:solidFill>
              </a:rPr>
              <a:t>Associative: f</a:t>
            </a:r>
            <a:r>
              <a:rPr lang="en-US" altLang="en-US" baseline="-15000">
                <a:solidFill>
                  <a:srgbClr val="0066FF"/>
                </a:solidFill>
              </a:rPr>
              <a:t>1</a:t>
            </a:r>
            <a:r>
              <a:rPr lang="en-US" altLang="en-US">
                <a:solidFill>
                  <a:srgbClr val="0066FF"/>
                </a:solidFill>
              </a:rPr>
              <a:t>(t) * [f</a:t>
            </a:r>
            <a:r>
              <a:rPr lang="en-US" altLang="en-US" baseline="-15000">
                <a:solidFill>
                  <a:srgbClr val="0066FF"/>
                </a:solidFill>
              </a:rPr>
              <a:t>2</a:t>
            </a:r>
            <a:r>
              <a:rPr lang="en-US" altLang="en-US">
                <a:solidFill>
                  <a:srgbClr val="0066FF"/>
                </a:solidFill>
              </a:rPr>
              <a:t>(t) * f</a:t>
            </a:r>
            <a:r>
              <a:rPr lang="en-US" altLang="en-US" baseline="-15000">
                <a:solidFill>
                  <a:srgbClr val="0066FF"/>
                </a:solidFill>
              </a:rPr>
              <a:t>3</a:t>
            </a:r>
            <a:r>
              <a:rPr lang="en-US" altLang="en-US">
                <a:solidFill>
                  <a:srgbClr val="0066FF"/>
                </a:solidFill>
              </a:rPr>
              <a:t> (t)] = [f</a:t>
            </a:r>
            <a:r>
              <a:rPr lang="en-US" altLang="en-US" baseline="-15000">
                <a:solidFill>
                  <a:srgbClr val="0066FF"/>
                </a:solidFill>
              </a:rPr>
              <a:t>1</a:t>
            </a:r>
            <a:r>
              <a:rPr lang="en-US" altLang="en-US">
                <a:solidFill>
                  <a:srgbClr val="0066FF"/>
                </a:solidFill>
              </a:rPr>
              <a:t>(t) * f</a:t>
            </a:r>
            <a:r>
              <a:rPr lang="en-US" altLang="en-US" baseline="-15000">
                <a:solidFill>
                  <a:srgbClr val="0066FF"/>
                </a:solidFill>
              </a:rPr>
              <a:t>2</a:t>
            </a:r>
            <a:r>
              <a:rPr lang="en-US" altLang="en-US">
                <a:solidFill>
                  <a:srgbClr val="0066FF"/>
                </a:solidFill>
              </a:rPr>
              <a:t>(t)] * f</a:t>
            </a:r>
            <a:r>
              <a:rPr lang="en-US" altLang="en-US" baseline="-15000">
                <a:solidFill>
                  <a:srgbClr val="0066FF"/>
                </a:solidFill>
              </a:rPr>
              <a:t>3</a:t>
            </a:r>
            <a:r>
              <a:rPr lang="en-US" altLang="en-US">
                <a:solidFill>
                  <a:srgbClr val="0066FF"/>
                </a:solidFill>
              </a:rPr>
              <a:t> (t)</a:t>
            </a:r>
            <a:r>
              <a:rPr lang="en-US" altLang="en-US"/>
              <a:t> </a:t>
            </a:r>
          </a:p>
          <a:p>
            <a:r>
              <a:rPr lang="en-US" altLang="en-US"/>
              <a:t>Shift: if f</a:t>
            </a:r>
            <a:r>
              <a:rPr lang="en-US" altLang="en-US" baseline="-15000"/>
              <a:t>1</a:t>
            </a:r>
            <a:r>
              <a:rPr lang="en-US" altLang="en-US"/>
              <a:t>(t) * f</a:t>
            </a:r>
            <a:r>
              <a:rPr lang="en-US" altLang="en-US" baseline="-15000"/>
              <a:t>2</a:t>
            </a:r>
            <a:r>
              <a:rPr lang="en-US" altLang="en-US"/>
              <a:t>(t) = c(t), then</a:t>
            </a:r>
          </a:p>
          <a:p>
            <a:pPr lvl="1"/>
            <a:r>
              <a:rPr lang="en-US" altLang="en-US"/>
              <a:t> f</a:t>
            </a:r>
            <a:r>
              <a:rPr lang="en-US" altLang="en-US" baseline="-15000"/>
              <a:t>1</a:t>
            </a:r>
            <a:r>
              <a:rPr lang="en-US" altLang="en-US"/>
              <a:t>(t) * f</a:t>
            </a:r>
            <a:r>
              <a:rPr lang="en-US" altLang="en-US" baseline="-15000"/>
              <a:t>2</a:t>
            </a:r>
            <a:r>
              <a:rPr lang="en-US" altLang="en-US"/>
              <a:t>(t-T) = f</a:t>
            </a:r>
            <a:r>
              <a:rPr lang="en-US" altLang="en-US" baseline="-15000"/>
              <a:t>1</a:t>
            </a:r>
            <a:r>
              <a:rPr lang="en-US" altLang="en-US"/>
              <a:t>(t-T) * f</a:t>
            </a:r>
            <a:r>
              <a:rPr lang="en-US" altLang="en-US" baseline="-15000"/>
              <a:t>2</a:t>
            </a:r>
            <a:r>
              <a:rPr lang="en-US" altLang="en-US"/>
              <a:t>(t) = c(t-T)</a:t>
            </a:r>
          </a:p>
          <a:p>
            <a:r>
              <a:rPr lang="en-US" altLang="en-US"/>
              <a:t>Convolution with impulse: f(t) *</a:t>
            </a:r>
            <a:r>
              <a:rPr lang="en-US" altLang="en-US">
                <a:latin typeface="Symbol" pitchFamily="18" charset="2"/>
              </a:rPr>
              <a:t>d</a:t>
            </a:r>
            <a:r>
              <a:rPr lang="en-US" altLang="en-US"/>
              <a:t>(t) = f(t)</a:t>
            </a:r>
          </a:p>
          <a:p>
            <a:r>
              <a:rPr lang="en-US" altLang="en-US"/>
              <a:t>Convolution with shifted impulse: f(t) *</a:t>
            </a:r>
            <a:r>
              <a:rPr lang="en-US" altLang="en-US">
                <a:latin typeface="Symbol" pitchFamily="18" charset="2"/>
              </a:rPr>
              <a:t>d</a:t>
            </a:r>
            <a:r>
              <a:rPr lang="en-US" altLang="en-US"/>
              <a:t>(t-T) = f(t-T)</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2" name="Rectangle 1026"/>
          <p:cNvSpPr>
            <a:spLocks noGrp="1" noChangeArrowheads="1"/>
          </p:cNvSpPr>
          <p:nvPr>
            <p:ph type="title"/>
          </p:nvPr>
        </p:nvSpPr>
        <p:spPr>
          <a:xfrm>
            <a:off x="5553075" y="285750"/>
            <a:ext cx="3590925" cy="609600"/>
          </a:xfrm>
        </p:spPr>
        <p:txBody>
          <a:bodyPr/>
          <a:lstStyle/>
          <a:p>
            <a:r>
              <a:rPr lang="en-US" altLang="en-US"/>
              <a:t>Noise Reduction - 1</a:t>
            </a:r>
          </a:p>
        </p:txBody>
      </p:sp>
      <p:pic>
        <p:nvPicPr>
          <p:cNvPr id="931844" name="Picture 1028"/>
          <p:cNvPicPr>
            <a:picLocks noChangeAspect="1" noChangeArrowheads="1"/>
          </p:cNvPicPr>
          <p:nvPr/>
        </p:nvPicPr>
        <p:blipFill>
          <a:blip r:embed="rId2"/>
          <a:srcRect l="6512" t="3943" r="8133" b="4707"/>
          <a:stretch>
            <a:fillRect/>
          </a:stretch>
        </p:blipFill>
        <p:spPr bwMode="auto">
          <a:xfrm>
            <a:off x="3657600" y="1206500"/>
            <a:ext cx="4953000" cy="2755900"/>
          </a:xfrm>
          <a:prstGeom prst="rect">
            <a:avLst/>
          </a:prstGeom>
          <a:noFill/>
          <a:ln w="28575">
            <a:solidFill>
              <a:schemeClr val="folHlink"/>
            </a:solidFill>
            <a:miter lim="800000"/>
            <a:headEnd/>
            <a:tailEnd/>
          </a:ln>
          <a:effectLst/>
        </p:spPr>
      </p:pic>
      <p:grpSp>
        <p:nvGrpSpPr>
          <p:cNvPr id="931853" name="Group 1037"/>
          <p:cNvGrpSpPr>
            <a:grpSpLocks/>
          </p:cNvGrpSpPr>
          <p:nvPr/>
        </p:nvGrpSpPr>
        <p:grpSpPr bwMode="auto">
          <a:xfrm>
            <a:off x="609600" y="1295400"/>
            <a:ext cx="2541588" cy="2543175"/>
            <a:chOff x="384" y="816"/>
            <a:chExt cx="1601" cy="1602"/>
          </a:xfrm>
        </p:grpSpPr>
        <p:pic>
          <p:nvPicPr>
            <p:cNvPr id="931846" name="Picture 1030" descr="satn1"/>
            <p:cNvPicPr>
              <a:picLocks noChangeAspect="1" noChangeArrowheads="1"/>
            </p:cNvPicPr>
            <p:nvPr/>
          </p:nvPicPr>
          <p:blipFill>
            <a:blip r:embed="rId3"/>
            <a:srcRect l="11737" t="9142" r="11736" b="10336"/>
            <a:stretch>
              <a:fillRect/>
            </a:stretch>
          </p:blipFill>
          <p:spPr bwMode="auto">
            <a:xfrm>
              <a:off x="384" y="816"/>
              <a:ext cx="1601" cy="1602"/>
            </a:xfrm>
            <a:prstGeom prst="rect">
              <a:avLst/>
            </a:prstGeom>
            <a:noFill/>
            <a:ln w="28575">
              <a:solidFill>
                <a:schemeClr val="folHlink"/>
              </a:solidFill>
              <a:miter lim="800000"/>
              <a:headEnd/>
              <a:tailEnd/>
            </a:ln>
            <a:effectLst/>
          </p:spPr>
        </p:pic>
        <p:sp>
          <p:nvSpPr>
            <p:cNvPr id="931848" name="Line 1032"/>
            <p:cNvSpPr>
              <a:spLocks noChangeShapeType="1"/>
            </p:cNvSpPr>
            <p:nvPr/>
          </p:nvSpPr>
          <p:spPr bwMode="auto">
            <a:xfrm>
              <a:off x="1152" y="816"/>
              <a:ext cx="0" cy="1592"/>
            </a:xfrm>
            <a:prstGeom prst="line">
              <a:avLst/>
            </a:prstGeom>
            <a:noFill/>
            <a:ln w="9525">
              <a:solidFill>
                <a:srgbClr val="FF0000"/>
              </a:solidFill>
              <a:round/>
              <a:headEnd/>
              <a:tailEnd/>
            </a:ln>
            <a:effectLst/>
          </p:spPr>
          <p:txBody>
            <a:bodyPr wrap="none" anchor="ctr"/>
            <a:lstStyle/>
            <a:p>
              <a:endParaRPr lang="en-US"/>
            </a:p>
          </p:txBody>
        </p:sp>
      </p:grpSp>
      <p:grpSp>
        <p:nvGrpSpPr>
          <p:cNvPr id="931852" name="Group 1036"/>
          <p:cNvGrpSpPr>
            <a:grpSpLocks/>
          </p:cNvGrpSpPr>
          <p:nvPr/>
        </p:nvGrpSpPr>
        <p:grpSpPr bwMode="auto">
          <a:xfrm>
            <a:off x="620713" y="4192588"/>
            <a:ext cx="2535237" cy="2555875"/>
            <a:chOff x="391" y="2578"/>
            <a:chExt cx="1597" cy="1610"/>
          </a:xfrm>
        </p:grpSpPr>
        <p:pic>
          <p:nvPicPr>
            <p:cNvPr id="931847" name="Picture 1031" descr="satsmo"/>
            <p:cNvPicPr>
              <a:picLocks noChangeAspect="1" noChangeArrowheads="1"/>
            </p:cNvPicPr>
            <p:nvPr/>
          </p:nvPicPr>
          <p:blipFill>
            <a:blip r:embed="rId4"/>
            <a:srcRect l="11403" t="9494" r="12202" b="9856"/>
            <a:stretch>
              <a:fillRect/>
            </a:stretch>
          </p:blipFill>
          <p:spPr bwMode="auto">
            <a:xfrm>
              <a:off x="391" y="2578"/>
              <a:ext cx="1597" cy="1605"/>
            </a:xfrm>
            <a:prstGeom prst="rect">
              <a:avLst/>
            </a:prstGeom>
            <a:noFill/>
            <a:ln w="28575">
              <a:solidFill>
                <a:schemeClr val="folHlink"/>
              </a:solidFill>
              <a:miter lim="800000"/>
              <a:headEnd/>
              <a:tailEnd/>
            </a:ln>
            <a:effectLst/>
          </p:spPr>
        </p:pic>
        <p:sp>
          <p:nvSpPr>
            <p:cNvPr id="931849" name="Line 1033"/>
            <p:cNvSpPr>
              <a:spLocks noChangeShapeType="1"/>
            </p:cNvSpPr>
            <p:nvPr/>
          </p:nvSpPr>
          <p:spPr bwMode="auto">
            <a:xfrm>
              <a:off x="1152" y="2583"/>
              <a:ext cx="0" cy="1605"/>
            </a:xfrm>
            <a:prstGeom prst="line">
              <a:avLst/>
            </a:prstGeom>
            <a:noFill/>
            <a:ln w="9525">
              <a:solidFill>
                <a:srgbClr val="27C536"/>
              </a:solidFill>
              <a:round/>
              <a:headEnd/>
              <a:tailEnd/>
            </a:ln>
            <a:effectLst/>
          </p:spPr>
          <p:txBody>
            <a:bodyPr wrap="none" anchor="ctr"/>
            <a:lstStyle/>
            <a:p>
              <a:endParaRPr lang="en-US"/>
            </a:p>
          </p:txBody>
        </p:sp>
      </p:grpSp>
      <p:grpSp>
        <p:nvGrpSpPr>
          <p:cNvPr id="931851" name="Group 1035"/>
          <p:cNvGrpSpPr>
            <a:grpSpLocks/>
          </p:cNvGrpSpPr>
          <p:nvPr/>
        </p:nvGrpSpPr>
        <p:grpSpPr bwMode="auto">
          <a:xfrm>
            <a:off x="4867275" y="4192588"/>
            <a:ext cx="2551113" cy="2589212"/>
            <a:chOff x="3066" y="2545"/>
            <a:chExt cx="1607" cy="1631"/>
          </a:xfrm>
        </p:grpSpPr>
        <p:pic>
          <p:nvPicPr>
            <p:cNvPr id="931845" name="Picture 1029" descr="sat1"/>
            <p:cNvPicPr>
              <a:picLocks noChangeAspect="1" noChangeArrowheads="1"/>
            </p:cNvPicPr>
            <p:nvPr/>
          </p:nvPicPr>
          <p:blipFill>
            <a:blip r:embed="rId5"/>
            <a:srcRect l="11275" t="9192" r="11899" b="9854"/>
            <a:stretch>
              <a:fillRect/>
            </a:stretch>
          </p:blipFill>
          <p:spPr bwMode="auto">
            <a:xfrm>
              <a:off x="3066" y="2565"/>
              <a:ext cx="1607" cy="1611"/>
            </a:xfrm>
            <a:prstGeom prst="rect">
              <a:avLst/>
            </a:prstGeom>
            <a:noFill/>
            <a:ln w="28575">
              <a:solidFill>
                <a:schemeClr val="folHlink"/>
              </a:solidFill>
              <a:miter lim="800000"/>
              <a:headEnd/>
              <a:tailEnd/>
            </a:ln>
            <a:effectLst/>
          </p:spPr>
        </p:pic>
        <p:sp>
          <p:nvSpPr>
            <p:cNvPr id="931850" name="Line 1034"/>
            <p:cNvSpPr>
              <a:spLocks noChangeShapeType="1"/>
            </p:cNvSpPr>
            <p:nvPr/>
          </p:nvSpPr>
          <p:spPr bwMode="auto">
            <a:xfrm>
              <a:off x="3845" y="2545"/>
              <a:ext cx="0" cy="1630"/>
            </a:xfrm>
            <a:prstGeom prst="line">
              <a:avLst/>
            </a:prstGeom>
            <a:noFill/>
            <a:ln w="9525">
              <a:solidFill>
                <a:srgbClr val="0066FF"/>
              </a:solidFill>
              <a:round/>
              <a:headEnd/>
              <a:tailEnd/>
            </a:ln>
            <a:effectLst/>
          </p:spPr>
          <p:txBody>
            <a:bodyPr wrap="none" anchor="ctr"/>
            <a:lstStyle/>
            <a:p>
              <a:endParaRPr lang="en-US"/>
            </a:p>
          </p:txBody>
        </p:sp>
      </p:grpSp>
      <p:sp>
        <p:nvSpPr>
          <p:cNvPr id="931854" name="Text Box 1038"/>
          <p:cNvSpPr txBox="1">
            <a:spLocks noChangeArrowheads="1"/>
          </p:cNvSpPr>
          <p:nvPr/>
        </p:nvSpPr>
        <p:spPr bwMode="auto">
          <a:xfrm>
            <a:off x="5181600" y="4210050"/>
            <a:ext cx="1924050" cy="336550"/>
          </a:xfrm>
          <a:prstGeom prst="rect">
            <a:avLst/>
          </a:prstGeom>
          <a:noFill/>
          <a:ln w="12700">
            <a:noFill/>
            <a:miter lim="800000"/>
            <a:headEnd type="none" w="sm" len="sm"/>
            <a:tailEnd type="none" w="sm" len="sm"/>
          </a:ln>
          <a:effectLst/>
        </p:spPr>
        <p:txBody>
          <a:bodyPr wrap="none">
            <a:spAutoFit/>
          </a:bodyPr>
          <a:lstStyle/>
          <a:p>
            <a:r>
              <a:rPr lang="en-US" altLang="en-US" sz="1600"/>
              <a:t>Uncorrupted Image</a:t>
            </a:r>
          </a:p>
        </p:txBody>
      </p:sp>
      <p:sp>
        <p:nvSpPr>
          <p:cNvPr id="931855" name="Text Box 1039"/>
          <p:cNvSpPr txBox="1">
            <a:spLocks noChangeArrowheads="1"/>
          </p:cNvSpPr>
          <p:nvPr/>
        </p:nvSpPr>
        <p:spPr bwMode="auto">
          <a:xfrm>
            <a:off x="1066800" y="1371600"/>
            <a:ext cx="1500188" cy="336550"/>
          </a:xfrm>
          <a:prstGeom prst="rect">
            <a:avLst/>
          </a:prstGeom>
          <a:noFill/>
          <a:ln w="12700">
            <a:noFill/>
            <a:miter lim="800000"/>
            <a:headEnd type="none" w="sm" len="sm"/>
            <a:tailEnd type="none" w="sm" len="sm"/>
          </a:ln>
          <a:effectLst/>
        </p:spPr>
        <p:txBody>
          <a:bodyPr wrap="none">
            <a:spAutoFit/>
          </a:bodyPr>
          <a:lstStyle/>
          <a:p>
            <a:r>
              <a:rPr lang="en-US" altLang="en-US" sz="1600"/>
              <a:t>Image + Noise</a:t>
            </a:r>
          </a:p>
        </p:txBody>
      </p:sp>
      <p:sp>
        <p:nvSpPr>
          <p:cNvPr id="931856" name="Text Box 1040"/>
          <p:cNvSpPr txBox="1">
            <a:spLocks noChangeArrowheads="1"/>
          </p:cNvSpPr>
          <p:nvPr/>
        </p:nvSpPr>
        <p:spPr bwMode="auto">
          <a:xfrm>
            <a:off x="762000" y="4191000"/>
            <a:ext cx="2336800" cy="336550"/>
          </a:xfrm>
          <a:prstGeom prst="rect">
            <a:avLst/>
          </a:prstGeom>
          <a:noFill/>
          <a:ln w="12700">
            <a:noFill/>
            <a:miter lim="800000"/>
            <a:headEnd type="none" w="sm" len="sm"/>
            <a:tailEnd type="none" w="sm" len="sm"/>
          </a:ln>
          <a:effectLst/>
        </p:spPr>
        <p:txBody>
          <a:bodyPr wrap="none">
            <a:spAutoFit/>
          </a:bodyPr>
          <a:lstStyle/>
          <a:p>
            <a:r>
              <a:rPr lang="en-US" altLang="en-US" sz="1600"/>
              <a:t>Image + Noise - Blurred</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866" name="Rectangle 1026"/>
          <p:cNvSpPr>
            <a:spLocks noGrp="1" noChangeArrowheads="1"/>
          </p:cNvSpPr>
          <p:nvPr>
            <p:ph type="title"/>
          </p:nvPr>
        </p:nvSpPr>
        <p:spPr>
          <a:xfrm>
            <a:off x="5324475" y="285750"/>
            <a:ext cx="3819525" cy="609600"/>
          </a:xfrm>
        </p:spPr>
        <p:txBody>
          <a:bodyPr/>
          <a:lstStyle/>
          <a:p>
            <a:r>
              <a:rPr lang="en-US" altLang="en-US"/>
              <a:t>Noise  Reduction - 1</a:t>
            </a:r>
          </a:p>
        </p:txBody>
      </p:sp>
      <p:sp>
        <p:nvSpPr>
          <p:cNvPr id="932867" name="Rectangle 1027"/>
          <p:cNvSpPr>
            <a:spLocks noGrp="1" noChangeArrowheads="1"/>
          </p:cNvSpPr>
          <p:nvPr>
            <p:ph type="body" idx="1"/>
          </p:nvPr>
        </p:nvSpPr>
        <p:spPr>
          <a:xfrm>
            <a:off x="685800" y="1828800"/>
            <a:ext cx="7848600" cy="3429000"/>
          </a:xfrm>
        </p:spPr>
        <p:txBody>
          <a:bodyPr/>
          <a:lstStyle/>
          <a:p>
            <a:pPr>
              <a:spcBef>
                <a:spcPct val="25000"/>
              </a:spcBef>
              <a:spcAft>
                <a:spcPct val="35000"/>
              </a:spcAft>
            </a:pPr>
            <a:r>
              <a:rPr lang="en-US" altLang="en-US" sz="2800"/>
              <a:t>Technique relies on high frequency noise fluctuations being ‘blocked’ by filter.  Hence, </a:t>
            </a:r>
            <a:r>
              <a:rPr lang="en-US" altLang="en-US" sz="2800">
                <a:solidFill>
                  <a:srgbClr val="0066FF"/>
                </a:solidFill>
              </a:rPr>
              <a:t>low-pass</a:t>
            </a:r>
            <a:r>
              <a:rPr lang="en-US" altLang="en-US" sz="2800"/>
              <a:t> filter.</a:t>
            </a:r>
          </a:p>
          <a:p>
            <a:pPr>
              <a:spcBef>
                <a:spcPct val="25000"/>
              </a:spcBef>
              <a:spcAft>
                <a:spcPct val="35000"/>
              </a:spcAft>
            </a:pPr>
            <a:r>
              <a:rPr lang="en-US" altLang="en-US" sz="2800"/>
              <a:t>Fine detail in image may also be smoothed. </a:t>
            </a:r>
          </a:p>
          <a:p>
            <a:pPr>
              <a:spcBef>
                <a:spcPct val="25000"/>
              </a:spcBef>
              <a:spcAft>
                <a:spcPct val="35000"/>
              </a:spcAft>
            </a:pPr>
            <a:r>
              <a:rPr lang="en-US" altLang="en-US" sz="2800"/>
              <a:t>Balance between keeping image fine detail and reducing noise.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810" name="Rectangle 2"/>
          <p:cNvSpPr>
            <a:spLocks noGrp="1" noChangeArrowheads="1"/>
          </p:cNvSpPr>
          <p:nvPr>
            <p:ph type="title"/>
          </p:nvPr>
        </p:nvSpPr>
        <p:spPr>
          <a:xfrm>
            <a:off x="4638675" y="285750"/>
            <a:ext cx="4505325" cy="609600"/>
          </a:xfrm>
        </p:spPr>
        <p:txBody>
          <a:bodyPr/>
          <a:lstStyle/>
          <a:p>
            <a:r>
              <a:rPr lang="en-US" altLang="en-US"/>
              <a:t>Spatial Domain Methods</a:t>
            </a:r>
          </a:p>
        </p:txBody>
      </p:sp>
      <p:sp>
        <p:nvSpPr>
          <p:cNvPr id="887811" name="Rectangle 3"/>
          <p:cNvSpPr>
            <a:spLocks noGrp="1" noChangeArrowheads="1"/>
          </p:cNvSpPr>
          <p:nvPr>
            <p:ph type="body" idx="1"/>
          </p:nvPr>
        </p:nvSpPr>
        <p:spPr>
          <a:xfrm>
            <a:off x="762000" y="3657600"/>
            <a:ext cx="7848600" cy="3124200"/>
          </a:xfrm>
        </p:spPr>
        <p:txBody>
          <a:bodyPr/>
          <a:lstStyle/>
          <a:p>
            <a:pPr>
              <a:spcBef>
                <a:spcPct val="0"/>
              </a:spcBef>
            </a:pPr>
            <a:r>
              <a:rPr lang="en-US" altLang="en-US"/>
              <a:t>Transformation T</a:t>
            </a:r>
          </a:p>
          <a:p>
            <a:pPr lvl="1">
              <a:spcBef>
                <a:spcPct val="0"/>
              </a:spcBef>
            </a:pPr>
            <a:r>
              <a:rPr lang="en-US" altLang="en-US"/>
              <a:t>point - pixel to pixel</a:t>
            </a:r>
          </a:p>
          <a:p>
            <a:pPr lvl="1">
              <a:spcBef>
                <a:spcPct val="0"/>
              </a:spcBef>
            </a:pPr>
            <a:r>
              <a:rPr lang="en-US" altLang="en-US"/>
              <a:t>area - local area to pixel</a:t>
            </a:r>
          </a:p>
          <a:p>
            <a:pPr lvl="1">
              <a:spcBef>
                <a:spcPct val="0"/>
              </a:spcBef>
            </a:pPr>
            <a:r>
              <a:rPr lang="en-US" altLang="en-US"/>
              <a:t>global - entire image to pixel</a:t>
            </a:r>
          </a:p>
          <a:p>
            <a:pPr>
              <a:spcBef>
                <a:spcPct val="0"/>
              </a:spcBef>
            </a:pPr>
            <a:r>
              <a:rPr lang="en-US" altLang="en-US"/>
              <a:t>Neighborhoods </a:t>
            </a:r>
          </a:p>
          <a:p>
            <a:pPr lvl="1">
              <a:spcBef>
                <a:spcPct val="0"/>
              </a:spcBef>
            </a:pPr>
            <a:r>
              <a:rPr lang="en-US" altLang="en-US"/>
              <a:t>typically rectangular</a:t>
            </a:r>
          </a:p>
          <a:p>
            <a:pPr lvl="1">
              <a:spcBef>
                <a:spcPct val="0"/>
              </a:spcBef>
            </a:pPr>
            <a:r>
              <a:rPr lang="en-US" altLang="en-US"/>
              <a:t>typically an odd size: 3x3, 5x5, etc</a:t>
            </a:r>
          </a:p>
          <a:p>
            <a:pPr lvl="1">
              <a:spcBef>
                <a:spcPct val="0"/>
              </a:spcBef>
            </a:pPr>
            <a:r>
              <a:rPr lang="en-US" altLang="en-US"/>
              <a:t>centered on pixel I(x,y)</a:t>
            </a:r>
          </a:p>
          <a:p>
            <a:pPr>
              <a:spcBef>
                <a:spcPct val="0"/>
              </a:spcBef>
            </a:pPr>
            <a:r>
              <a:rPr lang="en-US" altLang="en-US"/>
              <a:t>Many IP algorithms rely on this basic notion</a:t>
            </a:r>
          </a:p>
        </p:txBody>
      </p:sp>
      <p:pic>
        <p:nvPicPr>
          <p:cNvPr id="887812" name="Picture 4"/>
          <p:cNvPicPr>
            <a:picLocks noChangeAspect="1" noChangeArrowheads="1"/>
          </p:cNvPicPr>
          <p:nvPr/>
        </p:nvPicPr>
        <p:blipFill>
          <a:blip r:embed="rId2"/>
          <a:srcRect/>
          <a:stretch>
            <a:fillRect/>
          </a:stretch>
        </p:blipFill>
        <p:spPr bwMode="auto">
          <a:xfrm>
            <a:off x="5591175" y="1176338"/>
            <a:ext cx="2743200" cy="1879600"/>
          </a:xfrm>
          <a:prstGeom prst="rect">
            <a:avLst/>
          </a:prstGeom>
          <a:noFill/>
          <a:ln w="19050">
            <a:solidFill>
              <a:srgbClr val="FFFFFF"/>
            </a:solidFill>
            <a:miter lim="800000"/>
            <a:headEnd/>
            <a:tailEnd/>
          </a:ln>
        </p:spPr>
      </p:pic>
      <p:pic>
        <p:nvPicPr>
          <p:cNvPr id="887813" name="Picture 5"/>
          <p:cNvPicPr>
            <a:picLocks noChangeAspect="1" noChangeArrowheads="1"/>
          </p:cNvPicPr>
          <p:nvPr/>
        </p:nvPicPr>
        <p:blipFill>
          <a:blip r:embed="rId3"/>
          <a:srcRect/>
          <a:stretch>
            <a:fillRect/>
          </a:stretch>
        </p:blipFill>
        <p:spPr bwMode="auto">
          <a:xfrm>
            <a:off x="1428750" y="1157288"/>
            <a:ext cx="2743200" cy="1879600"/>
          </a:xfrm>
          <a:prstGeom prst="rect">
            <a:avLst/>
          </a:prstGeom>
          <a:noFill/>
          <a:ln w="19050">
            <a:solidFill>
              <a:srgbClr val="FFFFFF"/>
            </a:solidFill>
            <a:miter lim="800000"/>
            <a:headEnd/>
            <a:tailEnd/>
          </a:ln>
        </p:spPr>
      </p:pic>
      <p:sp>
        <p:nvSpPr>
          <p:cNvPr id="887814" name="Text Box 6"/>
          <p:cNvSpPr txBox="1">
            <a:spLocks noChangeArrowheads="1"/>
          </p:cNvSpPr>
          <p:nvPr/>
        </p:nvSpPr>
        <p:spPr bwMode="auto">
          <a:xfrm>
            <a:off x="4495800" y="2025650"/>
            <a:ext cx="920750" cy="336550"/>
          </a:xfrm>
          <a:prstGeom prst="rect">
            <a:avLst/>
          </a:prstGeom>
          <a:noFill/>
          <a:ln w="12700">
            <a:noFill/>
            <a:miter lim="800000"/>
            <a:headEnd type="none" w="sm" len="sm"/>
            <a:tailEnd type="none" w="sm" len="sm"/>
          </a:ln>
          <a:effectLst/>
        </p:spPr>
        <p:txBody>
          <a:bodyPr wrap="none">
            <a:spAutoFit/>
          </a:bodyPr>
          <a:lstStyle/>
          <a:p>
            <a:r>
              <a:rPr lang="en-US" altLang="en-US" sz="1600" b="1"/>
              <a:t>T(I(x,y))</a:t>
            </a:r>
          </a:p>
        </p:txBody>
      </p:sp>
      <p:sp>
        <p:nvSpPr>
          <p:cNvPr id="887816" name="Rectangle 8"/>
          <p:cNvSpPr>
            <a:spLocks noChangeArrowheads="1"/>
          </p:cNvSpPr>
          <p:nvPr/>
        </p:nvSpPr>
        <p:spPr bwMode="auto">
          <a:xfrm>
            <a:off x="2895600" y="2406650"/>
            <a:ext cx="76200" cy="76200"/>
          </a:xfrm>
          <a:prstGeom prst="rect">
            <a:avLst/>
          </a:prstGeom>
          <a:solidFill>
            <a:srgbClr val="D82204"/>
          </a:solidFill>
          <a:ln w="12700">
            <a:solidFill>
              <a:srgbClr val="D82204"/>
            </a:solidFill>
            <a:miter lim="800000"/>
            <a:headEnd type="none" w="sm" len="sm"/>
            <a:tailEnd type="none" w="sm" len="sm"/>
          </a:ln>
          <a:effectLst/>
        </p:spPr>
        <p:txBody>
          <a:bodyPr wrap="none" anchor="ctr"/>
          <a:lstStyle/>
          <a:p>
            <a:endParaRPr lang="en-US"/>
          </a:p>
        </p:txBody>
      </p:sp>
      <p:sp>
        <p:nvSpPr>
          <p:cNvPr id="887817" name="Rectangle 9"/>
          <p:cNvSpPr>
            <a:spLocks noChangeArrowheads="1"/>
          </p:cNvSpPr>
          <p:nvPr/>
        </p:nvSpPr>
        <p:spPr bwMode="auto">
          <a:xfrm>
            <a:off x="2819400" y="2330450"/>
            <a:ext cx="228600" cy="228600"/>
          </a:xfrm>
          <a:prstGeom prst="rect">
            <a:avLst/>
          </a:prstGeom>
          <a:noFill/>
          <a:ln w="19050">
            <a:solidFill>
              <a:srgbClr val="D82204"/>
            </a:solidFill>
            <a:miter lim="800000"/>
            <a:headEnd type="none" w="sm" len="sm"/>
            <a:tailEnd type="none" w="sm" len="sm"/>
          </a:ln>
          <a:effectLst/>
        </p:spPr>
        <p:txBody>
          <a:bodyPr wrap="none" anchor="ctr"/>
          <a:lstStyle/>
          <a:p>
            <a:endParaRPr lang="en-US"/>
          </a:p>
        </p:txBody>
      </p:sp>
      <p:cxnSp>
        <p:nvCxnSpPr>
          <p:cNvPr id="887818" name="AutoShape 10"/>
          <p:cNvCxnSpPr>
            <a:cxnSpLocks noChangeShapeType="1"/>
            <a:stCxn id="887817" idx="3"/>
            <a:endCxn id="887814" idx="1"/>
          </p:cNvCxnSpPr>
          <p:nvPr/>
        </p:nvCxnSpPr>
        <p:spPr bwMode="auto">
          <a:xfrm flipV="1">
            <a:off x="3057525" y="2193925"/>
            <a:ext cx="1438275" cy="250825"/>
          </a:xfrm>
          <a:prstGeom prst="curvedConnector3">
            <a:avLst>
              <a:gd name="adj1" fmla="val 49667"/>
            </a:avLst>
          </a:prstGeom>
          <a:noFill/>
          <a:ln w="28575">
            <a:solidFill>
              <a:schemeClr val="folHlink"/>
            </a:solidFill>
            <a:round/>
            <a:headEnd type="none" w="sm" len="sm"/>
            <a:tailEnd type="triangle" w="sm" len="sm"/>
          </a:ln>
          <a:effectLst/>
        </p:spPr>
      </p:cxnSp>
      <p:sp>
        <p:nvSpPr>
          <p:cNvPr id="887819" name="Rectangle 11"/>
          <p:cNvSpPr>
            <a:spLocks noChangeArrowheads="1"/>
          </p:cNvSpPr>
          <p:nvPr/>
        </p:nvSpPr>
        <p:spPr bwMode="auto">
          <a:xfrm>
            <a:off x="7069138" y="2393950"/>
            <a:ext cx="76200" cy="76200"/>
          </a:xfrm>
          <a:prstGeom prst="rect">
            <a:avLst/>
          </a:prstGeom>
          <a:solidFill>
            <a:srgbClr val="D82204"/>
          </a:solidFill>
          <a:ln w="12700">
            <a:solidFill>
              <a:srgbClr val="D82204"/>
            </a:solidFill>
            <a:miter lim="800000"/>
            <a:headEnd type="none" w="sm" len="sm"/>
            <a:tailEnd type="none" w="sm" len="sm"/>
          </a:ln>
          <a:effectLst/>
        </p:spPr>
        <p:txBody>
          <a:bodyPr wrap="none" anchor="ctr"/>
          <a:lstStyle/>
          <a:p>
            <a:endParaRPr lang="en-US"/>
          </a:p>
        </p:txBody>
      </p:sp>
      <p:cxnSp>
        <p:nvCxnSpPr>
          <p:cNvPr id="887820" name="AutoShape 12"/>
          <p:cNvCxnSpPr>
            <a:cxnSpLocks noChangeShapeType="1"/>
            <a:stCxn id="887814" idx="3"/>
            <a:endCxn id="887819" idx="0"/>
          </p:cNvCxnSpPr>
          <p:nvPr/>
        </p:nvCxnSpPr>
        <p:spPr bwMode="auto">
          <a:xfrm>
            <a:off x="5416550" y="2193925"/>
            <a:ext cx="1690688" cy="200025"/>
          </a:xfrm>
          <a:prstGeom prst="curvedConnector2">
            <a:avLst/>
          </a:prstGeom>
          <a:noFill/>
          <a:ln w="28575">
            <a:solidFill>
              <a:schemeClr val="folHlink"/>
            </a:solidFill>
            <a:round/>
            <a:headEnd type="none" w="sm" len="sm"/>
            <a:tailEnd type="triangle" w="sm" len="sm"/>
          </a:ln>
          <a:effectLst/>
        </p:spPr>
      </p:cxnSp>
      <p:sp>
        <p:nvSpPr>
          <p:cNvPr id="887821" name="Text Box 13"/>
          <p:cNvSpPr txBox="1">
            <a:spLocks noChangeArrowheads="1"/>
          </p:cNvSpPr>
          <p:nvPr/>
        </p:nvSpPr>
        <p:spPr bwMode="auto">
          <a:xfrm>
            <a:off x="2895600" y="3168650"/>
            <a:ext cx="660400" cy="336550"/>
          </a:xfrm>
          <a:prstGeom prst="rect">
            <a:avLst/>
          </a:prstGeom>
          <a:noFill/>
          <a:ln w="12700">
            <a:noFill/>
            <a:miter lim="800000"/>
            <a:headEnd type="none" w="sm" len="sm"/>
            <a:tailEnd type="none" w="sm" len="sm"/>
          </a:ln>
          <a:effectLst/>
        </p:spPr>
        <p:txBody>
          <a:bodyPr wrap="none">
            <a:spAutoFit/>
          </a:bodyPr>
          <a:lstStyle/>
          <a:p>
            <a:r>
              <a:rPr lang="en-US" altLang="en-US" sz="1600" b="1"/>
              <a:t>I(x,y)</a:t>
            </a:r>
          </a:p>
        </p:txBody>
      </p:sp>
      <p:sp>
        <p:nvSpPr>
          <p:cNvPr id="887822" name="Text Box 14"/>
          <p:cNvSpPr txBox="1">
            <a:spLocks noChangeArrowheads="1"/>
          </p:cNvSpPr>
          <p:nvPr/>
        </p:nvSpPr>
        <p:spPr bwMode="auto">
          <a:xfrm>
            <a:off x="6705600" y="3168650"/>
            <a:ext cx="717550" cy="336550"/>
          </a:xfrm>
          <a:prstGeom prst="rect">
            <a:avLst/>
          </a:prstGeom>
          <a:noFill/>
          <a:ln w="12700">
            <a:noFill/>
            <a:miter lim="800000"/>
            <a:headEnd type="none" w="sm" len="sm"/>
            <a:tailEnd type="none" w="sm" len="sm"/>
          </a:ln>
          <a:effectLst/>
        </p:spPr>
        <p:txBody>
          <a:bodyPr wrap="none">
            <a:spAutoFit/>
          </a:bodyPr>
          <a:lstStyle/>
          <a:p>
            <a:r>
              <a:rPr lang="en-US" altLang="en-US" sz="1600" b="1"/>
              <a:t>I’(x,y)</a:t>
            </a:r>
          </a:p>
        </p:txBody>
      </p:sp>
      <p:sp>
        <p:nvSpPr>
          <p:cNvPr id="887823" name="Line 15"/>
          <p:cNvSpPr>
            <a:spLocks noChangeShapeType="1"/>
          </p:cNvSpPr>
          <p:nvPr/>
        </p:nvSpPr>
        <p:spPr bwMode="auto">
          <a:xfrm flipH="1" flipV="1">
            <a:off x="2940050" y="2497138"/>
            <a:ext cx="184150" cy="671512"/>
          </a:xfrm>
          <a:prstGeom prst="line">
            <a:avLst/>
          </a:prstGeom>
          <a:noFill/>
          <a:ln w="12700">
            <a:solidFill>
              <a:schemeClr val="tx1"/>
            </a:solidFill>
            <a:round/>
            <a:headEnd type="none" w="sm" len="sm"/>
            <a:tailEnd type="triangle" w="sm" len="sm"/>
          </a:ln>
          <a:effectLst/>
        </p:spPr>
        <p:txBody>
          <a:bodyPr wrap="none" anchor="ctr"/>
          <a:lstStyle/>
          <a:p>
            <a:endParaRPr lang="en-US"/>
          </a:p>
        </p:txBody>
      </p:sp>
      <p:sp>
        <p:nvSpPr>
          <p:cNvPr id="887824" name="Line 16"/>
          <p:cNvSpPr>
            <a:spLocks noChangeShapeType="1"/>
          </p:cNvSpPr>
          <p:nvPr/>
        </p:nvSpPr>
        <p:spPr bwMode="auto">
          <a:xfrm flipV="1">
            <a:off x="7058025" y="2466975"/>
            <a:ext cx="53975" cy="708025"/>
          </a:xfrm>
          <a:prstGeom prst="line">
            <a:avLst/>
          </a:prstGeom>
          <a:noFill/>
          <a:ln w="12700">
            <a:solidFill>
              <a:schemeClr val="tx1"/>
            </a:solidFill>
            <a:round/>
            <a:headEnd type="none" w="sm" len="sm"/>
            <a:tailEnd type="triangle" w="sm" len="sm"/>
          </a:ln>
          <a:effectLst/>
        </p:spPr>
        <p:txBody>
          <a:bodyPr wrap="none" anchor="ctr"/>
          <a:lstStyle/>
          <a:p>
            <a:endParaRPr lang="en-US"/>
          </a:p>
        </p:txBody>
      </p:sp>
      <p:sp>
        <p:nvSpPr>
          <p:cNvPr id="887825" name="Text Box 17"/>
          <p:cNvSpPr txBox="1">
            <a:spLocks noChangeArrowheads="1"/>
          </p:cNvSpPr>
          <p:nvPr/>
        </p:nvSpPr>
        <p:spPr bwMode="auto">
          <a:xfrm>
            <a:off x="762000" y="3168650"/>
            <a:ext cx="1751013" cy="336550"/>
          </a:xfrm>
          <a:prstGeom prst="rect">
            <a:avLst/>
          </a:prstGeom>
          <a:noFill/>
          <a:ln w="12700">
            <a:noFill/>
            <a:miter lim="800000"/>
            <a:headEnd type="none" w="sm" len="sm"/>
            <a:tailEnd type="none" w="sm" len="sm"/>
          </a:ln>
          <a:effectLst/>
        </p:spPr>
        <p:txBody>
          <a:bodyPr wrap="none">
            <a:spAutoFit/>
          </a:bodyPr>
          <a:lstStyle/>
          <a:p>
            <a:r>
              <a:rPr lang="en-US" altLang="en-US" sz="1600" b="1"/>
              <a:t>neighborhood N</a:t>
            </a:r>
          </a:p>
        </p:txBody>
      </p:sp>
      <p:sp>
        <p:nvSpPr>
          <p:cNvPr id="887826" name="Line 18"/>
          <p:cNvSpPr>
            <a:spLocks noChangeShapeType="1"/>
          </p:cNvSpPr>
          <p:nvPr/>
        </p:nvSpPr>
        <p:spPr bwMode="auto">
          <a:xfrm flipV="1">
            <a:off x="2012950" y="2559050"/>
            <a:ext cx="806450" cy="671513"/>
          </a:xfrm>
          <a:prstGeom prst="line">
            <a:avLst/>
          </a:prstGeom>
          <a:noFill/>
          <a:ln w="12700">
            <a:solidFill>
              <a:schemeClr val="tx1"/>
            </a:solidFill>
            <a:round/>
            <a:headEnd type="none" w="sm" len="sm"/>
            <a:tailEnd type="triangle" w="sm" len="sm"/>
          </a:ln>
          <a:effectLst/>
        </p:spPr>
        <p:txBody>
          <a:bodyPr wrap="none" anchor="ctr"/>
          <a:lstStyle/>
          <a:p>
            <a:endParaRPr lang="en-US"/>
          </a:p>
        </p:txBody>
      </p:sp>
      <p:sp>
        <p:nvSpPr>
          <p:cNvPr id="887827" name="Text Box 19"/>
          <p:cNvSpPr txBox="1">
            <a:spLocks noChangeArrowheads="1"/>
          </p:cNvSpPr>
          <p:nvPr/>
        </p:nvSpPr>
        <p:spPr bwMode="auto">
          <a:xfrm>
            <a:off x="5715000" y="4114800"/>
            <a:ext cx="2425700" cy="457200"/>
          </a:xfrm>
          <a:prstGeom prst="rect">
            <a:avLst/>
          </a:prstGeom>
          <a:solidFill>
            <a:schemeClr val="folHlink"/>
          </a:solidFill>
          <a:ln w="12700">
            <a:noFill/>
            <a:miter lim="800000"/>
            <a:headEnd type="none" w="sm" len="sm"/>
            <a:tailEnd type="none" w="sm" len="sm"/>
          </a:ln>
          <a:effectLst/>
        </p:spPr>
        <p:txBody>
          <a:bodyPr wrap="none">
            <a:spAutoFit/>
          </a:bodyPr>
          <a:lstStyle/>
          <a:p>
            <a:r>
              <a:rPr lang="en-US" altLang="en-US" sz="2400" b="1">
                <a:solidFill>
                  <a:schemeClr val="bg2"/>
                </a:solidFill>
              </a:rPr>
              <a:t>I’(x,y) = T(I(x,y))</a:t>
            </a:r>
          </a:p>
        </p:txBody>
      </p:sp>
      <p:sp>
        <p:nvSpPr>
          <p:cNvPr id="887828" name="Text Box 20"/>
          <p:cNvSpPr txBox="1">
            <a:spLocks noChangeArrowheads="1"/>
          </p:cNvSpPr>
          <p:nvPr/>
        </p:nvSpPr>
        <p:spPr bwMode="auto">
          <a:xfrm>
            <a:off x="6396038" y="4800600"/>
            <a:ext cx="1071562" cy="457200"/>
          </a:xfrm>
          <a:prstGeom prst="rect">
            <a:avLst/>
          </a:prstGeom>
          <a:solidFill>
            <a:schemeClr val="folHlink"/>
          </a:solidFill>
          <a:ln w="12700">
            <a:noFill/>
            <a:miter lim="800000"/>
            <a:headEnd type="none" w="sm" len="sm"/>
            <a:tailEnd type="none" w="sm" len="sm"/>
          </a:ln>
          <a:effectLst/>
        </p:spPr>
        <p:txBody>
          <a:bodyPr wrap="none">
            <a:spAutoFit/>
          </a:bodyPr>
          <a:lstStyle/>
          <a:p>
            <a:r>
              <a:rPr lang="en-US" altLang="en-US" sz="2400" b="1">
                <a:solidFill>
                  <a:schemeClr val="bg2"/>
                </a:solidFill>
              </a:rPr>
              <a:t>O=T(I)</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890" name="Rectangle 2"/>
          <p:cNvSpPr>
            <a:spLocks noGrp="1" noChangeArrowheads="1"/>
          </p:cNvSpPr>
          <p:nvPr>
            <p:ph type="title"/>
          </p:nvPr>
        </p:nvSpPr>
        <p:spPr>
          <a:xfrm>
            <a:off x="5324475" y="285750"/>
            <a:ext cx="3819525" cy="609600"/>
          </a:xfrm>
        </p:spPr>
        <p:txBody>
          <a:bodyPr/>
          <a:lstStyle/>
          <a:p>
            <a:r>
              <a:rPr lang="en-US" altLang="en-US"/>
              <a:t>Noise  Reduction - 1</a:t>
            </a:r>
          </a:p>
        </p:txBody>
      </p:sp>
      <p:sp>
        <p:nvSpPr>
          <p:cNvPr id="933891" name="Rectangle 3"/>
          <p:cNvSpPr>
            <a:spLocks noGrp="1" noChangeArrowheads="1"/>
          </p:cNvSpPr>
          <p:nvPr>
            <p:ph type="body" idx="1"/>
          </p:nvPr>
        </p:nvSpPr>
        <p:spPr>
          <a:xfrm>
            <a:off x="533400" y="1752600"/>
            <a:ext cx="4267200" cy="2362200"/>
          </a:xfrm>
        </p:spPr>
        <p:txBody>
          <a:bodyPr/>
          <a:lstStyle/>
          <a:p>
            <a:r>
              <a:rPr lang="en-GB" altLang="en-US"/>
              <a:t>Saturn image coarse detail</a:t>
            </a:r>
          </a:p>
          <a:p>
            <a:r>
              <a:rPr lang="en-GB" altLang="en-US"/>
              <a:t>Boat image contains fine detail</a:t>
            </a:r>
          </a:p>
          <a:p>
            <a:r>
              <a:rPr lang="en-GB" altLang="en-US"/>
              <a:t>Noise reduced but fine detail also smoothed</a:t>
            </a:r>
            <a:endParaRPr lang="en-US" altLang="en-US"/>
          </a:p>
        </p:txBody>
      </p:sp>
      <p:pic>
        <p:nvPicPr>
          <p:cNvPr id="933892" name="Picture 4" descr="boatnoise"/>
          <p:cNvPicPr>
            <a:picLocks noChangeAspect="1" noChangeArrowheads="1"/>
          </p:cNvPicPr>
          <p:nvPr/>
        </p:nvPicPr>
        <p:blipFill>
          <a:blip r:embed="rId2"/>
          <a:srcRect l="11081" t="9213" r="11790" b="9552"/>
          <a:stretch>
            <a:fillRect/>
          </a:stretch>
        </p:blipFill>
        <p:spPr bwMode="auto">
          <a:xfrm>
            <a:off x="5181600" y="990600"/>
            <a:ext cx="2814638" cy="2819400"/>
          </a:xfrm>
          <a:prstGeom prst="rect">
            <a:avLst/>
          </a:prstGeom>
          <a:noFill/>
          <a:ln w="19050">
            <a:solidFill>
              <a:schemeClr val="folHlink"/>
            </a:solidFill>
            <a:miter lim="800000"/>
            <a:headEnd/>
            <a:tailEnd/>
          </a:ln>
          <a:effectLst/>
        </p:spPr>
      </p:pic>
      <p:pic>
        <p:nvPicPr>
          <p:cNvPr id="933893" name="Picture 5" descr="boatsmo"/>
          <p:cNvPicPr>
            <a:picLocks noChangeAspect="1" noChangeArrowheads="1"/>
          </p:cNvPicPr>
          <p:nvPr/>
        </p:nvPicPr>
        <p:blipFill>
          <a:blip r:embed="rId3"/>
          <a:srcRect l="11446" t="9232" r="12187" b="10013"/>
          <a:stretch>
            <a:fillRect/>
          </a:stretch>
        </p:blipFill>
        <p:spPr bwMode="auto">
          <a:xfrm>
            <a:off x="5181600" y="3962400"/>
            <a:ext cx="2801938" cy="2819400"/>
          </a:xfrm>
          <a:prstGeom prst="rect">
            <a:avLst/>
          </a:prstGeom>
          <a:noFill/>
          <a:ln w="19050">
            <a:solidFill>
              <a:schemeClr val="folHlink"/>
            </a:solidFill>
            <a:miter lim="800000"/>
            <a:headEnd/>
            <a:tailEnd/>
          </a:ln>
          <a:effec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938" name="Rectangle 2"/>
          <p:cNvSpPr>
            <a:spLocks noGrp="1" noChangeArrowheads="1"/>
          </p:cNvSpPr>
          <p:nvPr>
            <p:ph type="title"/>
          </p:nvPr>
        </p:nvSpPr>
        <p:spPr>
          <a:xfrm>
            <a:off x="6400800" y="285750"/>
            <a:ext cx="2676525" cy="609600"/>
          </a:xfrm>
        </p:spPr>
        <p:txBody>
          <a:bodyPr/>
          <a:lstStyle/>
          <a:p>
            <a:r>
              <a:rPr lang="en-US" altLang="en-US"/>
              <a:t>hmmmmm…..</a:t>
            </a:r>
          </a:p>
        </p:txBody>
      </p:sp>
      <p:pic>
        <p:nvPicPr>
          <p:cNvPr id="935947" name="Picture 11"/>
          <p:cNvPicPr>
            <a:picLocks noChangeAspect="1" noChangeArrowheads="1"/>
          </p:cNvPicPr>
          <p:nvPr/>
        </p:nvPicPr>
        <p:blipFill>
          <a:blip r:embed="rId2"/>
          <a:srcRect/>
          <a:stretch>
            <a:fillRect/>
          </a:stretch>
        </p:blipFill>
        <p:spPr bwMode="auto">
          <a:xfrm>
            <a:off x="381000" y="1295400"/>
            <a:ext cx="3579813" cy="2451100"/>
          </a:xfrm>
          <a:prstGeom prst="rect">
            <a:avLst/>
          </a:prstGeom>
          <a:noFill/>
          <a:ln w="28575">
            <a:solidFill>
              <a:schemeClr val="folHlink"/>
            </a:solidFill>
            <a:miter lim="800000"/>
            <a:headEnd/>
            <a:tailEnd/>
          </a:ln>
        </p:spPr>
      </p:pic>
      <p:pic>
        <p:nvPicPr>
          <p:cNvPr id="935948" name="Picture 12"/>
          <p:cNvPicPr>
            <a:picLocks noChangeAspect="1" noChangeArrowheads="1"/>
          </p:cNvPicPr>
          <p:nvPr/>
        </p:nvPicPr>
        <p:blipFill>
          <a:blip r:embed="rId3"/>
          <a:srcRect/>
          <a:stretch>
            <a:fillRect/>
          </a:stretch>
        </p:blipFill>
        <p:spPr bwMode="auto">
          <a:xfrm>
            <a:off x="4714875" y="1295400"/>
            <a:ext cx="3581400" cy="2451100"/>
          </a:xfrm>
          <a:prstGeom prst="rect">
            <a:avLst/>
          </a:prstGeom>
          <a:noFill/>
          <a:ln w="28575">
            <a:solidFill>
              <a:schemeClr val="folHlink"/>
            </a:solidFill>
            <a:miter lim="800000"/>
            <a:headEnd/>
            <a:tailEnd/>
          </a:ln>
        </p:spPr>
      </p:pic>
      <p:pic>
        <p:nvPicPr>
          <p:cNvPr id="935949" name="Picture 13"/>
          <p:cNvPicPr>
            <a:picLocks noChangeAspect="1" noChangeArrowheads="1"/>
          </p:cNvPicPr>
          <p:nvPr/>
        </p:nvPicPr>
        <p:blipFill>
          <a:blip r:embed="rId4">
            <a:lum contrast="6000"/>
          </a:blip>
          <a:srcRect/>
          <a:stretch>
            <a:fillRect/>
          </a:stretch>
        </p:blipFill>
        <p:spPr bwMode="auto">
          <a:xfrm>
            <a:off x="2819400" y="4038600"/>
            <a:ext cx="3733800" cy="2555875"/>
          </a:xfrm>
          <a:prstGeom prst="rect">
            <a:avLst/>
          </a:prstGeom>
          <a:noFill/>
          <a:ln w="28575">
            <a:solidFill>
              <a:schemeClr val="folHlink"/>
            </a:solidFill>
            <a:miter lim="800000"/>
            <a:headEnd/>
            <a:tailEnd/>
          </a:ln>
        </p:spPr>
      </p:pic>
      <p:sp>
        <p:nvSpPr>
          <p:cNvPr id="935950" name="Text Box 14"/>
          <p:cNvSpPr txBox="1">
            <a:spLocks noChangeArrowheads="1"/>
          </p:cNvSpPr>
          <p:nvPr/>
        </p:nvSpPr>
        <p:spPr bwMode="auto">
          <a:xfrm>
            <a:off x="1905000" y="914400"/>
            <a:ext cx="749300" cy="336550"/>
          </a:xfrm>
          <a:prstGeom prst="rect">
            <a:avLst/>
          </a:prstGeom>
          <a:noFill/>
          <a:ln w="12700">
            <a:noFill/>
            <a:miter lim="800000"/>
            <a:headEnd type="none" w="sm" len="sm"/>
            <a:tailEnd type="none" w="sm" len="sm"/>
          </a:ln>
          <a:effectLst/>
        </p:spPr>
        <p:txBody>
          <a:bodyPr wrap="none">
            <a:spAutoFit/>
          </a:bodyPr>
          <a:lstStyle/>
          <a:p>
            <a:r>
              <a:rPr lang="en-US" altLang="en-US" sz="1600"/>
              <a:t>Image</a:t>
            </a:r>
          </a:p>
        </p:txBody>
      </p:sp>
      <p:sp>
        <p:nvSpPr>
          <p:cNvPr id="935951" name="Text Box 15"/>
          <p:cNvSpPr txBox="1">
            <a:spLocks noChangeArrowheads="1"/>
          </p:cNvSpPr>
          <p:nvPr/>
        </p:nvSpPr>
        <p:spPr bwMode="auto">
          <a:xfrm>
            <a:off x="6172200" y="914400"/>
            <a:ext cx="1460500" cy="336550"/>
          </a:xfrm>
          <a:prstGeom prst="rect">
            <a:avLst/>
          </a:prstGeom>
          <a:noFill/>
          <a:ln w="12700">
            <a:noFill/>
            <a:miter lim="800000"/>
            <a:headEnd type="none" w="sm" len="sm"/>
            <a:tailEnd type="none" w="sm" len="sm"/>
          </a:ln>
          <a:effectLst/>
        </p:spPr>
        <p:txBody>
          <a:bodyPr wrap="none">
            <a:spAutoFit/>
          </a:bodyPr>
          <a:lstStyle/>
          <a:p>
            <a:r>
              <a:rPr lang="en-US" altLang="en-US" sz="1600"/>
              <a:t>Blurred Image</a:t>
            </a:r>
          </a:p>
        </p:txBody>
      </p:sp>
      <p:sp>
        <p:nvSpPr>
          <p:cNvPr id="935952" name="Text Box 16"/>
          <p:cNvSpPr txBox="1">
            <a:spLocks noChangeArrowheads="1"/>
          </p:cNvSpPr>
          <p:nvPr/>
        </p:nvSpPr>
        <p:spPr bwMode="auto">
          <a:xfrm>
            <a:off x="4092575" y="1981200"/>
            <a:ext cx="488950" cy="1189038"/>
          </a:xfrm>
          <a:prstGeom prst="rect">
            <a:avLst/>
          </a:prstGeom>
          <a:noFill/>
          <a:ln w="12700">
            <a:noFill/>
            <a:miter lim="800000"/>
            <a:headEnd type="none" w="sm" len="sm"/>
            <a:tailEnd type="none" w="sm" len="sm"/>
          </a:ln>
          <a:effectLst/>
        </p:spPr>
        <p:txBody>
          <a:bodyPr wrap="none">
            <a:spAutoFit/>
          </a:bodyPr>
          <a:lstStyle/>
          <a:p>
            <a:r>
              <a:rPr lang="en-US" altLang="en-US" sz="7200"/>
              <a:t>-</a:t>
            </a:r>
          </a:p>
        </p:txBody>
      </p:sp>
      <p:sp>
        <p:nvSpPr>
          <p:cNvPr id="935954" name="Text Box 18"/>
          <p:cNvSpPr txBox="1">
            <a:spLocks noChangeArrowheads="1"/>
          </p:cNvSpPr>
          <p:nvPr/>
        </p:nvSpPr>
        <p:spPr bwMode="auto">
          <a:xfrm>
            <a:off x="8283575" y="1981200"/>
            <a:ext cx="717550" cy="1189038"/>
          </a:xfrm>
          <a:prstGeom prst="rect">
            <a:avLst/>
          </a:prstGeom>
          <a:noFill/>
          <a:ln w="12700">
            <a:noFill/>
            <a:miter lim="800000"/>
            <a:headEnd type="none" w="sm" len="sm"/>
            <a:tailEnd type="none" w="sm" len="sm"/>
          </a:ln>
          <a:effectLst/>
        </p:spPr>
        <p:txBody>
          <a:bodyPr wrap="none">
            <a:spAutoFit/>
          </a:bodyPr>
          <a:lstStyle/>
          <a:p>
            <a:r>
              <a:rPr lang="en-US" altLang="en-US" sz="7200"/>
              <a:t>=</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Grp="1" noChangeArrowheads="1"/>
          </p:cNvSpPr>
          <p:nvPr>
            <p:ph type="title"/>
          </p:nvPr>
        </p:nvSpPr>
        <p:spPr>
          <a:xfrm>
            <a:off x="3124200" y="285750"/>
            <a:ext cx="5943600" cy="609600"/>
          </a:xfrm>
        </p:spPr>
        <p:txBody>
          <a:bodyPr/>
          <a:lstStyle/>
          <a:p>
            <a:r>
              <a:rPr lang="en-US" altLang="en-US"/>
              <a:t>Noise Reduction - 2: Median Filter</a:t>
            </a:r>
          </a:p>
        </p:txBody>
      </p:sp>
      <p:sp>
        <p:nvSpPr>
          <p:cNvPr id="934915" name="Rectangle 3"/>
          <p:cNvSpPr>
            <a:spLocks noGrp="1" noChangeArrowheads="1"/>
          </p:cNvSpPr>
          <p:nvPr>
            <p:ph type="body" idx="1"/>
          </p:nvPr>
        </p:nvSpPr>
        <p:spPr>
          <a:xfrm>
            <a:off x="533400" y="1447800"/>
            <a:ext cx="7848600" cy="2362200"/>
          </a:xfrm>
        </p:spPr>
        <p:txBody>
          <a:bodyPr/>
          <a:lstStyle/>
          <a:p>
            <a:r>
              <a:rPr lang="en-US" altLang="en-US"/>
              <a:t>Nonlinear Filter</a:t>
            </a:r>
          </a:p>
          <a:p>
            <a:r>
              <a:rPr lang="en-US" altLang="en-US"/>
              <a:t>Compute median of points in neighborhood</a:t>
            </a:r>
          </a:p>
          <a:p>
            <a:r>
              <a:rPr lang="en-US" altLang="en-US"/>
              <a:t>Has a tendency to blur detail less than averaging</a:t>
            </a:r>
          </a:p>
          <a:p>
            <a:r>
              <a:rPr lang="en-US" altLang="en-US"/>
              <a:t>Works very well for ‘shot’ or ‘salt and pepper’ noise</a:t>
            </a:r>
          </a:p>
        </p:txBody>
      </p:sp>
      <p:pic>
        <p:nvPicPr>
          <p:cNvPr id="934918" name="Picture 6" descr="boatsmo"/>
          <p:cNvPicPr>
            <a:picLocks noChangeAspect="1" noChangeArrowheads="1"/>
          </p:cNvPicPr>
          <p:nvPr/>
        </p:nvPicPr>
        <p:blipFill>
          <a:blip r:embed="rId3"/>
          <a:srcRect l="11307" t="9438" r="12198" b="9436"/>
          <a:stretch>
            <a:fillRect/>
          </a:stretch>
        </p:blipFill>
        <p:spPr bwMode="auto">
          <a:xfrm>
            <a:off x="3211513" y="3529013"/>
            <a:ext cx="2741612" cy="2643187"/>
          </a:xfrm>
          <a:prstGeom prst="rect">
            <a:avLst/>
          </a:prstGeom>
          <a:noFill/>
          <a:ln w="28575">
            <a:solidFill>
              <a:schemeClr val="folHlink"/>
            </a:solidFill>
            <a:miter lim="800000"/>
            <a:headEnd/>
            <a:tailEnd/>
          </a:ln>
          <a:effectLst/>
        </p:spPr>
      </p:pic>
      <p:pic>
        <p:nvPicPr>
          <p:cNvPr id="934919" name="Picture 7" descr="boatmed2"/>
          <p:cNvPicPr>
            <a:picLocks noChangeAspect="1" noChangeArrowheads="1"/>
          </p:cNvPicPr>
          <p:nvPr/>
        </p:nvPicPr>
        <p:blipFill>
          <a:blip r:embed="rId4"/>
          <a:srcRect l="11307" t="9381" r="11903" b="9766"/>
          <a:stretch>
            <a:fillRect/>
          </a:stretch>
        </p:blipFill>
        <p:spPr bwMode="auto">
          <a:xfrm>
            <a:off x="6132513" y="3524250"/>
            <a:ext cx="2782887" cy="2663825"/>
          </a:xfrm>
          <a:prstGeom prst="rect">
            <a:avLst/>
          </a:prstGeom>
          <a:noFill/>
          <a:ln w="28575">
            <a:solidFill>
              <a:schemeClr val="folHlink"/>
            </a:solidFill>
            <a:miter lim="800000"/>
            <a:headEnd/>
            <a:tailEnd/>
          </a:ln>
          <a:effectLst/>
        </p:spPr>
      </p:pic>
      <p:sp>
        <p:nvSpPr>
          <p:cNvPr id="934921" name="Line 9"/>
          <p:cNvSpPr>
            <a:spLocks noChangeShapeType="1"/>
          </p:cNvSpPr>
          <p:nvPr/>
        </p:nvSpPr>
        <p:spPr bwMode="auto">
          <a:xfrm>
            <a:off x="4591050" y="3429000"/>
            <a:ext cx="0" cy="2819400"/>
          </a:xfrm>
          <a:prstGeom prst="line">
            <a:avLst/>
          </a:prstGeom>
          <a:noFill/>
          <a:ln w="19050">
            <a:solidFill>
              <a:srgbClr val="27C536"/>
            </a:solidFill>
            <a:round/>
            <a:headEnd/>
            <a:tailEnd/>
          </a:ln>
          <a:effectLst/>
        </p:spPr>
        <p:txBody>
          <a:bodyPr wrap="none" anchor="ctr"/>
          <a:lstStyle/>
          <a:p>
            <a:endParaRPr lang="en-US"/>
          </a:p>
        </p:txBody>
      </p:sp>
      <p:sp>
        <p:nvSpPr>
          <p:cNvPr id="934922" name="Line 10"/>
          <p:cNvSpPr>
            <a:spLocks noChangeShapeType="1"/>
          </p:cNvSpPr>
          <p:nvPr/>
        </p:nvSpPr>
        <p:spPr bwMode="auto">
          <a:xfrm>
            <a:off x="7534275" y="3429000"/>
            <a:ext cx="0" cy="2819400"/>
          </a:xfrm>
          <a:prstGeom prst="line">
            <a:avLst/>
          </a:prstGeom>
          <a:noFill/>
          <a:ln w="19050">
            <a:solidFill>
              <a:srgbClr val="27C536"/>
            </a:solidFill>
            <a:round/>
            <a:headEnd/>
            <a:tailEnd/>
          </a:ln>
          <a:effectLst/>
        </p:spPr>
        <p:txBody>
          <a:bodyPr wrap="none" anchor="ctr"/>
          <a:lstStyle/>
          <a:p>
            <a:endParaRPr lang="en-US"/>
          </a:p>
        </p:txBody>
      </p:sp>
      <p:sp>
        <p:nvSpPr>
          <p:cNvPr id="934923" name="Text Box 11"/>
          <p:cNvSpPr txBox="1">
            <a:spLocks noChangeArrowheads="1"/>
          </p:cNvSpPr>
          <p:nvPr/>
        </p:nvSpPr>
        <p:spPr bwMode="auto">
          <a:xfrm>
            <a:off x="1258888" y="6281738"/>
            <a:ext cx="1236662" cy="457200"/>
          </a:xfrm>
          <a:prstGeom prst="rect">
            <a:avLst/>
          </a:prstGeom>
          <a:noFill/>
          <a:ln w="28575">
            <a:noFill/>
            <a:miter lim="800000"/>
            <a:headEnd/>
            <a:tailEnd/>
          </a:ln>
          <a:effectLst/>
        </p:spPr>
        <p:txBody>
          <a:bodyPr wrap="none" anchor="ctr">
            <a:spAutoFit/>
          </a:bodyPr>
          <a:lstStyle/>
          <a:p>
            <a:pPr algn="ctr"/>
            <a:r>
              <a:rPr lang="en-GB" altLang="en-US" sz="2400"/>
              <a:t>Original</a:t>
            </a:r>
          </a:p>
        </p:txBody>
      </p:sp>
      <p:sp>
        <p:nvSpPr>
          <p:cNvPr id="934924" name="Text Box 12"/>
          <p:cNvSpPr txBox="1">
            <a:spLocks noChangeArrowheads="1"/>
          </p:cNvSpPr>
          <p:nvPr/>
        </p:nvSpPr>
        <p:spPr bwMode="auto">
          <a:xfrm>
            <a:off x="3875088" y="6281738"/>
            <a:ext cx="1490662" cy="457200"/>
          </a:xfrm>
          <a:prstGeom prst="rect">
            <a:avLst/>
          </a:prstGeom>
          <a:noFill/>
          <a:ln w="28575">
            <a:noFill/>
            <a:miter lim="800000"/>
            <a:headEnd/>
            <a:tailEnd/>
          </a:ln>
          <a:effectLst/>
        </p:spPr>
        <p:txBody>
          <a:bodyPr wrap="none" anchor="ctr">
            <a:spAutoFit/>
          </a:bodyPr>
          <a:lstStyle/>
          <a:p>
            <a:pPr algn="ctr"/>
            <a:r>
              <a:rPr lang="en-GB" altLang="en-US" sz="2400"/>
              <a:t>Low-pass</a:t>
            </a:r>
          </a:p>
        </p:txBody>
      </p:sp>
      <p:sp>
        <p:nvSpPr>
          <p:cNvPr id="934925" name="Text Box 13"/>
          <p:cNvSpPr txBox="1">
            <a:spLocks noChangeArrowheads="1"/>
          </p:cNvSpPr>
          <p:nvPr/>
        </p:nvSpPr>
        <p:spPr bwMode="auto">
          <a:xfrm>
            <a:off x="6856413" y="6281738"/>
            <a:ext cx="1185862" cy="457200"/>
          </a:xfrm>
          <a:prstGeom prst="rect">
            <a:avLst/>
          </a:prstGeom>
          <a:noFill/>
          <a:ln w="28575">
            <a:noFill/>
            <a:miter lim="800000"/>
            <a:headEnd/>
            <a:tailEnd/>
          </a:ln>
          <a:effectLst/>
        </p:spPr>
        <p:txBody>
          <a:bodyPr wrap="none" anchor="ctr">
            <a:spAutoFit/>
          </a:bodyPr>
          <a:lstStyle/>
          <a:p>
            <a:pPr algn="ctr"/>
            <a:r>
              <a:rPr lang="en-GB" altLang="en-US" sz="2400"/>
              <a:t>Median</a:t>
            </a:r>
          </a:p>
        </p:txBody>
      </p:sp>
      <p:pic>
        <p:nvPicPr>
          <p:cNvPr id="934928" name="Picture 16" descr="boat256"/>
          <p:cNvPicPr>
            <a:picLocks noChangeAspect="1" noChangeArrowheads="1"/>
          </p:cNvPicPr>
          <p:nvPr/>
        </p:nvPicPr>
        <p:blipFill>
          <a:blip r:embed="rId5"/>
          <a:srcRect l="11104" t="9337" r="11723" b="10043"/>
          <a:stretch>
            <a:fillRect/>
          </a:stretch>
        </p:blipFill>
        <p:spPr bwMode="auto">
          <a:xfrm>
            <a:off x="381000" y="3522663"/>
            <a:ext cx="2665413" cy="2649537"/>
          </a:xfrm>
          <a:prstGeom prst="rect">
            <a:avLst/>
          </a:prstGeom>
          <a:noFill/>
          <a:ln w="28575">
            <a:solidFill>
              <a:schemeClr val="folHlink"/>
            </a:solidFill>
            <a:miter lim="800000"/>
            <a:headEnd/>
            <a:tailEnd/>
          </a:ln>
          <a:effectLst/>
        </p:spPr>
      </p:pic>
      <p:sp>
        <p:nvSpPr>
          <p:cNvPr id="934920" name="Line 8"/>
          <p:cNvSpPr>
            <a:spLocks noChangeShapeType="1"/>
          </p:cNvSpPr>
          <p:nvPr/>
        </p:nvSpPr>
        <p:spPr bwMode="auto">
          <a:xfrm>
            <a:off x="1724025" y="3429000"/>
            <a:ext cx="0" cy="2819400"/>
          </a:xfrm>
          <a:prstGeom prst="line">
            <a:avLst/>
          </a:prstGeom>
          <a:noFill/>
          <a:ln w="19050">
            <a:solidFill>
              <a:srgbClr val="0066FF"/>
            </a:solidFill>
            <a:round/>
            <a:headEnd/>
            <a:tailEnd/>
          </a:ln>
          <a:effectLst/>
        </p:spPr>
        <p:txBody>
          <a:bodyPr wrap="none" anchor="ctr"/>
          <a:lstStyle/>
          <a:p>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986" name="Rectangle 2"/>
          <p:cNvSpPr>
            <a:spLocks noGrp="1" noChangeArrowheads="1"/>
          </p:cNvSpPr>
          <p:nvPr>
            <p:ph type="title"/>
          </p:nvPr>
        </p:nvSpPr>
        <p:spPr>
          <a:xfrm>
            <a:off x="5476875" y="285750"/>
            <a:ext cx="3590925" cy="609600"/>
          </a:xfrm>
        </p:spPr>
        <p:txBody>
          <a:bodyPr/>
          <a:lstStyle/>
          <a:p>
            <a:r>
              <a:rPr lang="en-US" altLang="en-US"/>
              <a:t>Noise Reduction - 2</a:t>
            </a:r>
          </a:p>
        </p:txBody>
      </p:sp>
      <p:pic>
        <p:nvPicPr>
          <p:cNvPr id="937988" name="Picture 4" descr="boatsmo1"/>
          <p:cNvPicPr>
            <a:picLocks noChangeAspect="1" noChangeArrowheads="1"/>
          </p:cNvPicPr>
          <p:nvPr/>
        </p:nvPicPr>
        <p:blipFill>
          <a:blip r:embed="rId2"/>
          <a:srcRect l="4321" t="2322" r="4906" b="4651"/>
          <a:stretch>
            <a:fillRect/>
          </a:stretch>
        </p:blipFill>
        <p:spPr bwMode="auto">
          <a:xfrm>
            <a:off x="914400" y="1600200"/>
            <a:ext cx="3581400" cy="3411538"/>
          </a:xfrm>
          <a:prstGeom prst="rect">
            <a:avLst/>
          </a:prstGeom>
          <a:noFill/>
          <a:ln w="9525">
            <a:noFill/>
            <a:miter lim="800000"/>
            <a:headEnd/>
            <a:tailEnd/>
          </a:ln>
          <a:effectLst/>
        </p:spPr>
      </p:pic>
      <p:pic>
        <p:nvPicPr>
          <p:cNvPr id="937989" name="Picture 5" descr="boatmed1"/>
          <p:cNvPicPr>
            <a:picLocks noChangeAspect="1" noChangeArrowheads="1"/>
          </p:cNvPicPr>
          <p:nvPr/>
        </p:nvPicPr>
        <p:blipFill>
          <a:blip r:embed="rId3"/>
          <a:srcRect l="4347" t="2379" r="4346" b="4761"/>
          <a:stretch>
            <a:fillRect/>
          </a:stretch>
        </p:blipFill>
        <p:spPr bwMode="auto">
          <a:xfrm>
            <a:off x="4876800" y="1600200"/>
            <a:ext cx="3657600" cy="3397250"/>
          </a:xfrm>
          <a:prstGeom prst="rect">
            <a:avLst/>
          </a:prstGeom>
          <a:noFill/>
          <a:ln w="9525">
            <a:noFill/>
            <a:miter lim="800000"/>
            <a:headEnd/>
            <a:tailEnd/>
          </a:ln>
          <a:effectLst/>
        </p:spPr>
      </p:pic>
      <p:sp>
        <p:nvSpPr>
          <p:cNvPr id="937990" name="Text Box 6"/>
          <p:cNvSpPr txBox="1">
            <a:spLocks noChangeArrowheads="1"/>
          </p:cNvSpPr>
          <p:nvPr/>
        </p:nvSpPr>
        <p:spPr bwMode="auto">
          <a:xfrm>
            <a:off x="1998663" y="1143000"/>
            <a:ext cx="1490662" cy="457200"/>
          </a:xfrm>
          <a:prstGeom prst="rect">
            <a:avLst/>
          </a:prstGeom>
          <a:noFill/>
          <a:ln w="28575">
            <a:noFill/>
            <a:miter lim="800000"/>
            <a:headEnd/>
            <a:tailEnd/>
          </a:ln>
          <a:effectLst/>
        </p:spPr>
        <p:txBody>
          <a:bodyPr wrap="none" anchor="ctr">
            <a:spAutoFit/>
          </a:bodyPr>
          <a:lstStyle/>
          <a:p>
            <a:pPr algn="ctr"/>
            <a:r>
              <a:rPr lang="en-GB" altLang="en-US" sz="2400"/>
              <a:t>Low-pass</a:t>
            </a:r>
          </a:p>
        </p:txBody>
      </p:sp>
      <p:sp>
        <p:nvSpPr>
          <p:cNvPr id="937991" name="Text Box 7"/>
          <p:cNvSpPr txBox="1">
            <a:spLocks noChangeArrowheads="1"/>
          </p:cNvSpPr>
          <p:nvPr/>
        </p:nvSpPr>
        <p:spPr bwMode="auto">
          <a:xfrm>
            <a:off x="6242050" y="1143000"/>
            <a:ext cx="1185863" cy="457200"/>
          </a:xfrm>
          <a:prstGeom prst="rect">
            <a:avLst/>
          </a:prstGeom>
          <a:noFill/>
          <a:ln w="28575">
            <a:noFill/>
            <a:miter lim="800000"/>
            <a:headEnd/>
            <a:tailEnd/>
          </a:ln>
          <a:effectLst/>
        </p:spPr>
        <p:txBody>
          <a:bodyPr wrap="none" anchor="ctr">
            <a:spAutoFit/>
          </a:bodyPr>
          <a:lstStyle/>
          <a:p>
            <a:pPr algn="ctr"/>
            <a:r>
              <a:rPr lang="en-GB" altLang="en-US" sz="2400"/>
              <a:t>Median</a:t>
            </a:r>
          </a:p>
        </p:txBody>
      </p:sp>
      <p:sp>
        <p:nvSpPr>
          <p:cNvPr id="937992" name="Line 8"/>
          <p:cNvSpPr>
            <a:spLocks noChangeShapeType="1"/>
          </p:cNvSpPr>
          <p:nvPr/>
        </p:nvSpPr>
        <p:spPr bwMode="auto">
          <a:xfrm>
            <a:off x="2590800" y="2209800"/>
            <a:ext cx="3962400" cy="0"/>
          </a:xfrm>
          <a:prstGeom prst="line">
            <a:avLst/>
          </a:prstGeom>
          <a:noFill/>
          <a:ln w="19050">
            <a:solidFill>
              <a:schemeClr val="folHlink"/>
            </a:solidFill>
            <a:round/>
            <a:headEnd type="triangle" w="med" len="med"/>
            <a:tailEnd type="triangle" w="med" len="med"/>
          </a:ln>
          <a:effectLst/>
        </p:spPr>
        <p:txBody>
          <a:bodyPr wrap="none" anchor="ctr"/>
          <a:lstStyle/>
          <a:p>
            <a:endParaRPr lang="en-US"/>
          </a:p>
        </p:txBody>
      </p:sp>
      <p:sp>
        <p:nvSpPr>
          <p:cNvPr id="937993" name="Text Box 9"/>
          <p:cNvSpPr txBox="1">
            <a:spLocks noChangeArrowheads="1"/>
          </p:cNvSpPr>
          <p:nvPr/>
        </p:nvSpPr>
        <p:spPr bwMode="auto">
          <a:xfrm>
            <a:off x="1181100" y="5105400"/>
            <a:ext cx="7359650" cy="946150"/>
          </a:xfrm>
          <a:prstGeom prst="rect">
            <a:avLst/>
          </a:prstGeom>
          <a:noFill/>
          <a:ln w="28575">
            <a:noFill/>
            <a:miter lim="800000"/>
            <a:headEnd/>
            <a:tailEnd/>
          </a:ln>
          <a:effectLst/>
        </p:spPr>
        <p:txBody>
          <a:bodyPr wrap="none" anchor="ctr">
            <a:spAutoFit/>
          </a:bodyPr>
          <a:lstStyle/>
          <a:p>
            <a:pPr>
              <a:buFontTx/>
              <a:buChar char="•"/>
            </a:pPr>
            <a:r>
              <a:rPr lang="en-GB" altLang="en-US" sz="2800"/>
              <a:t>Low-pass: fine detail smoothed by averaging</a:t>
            </a:r>
          </a:p>
          <a:p>
            <a:pPr>
              <a:buFontTx/>
              <a:buChar char="•"/>
            </a:pPr>
            <a:r>
              <a:rPr lang="en-GB" altLang="en-US" sz="2800"/>
              <a:t>Median: fine detail passed by filter</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22" name="Rectangle 2"/>
          <p:cNvSpPr>
            <a:spLocks noGrp="1" noChangeArrowheads="1"/>
          </p:cNvSpPr>
          <p:nvPr>
            <p:ph type="title"/>
          </p:nvPr>
        </p:nvSpPr>
        <p:spPr>
          <a:xfrm>
            <a:off x="4114800" y="285750"/>
            <a:ext cx="4953000" cy="609600"/>
          </a:xfrm>
        </p:spPr>
        <p:txBody>
          <a:bodyPr/>
          <a:lstStyle/>
          <a:p>
            <a:r>
              <a:rPr lang="en-US" altLang="en-US"/>
              <a:t>Edge Preserving Smoothing</a:t>
            </a:r>
          </a:p>
        </p:txBody>
      </p:sp>
      <p:sp>
        <p:nvSpPr>
          <p:cNvPr id="952323" name="Rectangle 3"/>
          <p:cNvSpPr>
            <a:spLocks noGrp="1" noChangeArrowheads="1"/>
          </p:cNvSpPr>
          <p:nvPr>
            <p:ph type="body" idx="1"/>
          </p:nvPr>
        </p:nvSpPr>
        <p:spPr>
          <a:xfrm>
            <a:off x="1066800" y="2286000"/>
            <a:ext cx="7543800" cy="2362200"/>
          </a:xfrm>
        </p:spPr>
        <p:txBody>
          <a:bodyPr/>
          <a:lstStyle/>
          <a:p>
            <a:r>
              <a:rPr lang="en-US" altLang="en-US"/>
              <a:t>Smooth (average, blur) an image without disturbing</a:t>
            </a:r>
          </a:p>
          <a:p>
            <a:pPr lvl="1"/>
            <a:r>
              <a:rPr lang="en-US" altLang="en-US"/>
              <a:t>Sharpness or</a:t>
            </a:r>
          </a:p>
          <a:p>
            <a:pPr lvl="1"/>
            <a:r>
              <a:rPr lang="en-US" altLang="en-US"/>
              <a:t>position</a:t>
            </a:r>
          </a:p>
          <a:p>
            <a:pPr lvl="1">
              <a:buFont typeface="Zapf Dingbats" charset="2"/>
              <a:buNone/>
            </a:pPr>
            <a:r>
              <a:rPr lang="en-US" altLang="en-US"/>
              <a:t>Of the edges</a:t>
            </a:r>
          </a:p>
          <a:p>
            <a:r>
              <a:rPr lang="en-US" altLang="en-US"/>
              <a:t>Nagoa-Maysuyama Filter</a:t>
            </a:r>
          </a:p>
          <a:p>
            <a:r>
              <a:rPr lang="en-US" altLang="en-US"/>
              <a:t>Kuwahara Filter</a:t>
            </a:r>
          </a:p>
          <a:p>
            <a:r>
              <a:rPr lang="en-US" altLang="en-US"/>
              <a:t>Anisotropic Diffusion Filtering (Perona &amp; Malik, .....)</a:t>
            </a:r>
          </a:p>
          <a:p>
            <a:r>
              <a:rPr lang="en-US" altLang="en-US"/>
              <a:t>Spatially variant smoothing</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4370" name="Rectangle 2"/>
          <p:cNvSpPr>
            <a:spLocks noGrp="1" noChangeArrowheads="1"/>
          </p:cNvSpPr>
          <p:nvPr>
            <p:ph type="title"/>
          </p:nvPr>
        </p:nvSpPr>
        <p:spPr>
          <a:xfrm>
            <a:off x="4638675" y="285750"/>
            <a:ext cx="4505325" cy="609600"/>
          </a:xfrm>
        </p:spPr>
        <p:txBody>
          <a:bodyPr/>
          <a:lstStyle/>
          <a:p>
            <a:r>
              <a:rPr lang="en-US" altLang="en-US"/>
              <a:t>Nagao-Matsuyama Filter</a:t>
            </a:r>
          </a:p>
        </p:txBody>
      </p:sp>
      <p:sp>
        <p:nvSpPr>
          <p:cNvPr id="954371" name="Rectangle 3"/>
          <p:cNvSpPr>
            <a:spLocks noGrp="1" noChangeArrowheads="1"/>
          </p:cNvSpPr>
          <p:nvPr>
            <p:ph type="body" idx="1"/>
          </p:nvPr>
        </p:nvSpPr>
        <p:spPr>
          <a:xfrm>
            <a:off x="381000" y="1295400"/>
            <a:ext cx="8382000" cy="2057400"/>
          </a:xfrm>
        </p:spPr>
        <p:txBody>
          <a:bodyPr/>
          <a:lstStyle/>
          <a:p>
            <a:r>
              <a:rPr lang="en-US" altLang="en-US"/>
              <a:t>Calculate the variance within nine subwindows of a 5x5 moving window</a:t>
            </a:r>
          </a:p>
          <a:p>
            <a:r>
              <a:rPr lang="en-US" altLang="en-US"/>
              <a:t>Output value is the mean of the subwindow with the lowest variance</a:t>
            </a:r>
          </a:p>
          <a:p>
            <a:r>
              <a:rPr lang="en-US" altLang="en-US"/>
              <a:t>Nine subwindows used:</a:t>
            </a:r>
          </a:p>
        </p:txBody>
      </p:sp>
      <p:pic>
        <p:nvPicPr>
          <p:cNvPr id="954372" name="Picture 4"/>
          <p:cNvPicPr>
            <a:picLocks noChangeAspect="1" noChangeArrowheads="1"/>
          </p:cNvPicPr>
          <p:nvPr/>
        </p:nvPicPr>
        <p:blipFill>
          <a:blip r:embed="rId2"/>
          <a:srcRect/>
          <a:stretch>
            <a:fillRect/>
          </a:stretch>
        </p:blipFill>
        <p:spPr bwMode="auto">
          <a:xfrm>
            <a:off x="2514600" y="3581400"/>
            <a:ext cx="4267200" cy="2868613"/>
          </a:xfrm>
          <a:prstGeom prst="rect">
            <a:avLst/>
          </a:prstGeom>
          <a:noFill/>
          <a:ln w="9525">
            <a:noFill/>
            <a:miter lim="800000"/>
            <a:headEnd/>
            <a:tailEnd/>
          </a:ln>
          <a:effec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5394" name="Rectangle 2"/>
          <p:cNvSpPr>
            <a:spLocks noGrp="1" noChangeArrowheads="1"/>
          </p:cNvSpPr>
          <p:nvPr>
            <p:ph type="title"/>
          </p:nvPr>
        </p:nvSpPr>
        <p:spPr/>
        <p:txBody>
          <a:bodyPr/>
          <a:lstStyle/>
          <a:p>
            <a:r>
              <a:rPr lang="en-US" altLang="en-US"/>
              <a:t>Kuwahara Filter</a:t>
            </a:r>
          </a:p>
        </p:txBody>
      </p:sp>
      <p:sp>
        <p:nvSpPr>
          <p:cNvPr id="955395" name="Rectangle 3"/>
          <p:cNvSpPr>
            <a:spLocks noGrp="1" noChangeArrowheads="1"/>
          </p:cNvSpPr>
          <p:nvPr>
            <p:ph type="body" idx="1"/>
          </p:nvPr>
        </p:nvSpPr>
        <p:spPr>
          <a:xfrm>
            <a:off x="228600" y="1219200"/>
            <a:ext cx="8763000" cy="2362200"/>
          </a:xfrm>
        </p:spPr>
        <p:txBody>
          <a:bodyPr/>
          <a:lstStyle/>
          <a:p>
            <a:r>
              <a:rPr lang="en-US" altLang="en-US"/>
              <a:t>Principle:</a:t>
            </a:r>
          </a:p>
          <a:p>
            <a:pPr lvl="1"/>
            <a:r>
              <a:rPr lang="en-US" altLang="en-US"/>
              <a:t>divide filter mask into four regions (a, b, c, d). </a:t>
            </a:r>
          </a:p>
          <a:p>
            <a:pPr lvl="1"/>
            <a:r>
              <a:rPr lang="en-US" altLang="en-US"/>
              <a:t>In each compute the mean brightness and the variance </a:t>
            </a:r>
          </a:p>
          <a:p>
            <a:pPr lvl="1"/>
            <a:r>
              <a:rPr lang="en-US" altLang="en-US"/>
              <a:t>The output value of the center pixel (abcd) in the window is the mean value of that region that has the smallest variance.</a:t>
            </a:r>
          </a:p>
        </p:txBody>
      </p:sp>
      <p:pic>
        <p:nvPicPr>
          <p:cNvPr id="955396" name="Picture 4"/>
          <p:cNvPicPr>
            <a:picLocks noChangeAspect="1" noChangeArrowheads="1"/>
          </p:cNvPicPr>
          <p:nvPr/>
        </p:nvPicPr>
        <p:blipFill>
          <a:blip r:embed="rId2"/>
          <a:srcRect/>
          <a:stretch>
            <a:fillRect/>
          </a:stretch>
        </p:blipFill>
        <p:spPr bwMode="auto">
          <a:xfrm>
            <a:off x="3505200" y="3429000"/>
            <a:ext cx="2260600" cy="1219200"/>
          </a:xfrm>
          <a:prstGeom prst="rect">
            <a:avLst/>
          </a:prstGeom>
          <a:solidFill>
            <a:schemeClr val="folHlink"/>
          </a:solidFill>
          <a:ln w="12700">
            <a:noFill/>
            <a:miter lim="800000"/>
            <a:headEnd type="none" w="sm" len="sm"/>
            <a:tailEnd type="none" w="sm" len="sm"/>
          </a:ln>
          <a:effectLst/>
        </p:spPr>
      </p:pic>
      <p:pic>
        <p:nvPicPr>
          <p:cNvPr id="955397" name="Picture 5"/>
          <p:cNvPicPr>
            <a:picLocks noChangeAspect="1" noChangeArrowheads="1"/>
          </p:cNvPicPr>
          <p:nvPr/>
        </p:nvPicPr>
        <p:blipFill>
          <a:blip r:embed="rId3"/>
          <a:srcRect/>
          <a:stretch>
            <a:fillRect/>
          </a:stretch>
        </p:blipFill>
        <p:spPr bwMode="auto">
          <a:xfrm>
            <a:off x="139700" y="3822700"/>
            <a:ext cx="3106738" cy="2913063"/>
          </a:xfrm>
          <a:prstGeom prst="rect">
            <a:avLst/>
          </a:prstGeom>
          <a:noFill/>
        </p:spPr>
      </p:pic>
      <p:pic>
        <p:nvPicPr>
          <p:cNvPr id="955398" name="Picture 6"/>
          <p:cNvPicPr>
            <a:picLocks noChangeAspect="1" noChangeArrowheads="1"/>
          </p:cNvPicPr>
          <p:nvPr/>
        </p:nvPicPr>
        <p:blipFill>
          <a:blip r:embed="rId4"/>
          <a:srcRect/>
          <a:stretch>
            <a:fillRect/>
          </a:stretch>
        </p:blipFill>
        <p:spPr bwMode="auto">
          <a:xfrm>
            <a:off x="5962650" y="3865563"/>
            <a:ext cx="3130550" cy="2933700"/>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418" name="Rectangle 2"/>
          <p:cNvSpPr>
            <a:spLocks noGrp="1" noChangeArrowheads="1"/>
          </p:cNvSpPr>
          <p:nvPr>
            <p:ph type="title"/>
          </p:nvPr>
        </p:nvSpPr>
        <p:spPr>
          <a:xfrm>
            <a:off x="4714875" y="285750"/>
            <a:ext cx="4429125" cy="609600"/>
          </a:xfrm>
        </p:spPr>
        <p:txBody>
          <a:bodyPr/>
          <a:lstStyle/>
          <a:p>
            <a:r>
              <a:rPr lang="en-US" altLang="en-US"/>
              <a:t>Kuwahara Filter Example</a:t>
            </a:r>
          </a:p>
        </p:txBody>
      </p:sp>
      <p:pic>
        <p:nvPicPr>
          <p:cNvPr id="956420" name="Picture 4"/>
          <p:cNvPicPr>
            <a:picLocks noChangeAspect="1" noChangeArrowheads="1"/>
          </p:cNvPicPr>
          <p:nvPr/>
        </p:nvPicPr>
        <p:blipFill>
          <a:blip r:embed="rId2"/>
          <a:srcRect/>
          <a:stretch>
            <a:fillRect/>
          </a:stretch>
        </p:blipFill>
        <p:spPr bwMode="auto">
          <a:xfrm>
            <a:off x="914400" y="1066800"/>
            <a:ext cx="2667000" cy="2667000"/>
          </a:xfrm>
          <a:prstGeom prst="rect">
            <a:avLst/>
          </a:prstGeom>
          <a:noFill/>
          <a:ln w="19050">
            <a:solidFill>
              <a:srgbClr val="424680"/>
            </a:solidFill>
            <a:miter lim="800000"/>
            <a:headEnd/>
            <a:tailEnd/>
          </a:ln>
        </p:spPr>
      </p:pic>
      <p:pic>
        <p:nvPicPr>
          <p:cNvPr id="956421" name="Picture 5"/>
          <p:cNvPicPr>
            <a:picLocks noChangeAspect="1" noChangeArrowheads="1"/>
          </p:cNvPicPr>
          <p:nvPr/>
        </p:nvPicPr>
        <p:blipFill>
          <a:blip r:embed="rId3"/>
          <a:srcRect/>
          <a:stretch>
            <a:fillRect/>
          </a:stretch>
        </p:blipFill>
        <p:spPr bwMode="auto">
          <a:xfrm>
            <a:off x="5715000" y="1066800"/>
            <a:ext cx="2667000" cy="2667000"/>
          </a:xfrm>
          <a:prstGeom prst="rect">
            <a:avLst/>
          </a:prstGeom>
          <a:noFill/>
          <a:ln w="19050">
            <a:solidFill>
              <a:srgbClr val="424680"/>
            </a:solidFill>
            <a:miter lim="800000"/>
            <a:headEnd/>
            <a:tailEnd/>
          </a:ln>
        </p:spPr>
      </p:pic>
      <p:pic>
        <p:nvPicPr>
          <p:cNvPr id="956422" name="Picture 6"/>
          <p:cNvPicPr>
            <a:picLocks noChangeAspect="1" noChangeArrowheads="1"/>
          </p:cNvPicPr>
          <p:nvPr/>
        </p:nvPicPr>
        <p:blipFill>
          <a:blip r:embed="rId4"/>
          <a:srcRect/>
          <a:stretch>
            <a:fillRect/>
          </a:stretch>
        </p:blipFill>
        <p:spPr bwMode="auto">
          <a:xfrm>
            <a:off x="901700" y="3886200"/>
            <a:ext cx="2667000" cy="2667000"/>
          </a:xfrm>
          <a:prstGeom prst="rect">
            <a:avLst/>
          </a:prstGeom>
          <a:noFill/>
          <a:ln w="19050">
            <a:solidFill>
              <a:srgbClr val="424680"/>
            </a:solidFill>
            <a:miter lim="800000"/>
            <a:headEnd/>
            <a:tailEnd/>
          </a:ln>
        </p:spPr>
      </p:pic>
      <p:pic>
        <p:nvPicPr>
          <p:cNvPr id="956423" name="Picture 7"/>
          <p:cNvPicPr>
            <a:picLocks noChangeAspect="1" noChangeArrowheads="1"/>
          </p:cNvPicPr>
          <p:nvPr/>
        </p:nvPicPr>
        <p:blipFill>
          <a:blip r:embed="rId5"/>
          <a:srcRect/>
          <a:stretch>
            <a:fillRect/>
          </a:stretch>
        </p:blipFill>
        <p:spPr bwMode="auto">
          <a:xfrm>
            <a:off x="5715000" y="3886200"/>
            <a:ext cx="2667000" cy="2667000"/>
          </a:xfrm>
          <a:prstGeom prst="rect">
            <a:avLst/>
          </a:prstGeom>
          <a:noFill/>
          <a:ln w="19050">
            <a:solidFill>
              <a:srgbClr val="424680"/>
            </a:solidFill>
            <a:miter lim="800000"/>
            <a:headEnd/>
            <a:tailEnd/>
          </a:ln>
        </p:spPr>
      </p:pic>
      <p:sp>
        <p:nvSpPr>
          <p:cNvPr id="956424" name="Text Box 8"/>
          <p:cNvSpPr txBox="1">
            <a:spLocks noChangeArrowheads="1"/>
          </p:cNvSpPr>
          <p:nvPr/>
        </p:nvSpPr>
        <p:spPr bwMode="auto">
          <a:xfrm>
            <a:off x="3565525" y="1560513"/>
            <a:ext cx="971550" cy="366712"/>
          </a:xfrm>
          <a:prstGeom prst="rect">
            <a:avLst/>
          </a:prstGeom>
          <a:noFill/>
          <a:ln w="12700">
            <a:noFill/>
            <a:miter lim="800000"/>
            <a:headEnd type="none" w="sm" len="sm"/>
            <a:tailEnd type="none" w="sm" len="sm"/>
          </a:ln>
          <a:effectLst/>
        </p:spPr>
        <p:txBody>
          <a:bodyPr wrap="none">
            <a:spAutoFit/>
          </a:bodyPr>
          <a:lstStyle/>
          <a:p>
            <a:r>
              <a:rPr lang="en-US" altLang="en-US" sz="1800"/>
              <a:t>Original</a:t>
            </a:r>
          </a:p>
        </p:txBody>
      </p:sp>
      <p:sp>
        <p:nvSpPr>
          <p:cNvPr id="956425" name="Text Box 9"/>
          <p:cNvSpPr txBox="1">
            <a:spLocks noChangeArrowheads="1"/>
          </p:cNvSpPr>
          <p:nvPr/>
        </p:nvSpPr>
        <p:spPr bwMode="auto">
          <a:xfrm>
            <a:off x="4419600" y="2514600"/>
            <a:ext cx="1339850" cy="641350"/>
          </a:xfrm>
          <a:prstGeom prst="rect">
            <a:avLst/>
          </a:prstGeom>
          <a:noFill/>
          <a:ln w="12700">
            <a:noFill/>
            <a:miter lim="800000"/>
            <a:headEnd type="none" w="sm" len="sm"/>
            <a:tailEnd type="none" w="sm" len="sm"/>
          </a:ln>
          <a:effectLst/>
        </p:spPr>
        <p:txBody>
          <a:bodyPr wrap="none">
            <a:spAutoFit/>
          </a:bodyPr>
          <a:lstStyle/>
          <a:p>
            <a:pPr algn="ctr"/>
            <a:r>
              <a:rPr lang="en-US" altLang="en-US" sz="1800"/>
              <a:t>Median</a:t>
            </a:r>
          </a:p>
          <a:p>
            <a:pPr algn="ctr"/>
            <a:r>
              <a:rPr lang="en-US" altLang="en-US" sz="1800"/>
              <a:t>(1 iteration)</a:t>
            </a:r>
          </a:p>
        </p:txBody>
      </p:sp>
      <p:sp>
        <p:nvSpPr>
          <p:cNvPr id="956426" name="Text Box 10"/>
          <p:cNvSpPr txBox="1">
            <a:spLocks noChangeArrowheads="1"/>
          </p:cNvSpPr>
          <p:nvPr/>
        </p:nvSpPr>
        <p:spPr bwMode="auto">
          <a:xfrm>
            <a:off x="3460750" y="4038600"/>
            <a:ext cx="1581150" cy="641350"/>
          </a:xfrm>
          <a:prstGeom prst="rect">
            <a:avLst/>
          </a:prstGeom>
          <a:noFill/>
          <a:ln w="12700">
            <a:noFill/>
            <a:miter lim="800000"/>
            <a:headEnd type="none" w="sm" len="sm"/>
            <a:tailEnd type="none" w="sm" len="sm"/>
          </a:ln>
          <a:effectLst/>
        </p:spPr>
        <p:txBody>
          <a:bodyPr wrap="none">
            <a:spAutoFit/>
          </a:bodyPr>
          <a:lstStyle/>
          <a:p>
            <a:pPr algn="ctr"/>
            <a:r>
              <a:rPr lang="en-US" altLang="en-US" sz="1800"/>
              <a:t>Median</a:t>
            </a:r>
          </a:p>
          <a:p>
            <a:pPr algn="ctr"/>
            <a:r>
              <a:rPr lang="en-US" altLang="en-US" sz="1800"/>
              <a:t>(10 iterations)</a:t>
            </a:r>
          </a:p>
        </p:txBody>
      </p:sp>
      <p:sp>
        <p:nvSpPr>
          <p:cNvPr id="956427" name="Text Box 11"/>
          <p:cNvSpPr txBox="1">
            <a:spLocks noChangeArrowheads="1"/>
          </p:cNvSpPr>
          <p:nvPr/>
        </p:nvSpPr>
        <p:spPr bwMode="auto">
          <a:xfrm>
            <a:off x="4457700" y="5562600"/>
            <a:ext cx="1212850" cy="366713"/>
          </a:xfrm>
          <a:prstGeom prst="rect">
            <a:avLst/>
          </a:prstGeom>
          <a:noFill/>
          <a:ln w="12700">
            <a:noFill/>
            <a:miter lim="800000"/>
            <a:headEnd type="none" w="sm" len="sm"/>
            <a:tailEnd type="none" w="sm" len="sm"/>
          </a:ln>
          <a:effectLst/>
        </p:spPr>
        <p:txBody>
          <a:bodyPr wrap="none">
            <a:spAutoFit/>
          </a:bodyPr>
          <a:lstStyle/>
          <a:p>
            <a:pPr algn="ctr"/>
            <a:r>
              <a:rPr lang="en-US" altLang="en-US" sz="1800"/>
              <a:t>Kuwahara</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586" name="Rectangle 2"/>
          <p:cNvSpPr>
            <a:spLocks noGrp="1" noChangeArrowheads="1"/>
          </p:cNvSpPr>
          <p:nvPr>
            <p:ph type="title"/>
          </p:nvPr>
        </p:nvSpPr>
        <p:spPr>
          <a:xfrm>
            <a:off x="3689350" y="285750"/>
            <a:ext cx="5410200" cy="609600"/>
          </a:xfrm>
        </p:spPr>
        <p:txBody>
          <a:bodyPr/>
          <a:lstStyle/>
          <a:p>
            <a:r>
              <a:rPr lang="en-US" altLang="en-US"/>
              <a:t>Anisotropic Diffusion Filtering</a:t>
            </a:r>
          </a:p>
        </p:txBody>
      </p:sp>
      <p:pic>
        <p:nvPicPr>
          <p:cNvPr id="963588" name="Picture 4"/>
          <p:cNvPicPr>
            <a:picLocks noChangeAspect="1" noChangeArrowheads="1"/>
          </p:cNvPicPr>
          <p:nvPr/>
        </p:nvPicPr>
        <p:blipFill>
          <a:blip r:embed="rId2"/>
          <a:srcRect/>
          <a:stretch>
            <a:fillRect/>
          </a:stretch>
        </p:blipFill>
        <p:spPr bwMode="auto">
          <a:xfrm>
            <a:off x="882650" y="957263"/>
            <a:ext cx="7721600" cy="5435600"/>
          </a:xfrm>
          <a:prstGeom prst="rect">
            <a:avLst/>
          </a:prstGeom>
          <a:noFill/>
          <a:ln w="9525">
            <a:noFill/>
            <a:miter lim="800000"/>
            <a:headEnd/>
            <a:tailEnd/>
          </a:ln>
          <a:effectLst/>
        </p:spPr>
      </p:pic>
      <p:sp>
        <p:nvSpPr>
          <p:cNvPr id="963589" name="Text Box 5"/>
          <p:cNvSpPr txBox="1">
            <a:spLocks noChangeArrowheads="1"/>
          </p:cNvSpPr>
          <p:nvPr/>
        </p:nvSpPr>
        <p:spPr bwMode="auto">
          <a:xfrm>
            <a:off x="441325" y="6630988"/>
            <a:ext cx="7153275" cy="274637"/>
          </a:xfrm>
          <a:prstGeom prst="rect">
            <a:avLst/>
          </a:prstGeom>
          <a:noFill/>
          <a:ln w="12700">
            <a:noFill/>
            <a:miter lim="800000"/>
            <a:headEnd type="none" w="sm" len="sm"/>
            <a:tailEnd type="none" w="sm" len="sm"/>
          </a:ln>
          <a:effectLst/>
        </p:spPr>
        <p:txBody>
          <a:bodyPr wrap="none">
            <a:spAutoFit/>
          </a:bodyPr>
          <a:lstStyle/>
          <a:p>
            <a:r>
              <a:rPr lang="en-US" altLang="en-US" sz="1200"/>
              <a:t>Note: Original Perona-Malik diffusion process is NOT anisotropic, although they erroneously said it was.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4610" name="Rectangle 2"/>
          <p:cNvSpPr>
            <a:spLocks noGrp="1" noChangeArrowheads="1"/>
          </p:cNvSpPr>
          <p:nvPr>
            <p:ph type="title"/>
          </p:nvPr>
        </p:nvSpPr>
        <p:spPr/>
        <p:txBody>
          <a:bodyPr/>
          <a:lstStyle/>
          <a:p>
            <a:r>
              <a:rPr lang="en-US" altLang="en-US"/>
              <a:t>Example: Perona-Malik</a:t>
            </a:r>
          </a:p>
        </p:txBody>
      </p:sp>
      <p:sp>
        <p:nvSpPr>
          <p:cNvPr id="964611" name="Rectangle 3"/>
          <p:cNvSpPr>
            <a:spLocks noGrp="1" noChangeArrowheads="1"/>
          </p:cNvSpPr>
          <p:nvPr>
            <p:ph type="body" idx="1"/>
          </p:nvPr>
        </p:nvSpPr>
        <p:spPr>
          <a:xfrm>
            <a:off x="685800" y="4343400"/>
            <a:ext cx="8458200" cy="2514600"/>
          </a:xfrm>
        </p:spPr>
        <p:txBody>
          <a:bodyPr/>
          <a:lstStyle/>
          <a:p>
            <a:r>
              <a:rPr lang="en-US" altLang="en-US"/>
              <a:t>In general:</a:t>
            </a:r>
          </a:p>
          <a:p>
            <a:pPr lvl="1"/>
            <a:r>
              <a:rPr lang="en-US" altLang="en-US"/>
              <a:t>Anisotropic diffusion estimates an image from a noisy image</a:t>
            </a:r>
          </a:p>
          <a:p>
            <a:pPr lvl="1"/>
            <a:r>
              <a:rPr lang="en-US" altLang="en-US"/>
              <a:t>Useful for restoration, etc.</a:t>
            </a:r>
          </a:p>
          <a:p>
            <a:pPr lvl="1"/>
            <a:r>
              <a:rPr lang="en-US" altLang="en-US"/>
              <a:t>Only shown smoothing examples</a:t>
            </a:r>
          </a:p>
          <a:p>
            <a:pPr lvl="1"/>
            <a:r>
              <a:rPr lang="en-US" altLang="en-US"/>
              <a:t>Read the literature</a:t>
            </a:r>
          </a:p>
        </p:txBody>
      </p:sp>
      <p:pic>
        <p:nvPicPr>
          <p:cNvPr id="964612" name="Picture 4"/>
          <p:cNvPicPr>
            <a:picLocks noChangeAspect="1" noChangeArrowheads="1"/>
          </p:cNvPicPr>
          <p:nvPr/>
        </p:nvPicPr>
        <p:blipFill>
          <a:blip r:embed="rId2"/>
          <a:srcRect/>
          <a:stretch>
            <a:fillRect/>
          </a:stretch>
        </p:blipFill>
        <p:spPr bwMode="auto">
          <a:xfrm>
            <a:off x="457200" y="1524000"/>
            <a:ext cx="4064000" cy="2540000"/>
          </a:xfrm>
          <a:prstGeom prst="rect">
            <a:avLst/>
          </a:prstGeom>
          <a:noFill/>
          <a:ln w="9525">
            <a:noFill/>
            <a:miter lim="800000"/>
            <a:headEnd/>
            <a:tailEnd/>
          </a:ln>
          <a:effectLst/>
        </p:spPr>
      </p:pic>
      <p:pic>
        <p:nvPicPr>
          <p:cNvPr id="964613" name="Picture 5"/>
          <p:cNvPicPr>
            <a:picLocks noChangeAspect="1" noChangeArrowheads="1"/>
          </p:cNvPicPr>
          <p:nvPr/>
        </p:nvPicPr>
        <p:blipFill>
          <a:blip r:embed="rId3"/>
          <a:srcRect/>
          <a:stretch>
            <a:fillRect/>
          </a:stretch>
        </p:blipFill>
        <p:spPr bwMode="auto">
          <a:xfrm>
            <a:off x="4572000" y="1524000"/>
            <a:ext cx="4064000" cy="25400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218" name="Rectangle 2"/>
          <p:cNvSpPr>
            <a:spLocks noGrp="1" noChangeArrowheads="1"/>
          </p:cNvSpPr>
          <p:nvPr>
            <p:ph type="title"/>
          </p:nvPr>
        </p:nvSpPr>
        <p:spPr>
          <a:xfrm>
            <a:off x="3352800" y="285750"/>
            <a:ext cx="5867400" cy="609600"/>
          </a:xfrm>
        </p:spPr>
        <p:txBody>
          <a:bodyPr/>
          <a:lstStyle/>
          <a:p>
            <a:r>
              <a:rPr lang="en-US" altLang="en-US"/>
              <a:t>Point Transforms: General Idea</a:t>
            </a:r>
          </a:p>
        </p:txBody>
      </p:sp>
      <p:sp>
        <p:nvSpPr>
          <p:cNvPr id="905219" name="Rectangle 3"/>
          <p:cNvSpPr>
            <a:spLocks noGrp="1" noChangeArrowheads="1"/>
          </p:cNvSpPr>
          <p:nvPr>
            <p:ph type="body" idx="1"/>
          </p:nvPr>
        </p:nvSpPr>
        <p:spPr>
          <a:xfrm>
            <a:off x="1143000" y="1447800"/>
            <a:ext cx="1600200" cy="609600"/>
          </a:xfrm>
          <a:solidFill>
            <a:schemeClr val="folHlink"/>
          </a:solidFill>
        </p:spPr>
        <p:txBody>
          <a:bodyPr/>
          <a:lstStyle/>
          <a:p>
            <a:pPr>
              <a:buFont typeface="Zapf Dingbats" charset="2"/>
              <a:buNone/>
            </a:pPr>
            <a:r>
              <a:rPr lang="en-US" altLang="en-US" sz="2800" b="1">
                <a:solidFill>
                  <a:schemeClr val="bg2"/>
                </a:solidFill>
              </a:rPr>
              <a:t>O = T(I)</a:t>
            </a:r>
          </a:p>
        </p:txBody>
      </p:sp>
      <p:grpSp>
        <p:nvGrpSpPr>
          <p:cNvPr id="905220" name="Group 4"/>
          <p:cNvGrpSpPr>
            <a:grpSpLocks/>
          </p:cNvGrpSpPr>
          <p:nvPr/>
        </p:nvGrpSpPr>
        <p:grpSpPr bwMode="auto">
          <a:xfrm>
            <a:off x="3810000" y="2743200"/>
            <a:ext cx="4594225" cy="3430588"/>
            <a:chOff x="1876" y="1331"/>
            <a:chExt cx="2894" cy="2161"/>
          </a:xfrm>
        </p:grpSpPr>
        <p:sp>
          <p:nvSpPr>
            <p:cNvPr id="905221" name="Line 5"/>
            <p:cNvSpPr>
              <a:spLocks noChangeShapeType="1"/>
            </p:cNvSpPr>
            <p:nvPr/>
          </p:nvSpPr>
          <p:spPr bwMode="auto">
            <a:xfrm flipV="1">
              <a:off x="2676" y="1456"/>
              <a:ext cx="0" cy="1451"/>
            </a:xfrm>
            <a:prstGeom prst="line">
              <a:avLst/>
            </a:prstGeom>
            <a:noFill/>
            <a:ln w="38100">
              <a:solidFill>
                <a:schemeClr val="tx1"/>
              </a:solidFill>
              <a:round/>
              <a:headEnd/>
              <a:tailEnd type="triangle" w="med" len="med"/>
            </a:ln>
            <a:effectLst/>
          </p:spPr>
          <p:txBody>
            <a:bodyPr wrap="none" anchor="ctr"/>
            <a:lstStyle/>
            <a:p>
              <a:endParaRPr lang="en-US"/>
            </a:p>
          </p:txBody>
        </p:sp>
        <p:sp>
          <p:nvSpPr>
            <p:cNvPr id="905222" name="Line 6"/>
            <p:cNvSpPr>
              <a:spLocks noChangeShapeType="1"/>
            </p:cNvSpPr>
            <p:nvPr/>
          </p:nvSpPr>
          <p:spPr bwMode="auto">
            <a:xfrm rot="5400000" flipV="1">
              <a:off x="3658" y="1925"/>
              <a:ext cx="0" cy="1964"/>
            </a:xfrm>
            <a:prstGeom prst="line">
              <a:avLst/>
            </a:prstGeom>
            <a:noFill/>
            <a:ln w="38100">
              <a:solidFill>
                <a:schemeClr val="tx1"/>
              </a:solidFill>
              <a:round/>
              <a:headEnd/>
              <a:tailEnd type="triangle" w="med" len="med"/>
            </a:ln>
            <a:effectLst/>
          </p:spPr>
          <p:txBody>
            <a:bodyPr wrap="none" anchor="ctr"/>
            <a:lstStyle/>
            <a:p>
              <a:endParaRPr lang="en-US"/>
            </a:p>
          </p:txBody>
        </p:sp>
        <p:sp>
          <p:nvSpPr>
            <p:cNvPr id="905223" name="Freeform 7"/>
            <p:cNvSpPr>
              <a:spLocks/>
            </p:cNvSpPr>
            <p:nvPr/>
          </p:nvSpPr>
          <p:spPr bwMode="auto">
            <a:xfrm>
              <a:off x="2676" y="1623"/>
              <a:ext cx="1745" cy="1284"/>
            </a:xfrm>
            <a:custGeom>
              <a:avLst/>
              <a:gdLst/>
              <a:ahLst/>
              <a:cxnLst>
                <a:cxn ang="0">
                  <a:pos x="0" y="1296"/>
                </a:cxn>
                <a:cxn ang="0">
                  <a:pos x="96" y="768"/>
                </a:cxn>
                <a:cxn ang="0">
                  <a:pos x="576" y="480"/>
                </a:cxn>
                <a:cxn ang="0">
                  <a:pos x="768" y="96"/>
                </a:cxn>
                <a:cxn ang="0">
                  <a:pos x="1296" y="0"/>
                </a:cxn>
              </a:cxnLst>
              <a:rect l="0" t="0" r="r" b="b"/>
              <a:pathLst>
                <a:path w="1296" h="1296">
                  <a:moveTo>
                    <a:pt x="0" y="1296"/>
                  </a:moveTo>
                  <a:cubicBezTo>
                    <a:pt x="0" y="1100"/>
                    <a:pt x="0" y="904"/>
                    <a:pt x="96" y="768"/>
                  </a:cubicBezTo>
                  <a:cubicBezTo>
                    <a:pt x="192" y="632"/>
                    <a:pt x="464" y="592"/>
                    <a:pt x="576" y="480"/>
                  </a:cubicBezTo>
                  <a:cubicBezTo>
                    <a:pt x="688" y="368"/>
                    <a:pt x="648" y="176"/>
                    <a:pt x="768" y="96"/>
                  </a:cubicBezTo>
                  <a:cubicBezTo>
                    <a:pt x="888" y="16"/>
                    <a:pt x="1092" y="8"/>
                    <a:pt x="1296" y="0"/>
                  </a:cubicBezTo>
                </a:path>
              </a:pathLst>
            </a:custGeom>
            <a:noFill/>
            <a:ln w="38100" cmpd="sng">
              <a:solidFill>
                <a:schemeClr val="accent2"/>
              </a:solidFill>
              <a:round/>
              <a:headEnd/>
              <a:tailEnd/>
            </a:ln>
            <a:effectLst/>
          </p:spPr>
          <p:txBody>
            <a:bodyPr wrap="none" anchor="ctr"/>
            <a:lstStyle/>
            <a:p>
              <a:endParaRPr lang="en-US"/>
            </a:p>
          </p:txBody>
        </p:sp>
        <p:sp>
          <p:nvSpPr>
            <p:cNvPr id="905224" name="Text Box 8"/>
            <p:cNvSpPr txBox="1">
              <a:spLocks noChangeArrowheads="1"/>
            </p:cNvSpPr>
            <p:nvPr/>
          </p:nvSpPr>
          <p:spPr bwMode="auto">
            <a:xfrm>
              <a:off x="2443" y="2981"/>
              <a:ext cx="223" cy="288"/>
            </a:xfrm>
            <a:prstGeom prst="rect">
              <a:avLst/>
            </a:prstGeom>
            <a:noFill/>
            <a:ln w="9525">
              <a:noFill/>
              <a:miter lim="800000"/>
              <a:headEnd/>
              <a:tailEnd/>
            </a:ln>
            <a:effectLst/>
          </p:spPr>
          <p:txBody>
            <a:bodyPr wrap="none">
              <a:spAutoFit/>
            </a:bodyPr>
            <a:lstStyle/>
            <a:p>
              <a:r>
                <a:rPr lang="en-GB" altLang="en-US" sz="2400"/>
                <a:t>0</a:t>
              </a:r>
            </a:p>
          </p:txBody>
        </p:sp>
        <p:sp>
          <p:nvSpPr>
            <p:cNvPr id="905225" name="Text Box 9"/>
            <p:cNvSpPr txBox="1">
              <a:spLocks noChangeArrowheads="1"/>
            </p:cNvSpPr>
            <p:nvPr/>
          </p:nvSpPr>
          <p:spPr bwMode="auto">
            <a:xfrm>
              <a:off x="4333" y="3036"/>
              <a:ext cx="437" cy="288"/>
            </a:xfrm>
            <a:prstGeom prst="rect">
              <a:avLst/>
            </a:prstGeom>
            <a:noFill/>
            <a:ln w="9525">
              <a:noFill/>
              <a:miter lim="800000"/>
              <a:headEnd/>
              <a:tailEnd/>
            </a:ln>
            <a:effectLst/>
          </p:spPr>
          <p:txBody>
            <a:bodyPr wrap="none">
              <a:spAutoFit/>
            </a:bodyPr>
            <a:lstStyle/>
            <a:p>
              <a:r>
                <a:rPr lang="en-GB" altLang="en-US" sz="2400"/>
                <a:t>255</a:t>
              </a:r>
            </a:p>
          </p:txBody>
        </p:sp>
        <p:sp>
          <p:nvSpPr>
            <p:cNvPr id="905226" name="Text Box 10"/>
            <p:cNvSpPr txBox="1">
              <a:spLocks noChangeArrowheads="1"/>
            </p:cNvSpPr>
            <p:nvPr/>
          </p:nvSpPr>
          <p:spPr bwMode="auto">
            <a:xfrm>
              <a:off x="1876" y="1331"/>
              <a:ext cx="437" cy="288"/>
            </a:xfrm>
            <a:prstGeom prst="rect">
              <a:avLst/>
            </a:prstGeom>
            <a:noFill/>
            <a:ln w="9525">
              <a:noFill/>
              <a:miter lim="800000"/>
              <a:headEnd/>
              <a:tailEnd/>
            </a:ln>
            <a:effectLst/>
          </p:spPr>
          <p:txBody>
            <a:bodyPr wrap="none">
              <a:spAutoFit/>
            </a:bodyPr>
            <a:lstStyle/>
            <a:p>
              <a:r>
                <a:rPr lang="en-GB" altLang="en-US" sz="2400"/>
                <a:t>255</a:t>
              </a:r>
            </a:p>
          </p:txBody>
        </p:sp>
        <p:sp>
          <p:nvSpPr>
            <p:cNvPr id="905227" name="Text Box 11"/>
            <p:cNvSpPr txBox="1">
              <a:spLocks noChangeArrowheads="1"/>
            </p:cNvSpPr>
            <p:nvPr/>
          </p:nvSpPr>
          <p:spPr bwMode="auto">
            <a:xfrm>
              <a:off x="3170" y="3204"/>
              <a:ext cx="692" cy="288"/>
            </a:xfrm>
            <a:prstGeom prst="rect">
              <a:avLst/>
            </a:prstGeom>
            <a:noFill/>
            <a:ln w="9525">
              <a:noFill/>
              <a:miter lim="800000"/>
              <a:headEnd/>
              <a:tailEnd/>
            </a:ln>
            <a:effectLst/>
          </p:spPr>
          <p:txBody>
            <a:bodyPr wrap="none">
              <a:spAutoFit/>
            </a:bodyPr>
            <a:lstStyle/>
            <a:p>
              <a:r>
                <a:rPr lang="en-GB" altLang="en-US" sz="2400"/>
                <a:t>INPUT</a:t>
              </a:r>
            </a:p>
          </p:txBody>
        </p:sp>
        <p:sp>
          <p:nvSpPr>
            <p:cNvPr id="905228" name="Text Box 12"/>
            <p:cNvSpPr txBox="1">
              <a:spLocks noChangeArrowheads="1"/>
            </p:cNvSpPr>
            <p:nvPr/>
          </p:nvSpPr>
          <p:spPr bwMode="auto">
            <a:xfrm rot="-5400000">
              <a:off x="1598" y="2143"/>
              <a:ext cx="905" cy="288"/>
            </a:xfrm>
            <a:prstGeom prst="rect">
              <a:avLst/>
            </a:prstGeom>
            <a:noFill/>
            <a:ln w="9525">
              <a:noFill/>
              <a:miter lim="800000"/>
              <a:headEnd/>
              <a:tailEnd/>
            </a:ln>
            <a:effectLst/>
          </p:spPr>
          <p:txBody>
            <a:bodyPr wrap="none">
              <a:spAutoFit/>
            </a:bodyPr>
            <a:lstStyle/>
            <a:p>
              <a:r>
                <a:rPr lang="en-GB" altLang="en-US" sz="2400"/>
                <a:t>OUTPUT</a:t>
              </a:r>
            </a:p>
          </p:txBody>
        </p:sp>
        <p:sp>
          <p:nvSpPr>
            <p:cNvPr id="905229" name="Line 13"/>
            <p:cNvSpPr>
              <a:spLocks noChangeShapeType="1"/>
            </p:cNvSpPr>
            <p:nvPr/>
          </p:nvSpPr>
          <p:spPr bwMode="auto">
            <a:xfrm flipV="1">
              <a:off x="3621" y="1791"/>
              <a:ext cx="0" cy="1116"/>
            </a:xfrm>
            <a:prstGeom prst="line">
              <a:avLst/>
            </a:prstGeom>
            <a:noFill/>
            <a:ln w="28575">
              <a:solidFill>
                <a:schemeClr val="tx1"/>
              </a:solidFill>
              <a:prstDash val="dash"/>
              <a:round/>
              <a:headEnd/>
              <a:tailEnd/>
            </a:ln>
            <a:effectLst/>
          </p:spPr>
          <p:txBody>
            <a:bodyPr wrap="none" anchor="ctr"/>
            <a:lstStyle/>
            <a:p>
              <a:endParaRPr lang="en-US"/>
            </a:p>
          </p:txBody>
        </p:sp>
        <p:sp>
          <p:nvSpPr>
            <p:cNvPr id="905230" name="Line 14"/>
            <p:cNvSpPr>
              <a:spLocks noChangeShapeType="1"/>
            </p:cNvSpPr>
            <p:nvPr/>
          </p:nvSpPr>
          <p:spPr bwMode="auto">
            <a:xfrm flipH="1">
              <a:off x="2676" y="1791"/>
              <a:ext cx="945" cy="0"/>
            </a:xfrm>
            <a:prstGeom prst="line">
              <a:avLst/>
            </a:prstGeom>
            <a:noFill/>
            <a:ln w="28575">
              <a:solidFill>
                <a:schemeClr val="tx1"/>
              </a:solidFill>
              <a:prstDash val="dash"/>
              <a:round/>
              <a:headEnd/>
              <a:tailEnd/>
            </a:ln>
            <a:effectLst/>
          </p:spPr>
          <p:txBody>
            <a:bodyPr wrap="none" anchor="ctr"/>
            <a:lstStyle/>
            <a:p>
              <a:endParaRPr lang="en-US"/>
            </a:p>
          </p:txBody>
        </p:sp>
        <p:sp>
          <p:nvSpPr>
            <p:cNvPr id="905231" name="Rectangle 15"/>
            <p:cNvSpPr>
              <a:spLocks noChangeArrowheads="1"/>
            </p:cNvSpPr>
            <p:nvPr/>
          </p:nvSpPr>
          <p:spPr bwMode="auto">
            <a:xfrm>
              <a:off x="3504" y="2976"/>
              <a:ext cx="240" cy="240"/>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905232" name="Rectangle 16"/>
            <p:cNvSpPr>
              <a:spLocks noChangeArrowheads="1"/>
            </p:cNvSpPr>
            <p:nvPr/>
          </p:nvSpPr>
          <p:spPr bwMode="auto">
            <a:xfrm>
              <a:off x="2352" y="1680"/>
              <a:ext cx="240" cy="240"/>
            </a:xfrm>
            <a:prstGeom prst="rect">
              <a:avLst/>
            </a:prstGeom>
            <a:solidFill>
              <a:srgbClr val="DDDDDD"/>
            </a:solidFill>
            <a:ln w="9525">
              <a:solidFill>
                <a:schemeClr val="tx1"/>
              </a:solidFill>
              <a:miter lim="800000"/>
              <a:headEnd/>
              <a:tailEnd/>
            </a:ln>
            <a:effectLst/>
          </p:spPr>
          <p:txBody>
            <a:bodyPr wrap="none" anchor="ctr"/>
            <a:lstStyle/>
            <a:p>
              <a:endParaRPr lang="en-US"/>
            </a:p>
          </p:txBody>
        </p:sp>
      </p:grpSp>
      <p:sp>
        <p:nvSpPr>
          <p:cNvPr id="905233" name="Text Box 17"/>
          <p:cNvSpPr txBox="1">
            <a:spLocks noChangeArrowheads="1"/>
          </p:cNvSpPr>
          <p:nvPr/>
        </p:nvSpPr>
        <p:spPr bwMode="auto">
          <a:xfrm>
            <a:off x="609600" y="2209800"/>
            <a:ext cx="3048000" cy="1552575"/>
          </a:xfrm>
          <a:prstGeom prst="rect">
            <a:avLst/>
          </a:prstGeom>
          <a:noFill/>
          <a:ln w="9525">
            <a:noFill/>
            <a:miter lim="800000"/>
            <a:headEnd/>
            <a:tailEnd/>
          </a:ln>
          <a:effectLst/>
        </p:spPr>
        <p:txBody>
          <a:bodyPr>
            <a:spAutoFit/>
          </a:bodyPr>
          <a:lstStyle/>
          <a:p>
            <a:r>
              <a:rPr lang="en-GB" altLang="en-US" sz="2400"/>
              <a:t>Input pixel value, I, mapped to output pixel value, O, via transfer function T.</a:t>
            </a:r>
          </a:p>
        </p:txBody>
      </p:sp>
      <p:sp>
        <p:nvSpPr>
          <p:cNvPr id="905234" name="Text Box 18"/>
          <p:cNvSpPr txBox="1">
            <a:spLocks noChangeArrowheads="1"/>
          </p:cNvSpPr>
          <p:nvPr/>
        </p:nvSpPr>
        <p:spPr bwMode="auto">
          <a:xfrm>
            <a:off x="6553200" y="1600200"/>
            <a:ext cx="1624013" cy="822325"/>
          </a:xfrm>
          <a:prstGeom prst="rect">
            <a:avLst/>
          </a:prstGeom>
          <a:noFill/>
          <a:ln w="9525">
            <a:noFill/>
            <a:miter lim="800000"/>
            <a:headEnd/>
            <a:tailEnd/>
          </a:ln>
          <a:effectLst/>
        </p:spPr>
        <p:txBody>
          <a:bodyPr wrap="none">
            <a:spAutoFit/>
          </a:bodyPr>
          <a:lstStyle/>
          <a:p>
            <a:r>
              <a:rPr lang="en-GB" altLang="en-US" sz="2400"/>
              <a:t>Transfer</a:t>
            </a:r>
          </a:p>
          <a:p>
            <a:r>
              <a:rPr lang="en-GB" altLang="en-US" sz="2400"/>
              <a:t>Function T</a:t>
            </a:r>
          </a:p>
        </p:txBody>
      </p:sp>
      <p:sp>
        <p:nvSpPr>
          <p:cNvPr id="905236" name="Line 20"/>
          <p:cNvSpPr>
            <a:spLocks noChangeShapeType="1"/>
          </p:cNvSpPr>
          <p:nvPr/>
        </p:nvSpPr>
        <p:spPr bwMode="auto">
          <a:xfrm flipH="1">
            <a:off x="6934200" y="2362200"/>
            <a:ext cx="304800" cy="914400"/>
          </a:xfrm>
          <a:prstGeom prst="line">
            <a:avLst/>
          </a:prstGeom>
          <a:noFill/>
          <a:ln w="28575">
            <a:solidFill>
              <a:schemeClr val="tx1"/>
            </a:solidFill>
            <a:round/>
            <a:headEnd/>
            <a:tailEnd type="triangle" w="med" len="me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9010" name="Rectangle 2"/>
          <p:cNvSpPr>
            <a:spLocks noGrp="1" noChangeArrowheads="1"/>
          </p:cNvSpPr>
          <p:nvPr>
            <p:ph type="title"/>
          </p:nvPr>
        </p:nvSpPr>
        <p:spPr>
          <a:xfrm>
            <a:off x="3581400" y="285750"/>
            <a:ext cx="5486400" cy="609600"/>
          </a:xfrm>
        </p:spPr>
        <p:txBody>
          <a:bodyPr/>
          <a:lstStyle/>
          <a:p>
            <a:r>
              <a:rPr lang="en-US" altLang="en-US"/>
              <a:t>Observations on Enhancement</a:t>
            </a:r>
          </a:p>
        </p:txBody>
      </p:sp>
      <p:sp>
        <p:nvSpPr>
          <p:cNvPr id="939011" name="Rectangle 3"/>
          <p:cNvSpPr>
            <a:spLocks noGrp="1" noChangeArrowheads="1"/>
          </p:cNvSpPr>
          <p:nvPr>
            <p:ph type="body" idx="1"/>
          </p:nvPr>
        </p:nvSpPr>
        <p:spPr>
          <a:xfrm>
            <a:off x="228600" y="1219200"/>
            <a:ext cx="8915400" cy="2362200"/>
          </a:xfrm>
        </p:spPr>
        <p:txBody>
          <a:bodyPr/>
          <a:lstStyle/>
          <a:p>
            <a:r>
              <a:rPr lang="en-US" altLang="en-US"/>
              <a:t>Set of general techniques</a:t>
            </a:r>
          </a:p>
          <a:p>
            <a:r>
              <a:rPr lang="en-US" altLang="en-US"/>
              <a:t>Varied goals:</a:t>
            </a:r>
          </a:p>
          <a:p>
            <a:pPr lvl="1"/>
            <a:r>
              <a:rPr lang="en-US" altLang="en-US"/>
              <a:t>enhance perceptual aspects of an image for human observation</a:t>
            </a:r>
          </a:p>
          <a:p>
            <a:pPr lvl="1"/>
            <a:r>
              <a:rPr lang="en-US" altLang="en-US"/>
              <a:t>preprocessing to aid a vision system achieve its goal</a:t>
            </a:r>
          </a:p>
          <a:p>
            <a:r>
              <a:rPr lang="en-US" altLang="en-US"/>
              <a:t>Techniques tend to be simple, ad-hoc, and qualitative</a:t>
            </a:r>
          </a:p>
          <a:p>
            <a:r>
              <a:rPr lang="en-US" altLang="en-US"/>
              <a:t>Not universally applicable</a:t>
            </a:r>
          </a:p>
          <a:p>
            <a:pPr lvl="1"/>
            <a:r>
              <a:rPr lang="en-US" altLang="en-US"/>
              <a:t>results depend on image characteristics</a:t>
            </a:r>
          </a:p>
          <a:p>
            <a:pPr lvl="1"/>
            <a:r>
              <a:rPr lang="en-US" altLang="en-US"/>
              <a:t>determined by interactive experimentation</a:t>
            </a:r>
          </a:p>
          <a:p>
            <a:r>
              <a:rPr lang="en-US" altLang="en-US"/>
              <a:t>Can be embedded in larger vision system</a:t>
            </a:r>
          </a:p>
          <a:p>
            <a:pPr lvl="1"/>
            <a:r>
              <a:rPr lang="en-US" altLang="en-US"/>
              <a:t>selection must be done carefully</a:t>
            </a:r>
          </a:p>
          <a:p>
            <a:pPr lvl="1"/>
            <a:r>
              <a:rPr lang="en-US" altLang="en-US"/>
              <a:t>some techniques introduce artifacts into the image data</a:t>
            </a:r>
          </a:p>
          <a:p>
            <a:r>
              <a:rPr lang="en-US" altLang="en-US"/>
              <a:t>Developing specialized techniques for specific applications can be tedious and frustrating.</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0034" name="Rectangle 2"/>
          <p:cNvSpPr>
            <a:spLocks noGrp="1" noChangeArrowheads="1"/>
          </p:cNvSpPr>
          <p:nvPr>
            <p:ph type="title"/>
          </p:nvPr>
        </p:nvSpPr>
        <p:spPr>
          <a:xfrm>
            <a:off x="7153275" y="285750"/>
            <a:ext cx="1914525" cy="609600"/>
          </a:xfrm>
        </p:spPr>
        <p:txBody>
          <a:bodyPr/>
          <a:lstStyle/>
          <a:p>
            <a:r>
              <a:rPr lang="en-US" altLang="en-US"/>
              <a:t>Summary</a:t>
            </a:r>
          </a:p>
        </p:txBody>
      </p:sp>
      <p:sp>
        <p:nvSpPr>
          <p:cNvPr id="940036" name="Rectangle 4"/>
          <p:cNvSpPr>
            <a:spLocks noChangeArrowheads="1"/>
          </p:cNvSpPr>
          <p:nvPr/>
        </p:nvSpPr>
        <p:spPr bwMode="auto">
          <a:xfrm>
            <a:off x="533400" y="1066800"/>
            <a:ext cx="3886200" cy="1143000"/>
          </a:xfrm>
          <a:prstGeom prst="rect">
            <a:avLst/>
          </a:prstGeom>
          <a:noFill/>
          <a:ln w="9525">
            <a:noFill/>
            <a:miter lim="800000"/>
            <a:headEnd/>
            <a:tailEnd/>
          </a:ln>
          <a:effectLst/>
        </p:spPr>
        <p:txBody>
          <a:bodyPr anchor="ctr"/>
          <a:lstStyle/>
          <a:p>
            <a:pPr algn="ctr"/>
            <a:r>
              <a:rPr lang="en-GB" altLang="en-US" sz="2800" b="1">
                <a:solidFill>
                  <a:srgbClr val="B2B2B2"/>
                </a:solidFill>
              </a:rPr>
              <a:t>Summary</a:t>
            </a:r>
          </a:p>
        </p:txBody>
      </p:sp>
      <p:sp>
        <p:nvSpPr>
          <p:cNvPr id="940037" name="Rectangle 5"/>
          <p:cNvSpPr>
            <a:spLocks noChangeArrowheads="1"/>
          </p:cNvSpPr>
          <p:nvPr/>
        </p:nvSpPr>
        <p:spPr bwMode="auto">
          <a:xfrm>
            <a:off x="533400" y="2438400"/>
            <a:ext cx="3810000" cy="4114800"/>
          </a:xfrm>
          <a:prstGeom prst="rect">
            <a:avLst/>
          </a:prstGeom>
          <a:noFill/>
          <a:ln w="9525">
            <a:noFill/>
            <a:miter lim="800000"/>
            <a:headEnd/>
            <a:tailEnd/>
          </a:ln>
          <a:effectLst/>
        </p:spPr>
        <p:txBody>
          <a:bodyPr/>
          <a:lstStyle/>
          <a:p>
            <a:pPr marL="342900" indent="-342900">
              <a:spcBef>
                <a:spcPct val="20000"/>
              </a:spcBef>
              <a:buClr>
                <a:srgbClr val="0066FF"/>
              </a:buClr>
              <a:buSzPct val="75000"/>
              <a:buFont typeface="Zapf Dingbats" charset="2"/>
              <a:buChar char="n"/>
            </a:pPr>
            <a:r>
              <a:rPr lang="en-GB" altLang="en-US" sz="2400">
                <a:solidFill>
                  <a:srgbClr val="C0C0C0"/>
                </a:solidFill>
              </a:rPr>
              <a:t>What is noise?</a:t>
            </a:r>
          </a:p>
          <a:p>
            <a:pPr marL="742950" lvl="1" indent="-285750">
              <a:spcBef>
                <a:spcPct val="20000"/>
              </a:spcBef>
              <a:buClr>
                <a:schemeClr val="tx2"/>
              </a:buClr>
              <a:buSzPct val="70000"/>
              <a:buFont typeface="Zapf Dingbats" charset="2"/>
              <a:buChar char="l"/>
            </a:pPr>
            <a:r>
              <a:rPr lang="en-GB" altLang="en-US" sz="2400">
                <a:solidFill>
                  <a:srgbClr val="C0C0C0"/>
                </a:solidFill>
              </a:rPr>
              <a:t>Gaussian distribution</a:t>
            </a:r>
          </a:p>
          <a:p>
            <a:pPr marL="342900" indent="-342900">
              <a:spcBef>
                <a:spcPct val="20000"/>
              </a:spcBef>
              <a:buClr>
                <a:srgbClr val="0066FF"/>
              </a:buClr>
              <a:buSzPct val="75000"/>
              <a:buFont typeface="Zapf Dingbats" charset="2"/>
              <a:buChar char="n"/>
            </a:pPr>
            <a:r>
              <a:rPr lang="en-GB" altLang="en-US" sz="2400">
                <a:solidFill>
                  <a:srgbClr val="C0C0C0"/>
                </a:solidFill>
              </a:rPr>
              <a:t>Noise reduction</a:t>
            </a:r>
          </a:p>
          <a:p>
            <a:pPr marL="742950" lvl="1" indent="-285750">
              <a:spcBef>
                <a:spcPct val="20000"/>
              </a:spcBef>
              <a:buClr>
                <a:schemeClr val="tx2"/>
              </a:buClr>
              <a:buSzPct val="70000"/>
              <a:buFont typeface="Zapf Dingbats" charset="2"/>
              <a:buChar char="l"/>
            </a:pPr>
            <a:r>
              <a:rPr lang="en-GB" altLang="en-US" sz="2400">
                <a:solidFill>
                  <a:srgbClr val="C0C0C0"/>
                </a:solidFill>
              </a:rPr>
              <a:t>first principles</a:t>
            </a:r>
          </a:p>
          <a:p>
            <a:pPr marL="342900" indent="-342900">
              <a:spcBef>
                <a:spcPct val="20000"/>
              </a:spcBef>
              <a:buClr>
                <a:srgbClr val="0066FF"/>
              </a:buClr>
              <a:buSzPct val="75000"/>
              <a:buFont typeface="Zapf Dingbats" charset="2"/>
              <a:buChar char="n"/>
            </a:pPr>
            <a:r>
              <a:rPr lang="en-GB" altLang="en-US" sz="2400">
                <a:solidFill>
                  <a:srgbClr val="C0C0C0"/>
                </a:solidFill>
              </a:rPr>
              <a:t>Neighbourhood</a:t>
            </a:r>
          </a:p>
          <a:p>
            <a:pPr marL="742950" lvl="1" indent="-285750">
              <a:spcBef>
                <a:spcPct val="20000"/>
              </a:spcBef>
              <a:buClr>
                <a:schemeClr val="tx2"/>
              </a:buClr>
              <a:buSzPct val="70000"/>
              <a:buFont typeface="Zapf Dingbats" charset="2"/>
              <a:buChar char="l"/>
            </a:pPr>
            <a:r>
              <a:rPr lang="en-GB" altLang="en-US" sz="2400">
                <a:solidFill>
                  <a:srgbClr val="C0C0C0"/>
                </a:solidFill>
              </a:rPr>
              <a:t>low-pass</a:t>
            </a:r>
          </a:p>
          <a:p>
            <a:pPr marL="742950" lvl="1" indent="-285750">
              <a:spcBef>
                <a:spcPct val="20000"/>
              </a:spcBef>
              <a:buClr>
                <a:schemeClr val="tx2"/>
              </a:buClr>
              <a:buSzPct val="70000"/>
              <a:buFont typeface="Zapf Dingbats" charset="2"/>
              <a:buChar char="l"/>
            </a:pPr>
            <a:r>
              <a:rPr lang="en-GB" altLang="en-US" sz="2400">
                <a:solidFill>
                  <a:srgbClr val="C0C0C0"/>
                </a:solidFill>
              </a:rPr>
              <a:t>median</a:t>
            </a:r>
          </a:p>
        </p:txBody>
      </p:sp>
      <p:sp>
        <p:nvSpPr>
          <p:cNvPr id="940038" name="Rectangle 6"/>
          <p:cNvSpPr>
            <a:spLocks noChangeArrowheads="1"/>
          </p:cNvSpPr>
          <p:nvPr/>
        </p:nvSpPr>
        <p:spPr bwMode="auto">
          <a:xfrm>
            <a:off x="4724400" y="2438400"/>
            <a:ext cx="3810000" cy="4114800"/>
          </a:xfrm>
          <a:prstGeom prst="rect">
            <a:avLst/>
          </a:prstGeom>
          <a:noFill/>
          <a:ln w="9525">
            <a:noFill/>
            <a:miter lim="800000"/>
            <a:headEnd/>
            <a:tailEnd/>
          </a:ln>
          <a:effectLst/>
        </p:spPr>
        <p:txBody>
          <a:bodyPr/>
          <a:lstStyle/>
          <a:p>
            <a:pPr marL="342900" indent="-342900">
              <a:spcBef>
                <a:spcPct val="20000"/>
              </a:spcBef>
              <a:buClr>
                <a:srgbClr val="0066FF"/>
              </a:buClr>
              <a:buSzPct val="75000"/>
              <a:buFont typeface="Zapf Dingbats" charset="2"/>
              <a:buChar char="n"/>
            </a:pPr>
            <a:r>
              <a:rPr lang="en-GB" altLang="en-US" sz="2400">
                <a:solidFill>
                  <a:srgbClr val="C0C0C0"/>
                </a:solidFill>
              </a:rPr>
              <a:t>Averaging pixels corrupted by noise cancels out the noise.</a:t>
            </a:r>
          </a:p>
          <a:p>
            <a:pPr marL="342900" indent="-342900">
              <a:spcBef>
                <a:spcPct val="20000"/>
              </a:spcBef>
              <a:buClr>
                <a:srgbClr val="0066FF"/>
              </a:buClr>
              <a:buSzPct val="75000"/>
              <a:buFont typeface="Zapf Dingbats" charset="2"/>
              <a:buChar char="n"/>
            </a:pPr>
            <a:r>
              <a:rPr lang="en-GB" altLang="en-US" sz="2400">
                <a:solidFill>
                  <a:srgbClr val="C0C0C0"/>
                </a:solidFill>
              </a:rPr>
              <a:t>Low-pass can blur image.</a:t>
            </a:r>
          </a:p>
          <a:p>
            <a:pPr marL="342900" indent="-342900">
              <a:spcBef>
                <a:spcPct val="20000"/>
              </a:spcBef>
              <a:buClr>
                <a:srgbClr val="0066FF"/>
              </a:buClr>
              <a:buSzPct val="75000"/>
              <a:buFont typeface="Zapf Dingbats" charset="2"/>
              <a:buChar char="n"/>
            </a:pPr>
            <a:r>
              <a:rPr lang="en-GB" altLang="en-US" sz="2400">
                <a:solidFill>
                  <a:srgbClr val="C0C0C0"/>
                </a:solidFill>
              </a:rPr>
              <a:t>Median may retain fine image detail that may be smoothed by averaging.</a:t>
            </a:r>
          </a:p>
        </p:txBody>
      </p:sp>
      <p:sp>
        <p:nvSpPr>
          <p:cNvPr id="940039" name="Rectangle 7"/>
          <p:cNvSpPr>
            <a:spLocks noChangeArrowheads="1"/>
          </p:cNvSpPr>
          <p:nvPr/>
        </p:nvSpPr>
        <p:spPr bwMode="auto">
          <a:xfrm>
            <a:off x="4495800" y="1066800"/>
            <a:ext cx="3886200" cy="1143000"/>
          </a:xfrm>
          <a:prstGeom prst="rect">
            <a:avLst/>
          </a:prstGeom>
          <a:noFill/>
          <a:ln w="9525">
            <a:noFill/>
            <a:miter lim="800000"/>
            <a:headEnd/>
            <a:tailEnd/>
          </a:ln>
          <a:effectLst/>
        </p:spPr>
        <p:txBody>
          <a:bodyPr anchor="ctr"/>
          <a:lstStyle/>
          <a:p>
            <a:pPr algn="ctr"/>
            <a:r>
              <a:rPr lang="en-GB" altLang="en-US" sz="2800" b="1">
                <a:solidFill>
                  <a:srgbClr val="B2B2B2"/>
                </a:solidFill>
              </a:rPr>
              <a:t>Conclusion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8" name="Rectangle 2"/>
          <p:cNvSpPr>
            <a:spLocks noGrp="1" noChangeArrowheads="1"/>
          </p:cNvSpPr>
          <p:nvPr>
            <p:ph type="title"/>
          </p:nvPr>
        </p:nvSpPr>
        <p:spPr/>
        <p:txBody>
          <a:bodyPr/>
          <a:lstStyle/>
          <a:p>
            <a:r>
              <a:rPr lang="en-US" altLang="en-US"/>
              <a:t>Grayscale Transforms</a:t>
            </a:r>
          </a:p>
        </p:txBody>
      </p:sp>
      <p:sp>
        <p:nvSpPr>
          <p:cNvPr id="889859" name="Rectangle 3"/>
          <p:cNvSpPr>
            <a:spLocks noGrp="1" noChangeArrowheads="1"/>
          </p:cNvSpPr>
          <p:nvPr>
            <p:ph type="body" idx="1"/>
          </p:nvPr>
        </p:nvSpPr>
        <p:spPr>
          <a:xfrm>
            <a:off x="685800" y="1524000"/>
            <a:ext cx="5410200" cy="533400"/>
          </a:xfrm>
        </p:spPr>
        <p:txBody>
          <a:bodyPr/>
          <a:lstStyle/>
          <a:p>
            <a:r>
              <a:rPr lang="en-US" altLang="en-US"/>
              <a:t>Photoshop ‘adjust curve’ command</a:t>
            </a:r>
          </a:p>
        </p:txBody>
      </p:sp>
      <p:pic>
        <p:nvPicPr>
          <p:cNvPr id="889860" name="Picture 4"/>
          <p:cNvPicPr>
            <a:picLocks noChangeAspect="1" noChangeArrowheads="1"/>
          </p:cNvPicPr>
          <p:nvPr/>
        </p:nvPicPr>
        <p:blipFill>
          <a:blip r:embed="rId2"/>
          <a:srcRect l="534" t="418" r="487" b="888"/>
          <a:stretch>
            <a:fillRect/>
          </a:stretch>
        </p:blipFill>
        <p:spPr bwMode="auto">
          <a:xfrm>
            <a:off x="3048000" y="2514600"/>
            <a:ext cx="3527425" cy="2995613"/>
          </a:xfrm>
          <a:prstGeom prst="rect">
            <a:avLst/>
          </a:prstGeom>
          <a:noFill/>
        </p:spPr>
      </p:pic>
      <p:sp>
        <p:nvSpPr>
          <p:cNvPr id="889861" name="Text Box 5"/>
          <p:cNvSpPr txBox="1">
            <a:spLocks noChangeArrowheads="1"/>
          </p:cNvSpPr>
          <p:nvPr/>
        </p:nvSpPr>
        <p:spPr bwMode="auto">
          <a:xfrm>
            <a:off x="3032125" y="5851525"/>
            <a:ext cx="2276475" cy="336550"/>
          </a:xfrm>
          <a:prstGeom prst="rect">
            <a:avLst/>
          </a:prstGeom>
          <a:noFill/>
          <a:ln w="12700">
            <a:noFill/>
            <a:miter lim="800000"/>
            <a:headEnd type="none" w="sm" len="sm"/>
            <a:tailEnd type="none" w="sm" len="sm"/>
          </a:ln>
          <a:effectLst/>
        </p:spPr>
        <p:txBody>
          <a:bodyPr wrap="none">
            <a:spAutoFit/>
          </a:bodyPr>
          <a:lstStyle/>
          <a:p>
            <a:r>
              <a:rPr lang="en-US" altLang="en-US" sz="1600" b="1"/>
              <a:t>Input gray value I(x,y)</a:t>
            </a:r>
          </a:p>
        </p:txBody>
      </p:sp>
      <p:sp>
        <p:nvSpPr>
          <p:cNvPr id="889862" name="Line 6"/>
          <p:cNvSpPr>
            <a:spLocks noChangeShapeType="1"/>
          </p:cNvSpPr>
          <p:nvPr/>
        </p:nvSpPr>
        <p:spPr bwMode="auto">
          <a:xfrm flipH="1" flipV="1">
            <a:off x="4267200" y="4648200"/>
            <a:ext cx="685800" cy="1219200"/>
          </a:xfrm>
          <a:prstGeom prst="line">
            <a:avLst/>
          </a:prstGeom>
          <a:noFill/>
          <a:ln w="28575">
            <a:solidFill>
              <a:schemeClr val="folHlink"/>
            </a:solidFill>
            <a:round/>
            <a:headEnd type="none" w="sm" len="sm"/>
            <a:tailEnd type="triangle" w="sm" len="sm"/>
          </a:ln>
          <a:effectLst/>
        </p:spPr>
        <p:txBody>
          <a:bodyPr wrap="none" anchor="ctr"/>
          <a:lstStyle/>
          <a:p>
            <a:endParaRPr lang="en-US"/>
          </a:p>
        </p:txBody>
      </p:sp>
      <p:sp>
        <p:nvSpPr>
          <p:cNvPr id="889863" name="Text Box 7"/>
          <p:cNvSpPr txBox="1">
            <a:spLocks noChangeArrowheads="1"/>
          </p:cNvSpPr>
          <p:nvPr/>
        </p:nvSpPr>
        <p:spPr bwMode="auto">
          <a:xfrm>
            <a:off x="457200" y="3733800"/>
            <a:ext cx="2503488" cy="336550"/>
          </a:xfrm>
          <a:prstGeom prst="rect">
            <a:avLst/>
          </a:prstGeom>
          <a:noFill/>
          <a:ln w="12700">
            <a:noFill/>
            <a:miter lim="800000"/>
            <a:headEnd type="none" w="sm" len="sm"/>
            <a:tailEnd type="none" w="sm" len="sm"/>
          </a:ln>
          <a:effectLst/>
        </p:spPr>
        <p:txBody>
          <a:bodyPr wrap="none">
            <a:spAutoFit/>
          </a:bodyPr>
          <a:lstStyle/>
          <a:p>
            <a:r>
              <a:rPr lang="en-US" altLang="en-US" sz="1600" b="1"/>
              <a:t>Output gray value I’(x,y)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2" name="Rectangle 2"/>
          <p:cNvSpPr>
            <a:spLocks noGrp="1" noChangeArrowheads="1"/>
          </p:cNvSpPr>
          <p:nvPr>
            <p:ph type="title"/>
          </p:nvPr>
        </p:nvSpPr>
        <p:spPr>
          <a:xfrm>
            <a:off x="3810000" y="285750"/>
            <a:ext cx="5257800" cy="609600"/>
          </a:xfrm>
        </p:spPr>
        <p:txBody>
          <a:bodyPr/>
          <a:lstStyle/>
          <a:p>
            <a:r>
              <a:rPr lang="en-US" altLang="en-US"/>
              <a:t>Point Transforms: Brightness</a:t>
            </a:r>
          </a:p>
        </p:txBody>
      </p:sp>
      <p:pic>
        <p:nvPicPr>
          <p:cNvPr id="906244" name="Picture 4"/>
          <p:cNvPicPr>
            <a:picLocks noChangeAspect="1" noChangeArrowheads="1"/>
          </p:cNvPicPr>
          <p:nvPr/>
        </p:nvPicPr>
        <p:blipFill>
          <a:blip r:embed="rId2"/>
          <a:srcRect l="4948" t="3061" r="6929" b="3571"/>
          <a:stretch>
            <a:fillRect/>
          </a:stretch>
        </p:blipFill>
        <p:spPr bwMode="auto">
          <a:xfrm>
            <a:off x="1295400" y="1219200"/>
            <a:ext cx="6781800" cy="4648200"/>
          </a:xfrm>
          <a:prstGeom prst="rect">
            <a:avLst/>
          </a:prstGeom>
          <a:noFill/>
          <a:ln w="38100">
            <a:solidFill>
              <a:schemeClr val="folHlink"/>
            </a:solid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untitled 2">
  <a:themeElements>
    <a:clrScheme name="">
      <a:dk1>
        <a:srgbClr val="000000"/>
      </a:dk1>
      <a:lt1>
        <a:srgbClr val="DDDDDD"/>
      </a:lt1>
      <a:dk2>
        <a:srgbClr val="5F5F5F"/>
      </a:dk2>
      <a:lt2>
        <a:srgbClr val="DBA9D7"/>
      </a:lt2>
      <a:accent1>
        <a:srgbClr val="D2601A"/>
      </a:accent1>
      <a:accent2>
        <a:srgbClr val="AA583E"/>
      </a:accent2>
      <a:accent3>
        <a:srgbClr val="B6B6B6"/>
      </a:accent3>
      <a:accent4>
        <a:srgbClr val="BDBDBD"/>
      </a:accent4>
      <a:accent5>
        <a:srgbClr val="E5B6AB"/>
      </a:accent5>
      <a:accent6>
        <a:srgbClr val="9A4F37"/>
      </a:accent6>
      <a:hlink>
        <a:srgbClr val="A5253D"/>
      </a:hlink>
      <a:folHlink>
        <a:srgbClr val="EBE077"/>
      </a:folHlink>
    </a:clrScheme>
    <a:fontScheme name="untitled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untitled 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ntitled 2 8">
        <a:dk1>
          <a:srgbClr val="474747"/>
        </a:dk1>
        <a:lt1>
          <a:srgbClr val="EB8B2B"/>
        </a:lt1>
        <a:dk2>
          <a:srgbClr val="5F5F5F"/>
        </a:dk2>
        <a:lt2>
          <a:srgbClr val="EB8B2B"/>
        </a:lt2>
        <a:accent1>
          <a:srgbClr val="D2601A"/>
        </a:accent1>
        <a:accent2>
          <a:srgbClr val="DC873A"/>
        </a:accent2>
        <a:accent3>
          <a:srgbClr val="B6B6B6"/>
        </a:accent3>
        <a:accent4>
          <a:srgbClr val="C97623"/>
        </a:accent4>
        <a:accent5>
          <a:srgbClr val="E5B6AB"/>
        </a:accent5>
        <a:accent6>
          <a:srgbClr val="C77A34"/>
        </a:accent6>
        <a:hlink>
          <a:srgbClr val="FE9B03"/>
        </a:hlink>
        <a:folHlink>
          <a:srgbClr val="EBE077"/>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AlHome:Applications:Microsoft Office 98:Templates:Presentation Designs:Tatami</Template>
  <TotalTime>11591</TotalTime>
  <Pages>10</Pages>
  <Words>2714</Words>
  <Application>Microsoft PowerPoint 4.0</Application>
  <PresentationFormat>Overhead</PresentationFormat>
  <Paragraphs>645</Paragraphs>
  <Slides>71</Slides>
  <Notes>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71</vt:i4>
      </vt:variant>
    </vt:vector>
  </HeadingPairs>
  <TitlesOfParts>
    <vt:vector size="82" baseType="lpstr">
      <vt:lpstr>Times</vt:lpstr>
      <vt:lpstr>Arial</vt:lpstr>
      <vt:lpstr>Zapf Dingbats</vt:lpstr>
      <vt:lpstr>Monotype Sorts</vt:lpstr>
      <vt:lpstr>Helvetica</vt:lpstr>
      <vt:lpstr>Symbol</vt:lpstr>
      <vt:lpstr>Times New Roman</vt:lpstr>
      <vt:lpstr>TimesNewRoman</vt:lpstr>
      <vt:lpstr>untitled 2</vt:lpstr>
      <vt:lpstr>Unknown</vt:lpstr>
      <vt:lpstr>Microsoft Equation 3.0</vt:lpstr>
      <vt:lpstr>Introduction</vt:lpstr>
      <vt:lpstr>What are Image Features?</vt:lpstr>
      <vt:lpstr>More Color Woes</vt:lpstr>
      <vt:lpstr>Topics</vt:lpstr>
      <vt:lpstr>Image Enhancement</vt:lpstr>
      <vt:lpstr>Spatial Domain Methods</vt:lpstr>
      <vt:lpstr>Point Transforms: General Idea</vt:lpstr>
      <vt:lpstr>Grayscale Transforms</vt:lpstr>
      <vt:lpstr>Point Transforms: Brightness</vt:lpstr>
      <vt:lpstr>Point Transforms:Thresholding</vt:lpstr>
      <vt:lpstr>Point Transforms: Linear Stretch</vt:lpstr>
      <vt:lpstr>Linear Scaling</vt:lpstr>
      <vt:lpstr>Linear Scaling</vt:lpstr>
      <vt:lpstr>Scaling Discrete Images</vt:lpstr>
      <vt:lpstr>Non-Linear Scaling: Power Law</vt:lpstr>
      <vt:lpstr>Square Root Transfer: g=.5</vt:lpstr>
      <vt:lpstr>g=3.0</vt:lpstr>
      <vt:lpstr>Examples</vt:lpstr>
      <vt:lpstr>Point Transforms:Thresholding</vt:lpstr>
      <vt:lpstr>Threshold Selection</vt:lpstr>
      <vt:lpstr>Histograms</vt:lpstr>
      <vt:lpstr>Image Histogram</vt:lpstr>
      <vt:lpstr>Probability Interpretation</vt:lpstr>
      <vt:lpstr>Cumulative Density Function</vt:lpstr>
      <vt:lpstr>Examples</vt:lpstr>
      <vt:lpstr>Color Histograms</vt:lpstr>
      <vt:lpstr>Histogram Equalization</vt:lpstr>
      <vt:lpstr>Histogram Equalization</vt:lpstr>
      <vt:lpstr>Desired Histogram</vt:lpstr>
      <vt:lpstr>Brute Force </vt:lpstr>
      <vt:lpstr>Histogram Equalization</vt:lpstr>
      <vt:lpstr>Example</vt:lpstr>
      <vt:lpstr>Example</vt:lpstr>
      <vt:lpstr>Comparison</vt:lpstr>
      <vt:lpstr>Why?</vt:lpstr>
      <vt:lpstr>Why? continued</vt:lpstr>
      <vt:lpstr>Why? continued</vt:lpstr>
      <vt:lpstr>Histogram Equalization Algorithm</vt:lpstr>
      <vt:lpstr>Observations</vt:lpstr>
      <vt:lpstr>Noise Reduction</vt:lpstr>
      <vt:lpstr>Noise</vt:lpstr>
      <vt:lpstr>Sources of Noise</vt:lpstr>
      <vt:lpstr>Noise Model</vt:lpstr>
      <vt:lpstr>Effect of s</vt:lpstr>
      <vt:lpstr>Two Dimensional Gaussian</vt:lpstr>
      <vt:lpstr>Noise</vt:lpstr>
      <vt:lpstr>Noise Reduction - 1</vt:lpstr>
      <vt:lpstr>Noise Reduction - 1</vt:lpstr>
      <vt:lpstr>Neighborhood Operations</vt:lpstr>
      <vt:lpstr>2D Analog of 1D Convolution</vt:lpstr>
      <vt:lpstr>2D Blurring Kernel</vt:lpstr>
      <vt:lpstr>Convolution</vt:lpstr>
      <vt:lpstr>Example</vt:lpstr>
      <vt:lpstr>Border Problem</vt:lpstr>
      <vt:lpstr>Convolution Size</vt:lpstr>
      <vt:lpstr>Convolution</vt:lpstr>
      <vt:lpstr>Properties of Convolution</vt:lpstr>
      <vt:lpstr>Noise Reduction - 1</vt:lpstr>
      <vt:lpstr>Noise  Reduction - 1</vt:lpstr>
      <vt:lpstr>Noise  Reduction - 1</vt:lpstr>
      <vt:lpstr>hmmmmm…..</vt:lpstr>
      <vt:lpstr>Noise Reduction - 2: Median Filter</vt:lpstr>
      <vt:lpstr>Noise Reduction - 2</vt:lpstr>
      <vt:lpstr>Edge Preserving Smoothing</vt:lpstr>
      <vt:lpstr>Nagao-Matsuyama Filter</vt:lpstr>
      <vt:lpstr>Kuwahara Filter</vt:lpstr>
      <vt:lpstr>Kuwahara Filter Example</vt:lpstr>
      <vt:lpstr>Anisotropic Diffusion Filtering</vt:lpstr>
      <vt:lpstr>Example: Perona-Malik</vt:lpstr>
      <vt:lpstr>Observations on Enhancement</vt:lpstr>
      <vt:lpstr>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APGD Meeting Fort Benning, GA November 19-20, 1997</dc:title>
  <dc:subject/>
  <dc:creator>Allen Hanson</dc:creator>
  <cp:keywords/>
  <dc:description/>
  <cp:lastModifiedBy>Zhigang Zhu</cp:lastModifiedBy>
  <cp:revision>608</cp:revision>
  <cp:lastPrinted>2002-10-09T19:53:29Z</cp:lastPrinted>
  <dcterms:created xsi:type="dcterms:W3CDTF">1998-01-29T23:04:51Z</dcterms:created>
  <dcterms:modified xsi:type="dcterms:W3CDTF">2010-09-08T12:51:29Z</dcterms:modified>
</cp:coreProperties>
</file>