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41" r:id="rId2"/>
    <p:sldId id="368" r:id="rId3"/>
    <p:sldId id="367" r:id="rId4"/>
    <p:sldId id="360" r:id="rId5"/>
    <p:sldId id="361" r:id="rId6"/>
    <p:sldId id="347" r:id="rId7"/>
    <p:sldId id="348" r:id="rId8"/>
    <p:sldId id="350" r:id="rId9"/>
    <p:sldId id="351" r:id="rId10"/>
    <p:sldId id="356" r:id="rId11"/>
    <p:sldId id="358" r:id="rId12"/>
    <p:sldId id="362" r:id="rId13"/>
    <p:sldId id="342" r:id="rId14"/>
    <p:sldId id="363" r:id="rId15"/>
    <p:sldId id="364" r:id="rId16"/>
    <p:sldId id="365" r:id="rId17"/>
  </p:sldIdLst>
  <p:sldSz cx="9144000" cy="6858000" type="overhead"/>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66FF"/>
    <a:srgbClr val="B753B0"/>
    <a:srgbClr val="0066FF"/>
    <a:srgbClr val="424680"/>
    <a:srgbClr val="D82204"/>
    <a:srgbClr val="FFCC99"/>
    <a:srgbClr val="CC66FF"/>
    <a:srgbClr val="DBD6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80509" autoAdjust="0"/>
  </p:normalViewPr>
  <p:slideViewPr>
    <p:cSldViewPr>
      <p:cViewPr varScale="1">
        <p:scale>
          <a:sx n="63" d="100"/>
          <a:sy n="63" d="100"/>
        </p:scale>
        <p:origin x="-1104" y="-96"/>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1669F399-FF7D-4999-AD41-2AF6093098DF}"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762000" y="3352800"/>
            <a:ext cx="5486400" cy="53340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447800" y="533400"/>
            <a:ext cx="3649663" cy="266065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01ED6C0D-E856-4870-B70E-990D97283DC6}"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nlm.nih.gov/research/visible/mri.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noTextEdit="1"/>
          </p:cNvSpPr>
          <p:nvPr>
            <p:ph type="sldImg"/>
          </p:nvPr>
        </p:nvSpPr>
        <p:spPr>
          <a:xfrm>
            <a:off x="1498600" y="533400"/>
            <a:ext cx="3548063" cy="2660650"/>
          </a:xfrm>
          <a:ln cap="flat"/>
        </p:spPr>
      </p:sp>
      <p:sp>
        <p:nvSpPr>
          <p:cNvPr id="192515" name="Rectangle 3"/>
          <p:cNvSpPr>
            <a:spLocks noGrp="1" noChangeArrowheads="1"/>
          </p:cNvSpPr>
          <p:nvPr>
            <p:ph type="body" idx="1"/>
          </p:nvPr>
        </p:nvSpPr>
        <p:spPr>
          <a:noFill/>
          <a:ln/>
        </p:spPr>
        <p:txBody>
          <a:bodyPr lIns="92075" tIns="46037" rIns="92075" bIns="46037"/>
          <a:lstStyle/>
          <a:p>
            <a:r>
              <a:rPr lang="en-US"/>
              <a:t>Computer vision has a rich history of work on stereo and visual motion, which has dealt with the problems of 3D reconstruction from binocular or N-ocular images, and structure from motion from video sequences. Recently, in addition to these traditional problems, the stereo and motion information present in multiple images or a video sequence is also being used to solve several other problems, for instance video mosaicing, video synthesis, video segmentation, video compression, video registration, and video surveillance an monitoring. This is summarized as Video Computing. Computer vision is playing an important and somewhat different role in solving these problems in video computing than the original image analysis considered in the early days of vision research. </a:t>
            </a:r>
            <a:br>
              <a:rPr lang="en-US"/>
            </a:b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ChangeArrowheads="1" noTextEdit="1"/>
          </p:cNvSpPr>
          <p:nvPr>
            <p:ph type="sldImg"/>
          </p:nvPr>
        </p:nvSpPr>
        <p:spPr>
          <a:xfrm>
            <a:off x="1498600" y="533400"/>
            <a:ext cx="35480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0966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11715"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26977" y="533703"/>
            <a:ext cx="3490020" cy="2659440"/>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ChangeArrowheads="1" noTextEdit="1"/>
          </p:cNvSpPr>
          <p:nvPr>
            <p:ph type="sldImg"/>
          </p:nvPr>
        </p:nvSpPr>
        <p:spPr>
          <a:xfrm>
            <a:off x="1498600" y="533400"/>
            <a:ext cx="3546475" cy="2659063"/>
          </a:xfrm>
          <a:ln/>
        </p:spPr>
      </p:sp>
      <p:sp>
        <p:nvSpPr>
          <p:cNvPr id="1017859" name="Rectangle 3"/>
          <p:cNvSpPr>
            <a:spLocks noGrp="1" noChangeArrowheads="1"/>
          </p:cNvSpPr>
          <p:nvPr>
            <p:ph type="body" idx="1"/>
          </p:nvPr>
        </p:nvSpPr>
        <p:spPr>
          <a:xfrm>
            <a:off x="762000" y="3429000"/>
            <a:ext cx="5487988" cy="4875213"/>
          </a:xfrm>
        </p:spPr>
        <p:txBody>
          <a:bodyPr/>
          <a:lstStyle/>
          <a:p>
            <a:pPr algn="just"/>
            <a:r>
              <a:rPr lang="en-US"/>
              <a:t>The remainder of this section of the notes is devoted to a very general discussion of vision.  Our long term goal is to understand how one might go about building a computer vision system with some 'interesting' performance properties, such as the ability to recognize instances of classes of objects in an image.  Although the course is not specifically concerned with how human vision works, the human system represents an existence proof that information vital to humans can be extracted from images.  Consequently, the discussion necessarily intertwines how we (humans) view and process images, at least at a superficial level, with how a computer vision system might process images in order to recognize objects.</a:t>
            </a:r>
          </a:p>
          <a:p>
            <a:pPr algn="just"/>
            <a:endParaRPr lang="en-US"/>
          </a:p>
          <a:p>
            <a:pPr algn="just"/>
            <a:r>
              <a:rPr lang="en-US"/>
              <a:t>--- The following discussions are nice, but it is not the focus of my course – Z. Zhu 01/26/2003</a:t>
            </a:r>
          </a:p>
          <a:p>
            <a:pPr algn="just"/>
            <a:endParaRPr lang="en-US"/>
          </a:p>
          <a:p>
            <a:pPr algn="just"/>
            <a:r>
              <a:rPr lang="en-US"/>
              <a:t>It seems fairly evident that in order to associate the label 'tree' with some area of an image, a vision system has to make some kind of measurements on the image.  At a minimum, these measurements must be sufficient to allow the system to determine how well the image data matches the system's internal model of a tree.  Exactly what these measurements are, or might be, is the subject of much of this course.  Of course, no single measurement (e.g. color) is sufficient to unambiguously determine that the data represents a tree; therefore, we have to consider ways in which the results of many different kinds of measurements can be combined to allow the system to infer 'tree'.</a:t>
            </a:r>
          </a:p>
          <a:p>
            <a:pPr algn="just"/>
            <a:r>
              <a:rPr lang="en-US"/>
              <a:t>This course is concerned with the kinds of measurements that can be made on an image, what the properties of these measurements are, and how they can be represented.  The focus of the second course is on how these measurements, in conjunction with knowledge of objects, can be used to recognize objects in images and on how the structure of the three-dimensional space surrounding (and visible to) the viewer can be inferred.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ChangeArrowheads="1" noTextEdit="1"/>
          </p:cNvSpPr>
          <p:nvPr>
            <p:ph type="sldImg"/>
          </p:nvPr>
        </p:nvSpPr>
        <p:spPr bwMode="auto">
          <a:xfrm>
            <a:off x="1498600" y="533400"/>
            <a:ext cx="3546475" cy="2660650"/>
          </a:xfrm>
          <a:prstGeom prst="rect">
            <a:avLst/>
          </a:prstGeom>
          <a:solidFill>
            <a:srgbClr val="FFFFFF"/>
          </a:solidFill>
          <a:ln>
            <a:solidFill>
              <a:srgbClr val="000000"/>
            </a:solidFill>
            <a:miter lim="800000"/>
            <a:headEnd/>
            <a:tailEnd/>
          </a:ln>
        </p:spPr>
      </p:sp>
      <p:sp>
        <p:nvSpPr>
          <p:cNvPr id="1003523"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pPr>
              <a:buFontTx/>
              <a:buChar char="•"/>
            </a:pPr>
            <a:r>
              <a:rPr lang="en-US">
                <a:hlinkClick r:id="rId3"/>
              </a:rPr>
              <a:t>Magnetic Resonance Imaging (MRI) scans</a:t>
            </a:r>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ChangeArrowheads="1" noTextEdit="1"/>
          </p:cNvSpPr>
          <p:nvPr>
            <p:ph type="sldImg"/>
          </p:nvPr>
        </p:nvSpPr>
        <p:spPr bwMode="auto">
          <a:xfrm>
            <a:off x="1498600" y="533400"/>
            <a:ext cx="3546475" cy="2660650"/>
          </a:xfrm>
          <a:prstGeom prst="rect">
            <a:avLst/>
          </a:prstGeom>
          <a:solidFill>
            <a:srgbClr val="FFFFFF"/>
          </a:solidFill>
          <a:ln>
            <a:solidFill>
              <a:srgbClr val="000000"/>
            </a:solidFill>
            <a:miter lim="800000"/>
            <a:headEnd/>
            <a:tailEnd/>
          </a:ln>
        </p:spPr>
      </p:sp>
      <p:sp>
        <p:nvSpPr>
          <p:cNvPr id="100557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 marks the fields I have been working 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85091"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ChangeArrowheads="1" noTextEdit="1"/>
          </p:cNvSpPr>
          <p:nvPr>
            <p:ph type="sldImg"/>
          </p:nvPr>
        </p:nvSpPr>
        <p:spPr>
          <a:xfrm>
            <a:off x="1498600" y="533400"/>
            <a:ext cx="3548063" cy="2660650"/>
          </a:xfrm>
          <a:ln/>
        </p:spPr>
      </p:sp>
      <p:sp>
        <p:nvSpPr>
          <p:cNvPr id="1012739" name="Rectangle 3"/>
          <p:cNvSpPr>
            <a:spLocks noGrp="1" noChangeArrowheads="1"/>
          </p:cNvSpPr>
          <p:nvPr>
            <p:ph type="body" idx="1"/>
          </p:nvPr>
        </p:nvSpPr>
        <p:spPr/>
        <p:txBody>
          <a:bodyPr/>
          <a:lstStyle/>
          <a:p>
            <a:r>
              <a:rPr lang="en-US"/>
              <a:t>Many of you did he first two steps, but not the third (at least thresholding)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99427"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07619" name="Rectangle 3"/>
          <p:cNvSpPr>
            <a:spLocks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Review</a:t>
            </a:r>
          </a:p>
        </p:txBody>
      </p:sp>
      <p:sp>
        <p:nvSpPr>
          <p:cNvPr id="191501" name="Rectangle 13"/>
          <p:cNvSpPr>
            <a:spLocks noGrp="1" noChangeArrowheads="1"/>
          </p:cNvSpPr>
          <p:nvPr>
            <p:ph type="body" idx="1"/>
          </p:nvPr>
        </p:nvSpPr>
        <p:spPr>
          <a:xfrm>
            <a:off x="3810000" y="3429000"/>
            <a:ext cx="3673475" cy="1093788"/>
          </a:xfrm>
        </p:spPr>
        <p:txBody>
          <a:bodyPr/>
          <a:lstStyle/>
          <a:p>
            <a:pPr algn="ctr">
              <a:buFont typeface="Zapf Dingbats" charset="2"/>
              <a:buNone/>
            </a:pPr>
            <a:r>
              <a:rPr lang="en-US" sz="3200">
                <a:solidFill>
                  <a:srgbClr val="D82204"/>
                </a:solidFill>
              </a:rPr>
              <a:t>Midterm Review</a:t>
            </a:r>
          </a:p>
        </p:txBody>
      </p:sp>
      <p:sp>
        <p:nvSpPr>
          <p:cNvPr id="191502" name="Rectangle 14"/>
          <p:cNvSpPr>
            <a:spLocks noChangeArrowheads="1"/>
          </p:cNvSpPr>
          <p:nvPr/>
        </p:nvSpPr>
        <p:spPr bwMode="auto">
          <a:xfrm>
            <a:off x="3608388" y="1420813"/>
            <a:ext cx="1925637" cy="946150"/>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a:solidFill>
                  <a:srgbClr val="0066FF"/>
                </a:solidFill>
              </a:rPr>
              <a:t>Fall </a:t>
            </a:r>
            <a:r>
              <a:rPr lang="en-US" sz="2800" b="0" i="1" dirty="0" smtClean="0">
                <a:solidFill>
                  <a:srgbClr val="0066FF"/>
                </a:solidFill>
              </a:rPr>
              <a:t>2010</a:t>
            </a:r>
            <a:endParaRPr lang="en-US" sz="2800" b="0" i="1" dirty="0">
              <a:solidFill>
                <a:srgbClr val="0066FF"/>
              </a:solidFill>
            </a:endParaRPr>
          </a:p>
        </p:txBody>
      </p:sp>
      <p:sp>
        <p:nvSpPr>
          <p:cNvPr id="191503" name="Rectangle 15"/>
          <p:cNvSpPr>
            <a:spLocks noChangeArrowheads="1"/>
          </p:cNvSpPr>
          <p:nvPr/>
        </p:nvSpPr>
        <p:spPr bwMode="auto">
          <a:xfrm>
            <a:off x="381000" y="5105400"/>
            <a:ext cx="8202613" cy="823913"/>
          </a:xfrm>
          <a:prstGeom prst="rect">
            <a:avLst/>
          </a:prstGeom>
          <a:noFill/>
          <a:ln w="12700">
            <a:noFill/>
            <a:miter lim="800000"/>
            <a:headEnd/>
            <a:tailEnd/>
          </a:ln>
          <a:effectLst/>
        </p:spPr>
        <p:txBody>
          <a:bodyPr>
            <a:spAutoFit/>
          </a:bodyPr>
          <a:lstStyle/>
          <a:p>
            <a:pPr algn="ctr"/>
            <a:r>
              <a:rPr lang="en-US" sz="2800" b="0">
                <a:solidFill>
                  <a:srgbClr val="0066FF"/>
                </a:solidFill>
              </a:rPr>
              <a:t>Prof. Zhigang Zhu</a:t>
            </a:r>
          </a:p>
          <a:p>
            <a:pPr algn="ctr"/>
            <a:r>
              <a:rPr lang="en-US" sz="2000" i="1">
                <a:solidFill>
                  <a:schemeClr val="accent1"/>
                </a:solidFill>
              </a:rPr>
              <a:t>http://www-cs.engr.ccny.cuny.edu/~zhu/</a:t>
            </a:r>
          </a:p>
        </p:txBody>
      </p:sp>
      <p:pic>
        <p:nvPicPr>
          <p:cNvPr id="191506" name="Picture 18" descr="StereoIcon"/>
          <p:cNvPicPr>
            <a:picLocks noChangeAspect="1" noChangeArrowheads="1"/>
          </p:cNvPicPr>
          <p:nvPr/>
        </p:nvPicPr>
        <p:blipFill>
          <a:blip r:embed="rId3"/>
          <a:srcRect/>
          <a:stretch>
            <a:fillRect/>
          </a:stretch>
        </p:blipFill>
        <p:spPr bwMode="auto">
          <a:xfrm>
            <a:off x="838200" y="3276600"/>
            <a:ext cx="2895600" cy="1449388"/>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a:xfrm>
            <a:off x="4714875" y="285750"/>
            <a:ext cx="4429125" cy="609600"/>
          </a:xfrm>
        </p:spPr>
        <p:txBody>
          <a:bodyPr/>
          <a:lstStyle/>
          <a:p>
            <a:r>
              <a:rPr lang="en-US"/>
              <a:t>Edge Detection: Typical</a:t>
            </a:r>
          </a:p>
        </p:txBody>
      </p:sp>
      <p:sp>
        <p:nvSpPr>
          <p:cNvPr id="994307" name="Rectangle 3"/>
          <p:cNvSpPr>
            <a:spLocks noGrp="1" noChangeArrowheads="1"/>
          </p:cNvSpPr>
          <p:nvPr>
            <p:ph type="body" idx="1"/>
          </p:nvPr>
        </p:nvSpPr>
        <p:spPr>
          <a:xfrm>
            <a:off x="609600" y="1143000"/>
            <a:ext cx="7848600" cy="2362200"/>
          </a:xfrm>
        </p:spPr>
        <p:txBody>
          <a:bodyPr/>
          <a:lstStyle/>
          <a:p>
            <a:pPr>
              <a:lnSpc>
                <a:spcPct val="90000"/>
              </a:lnSpc>
            </a:pPr>
            <a:r>
              <a:rPr lang="en-US" sz="2000"/>
              <a:t>Noise Smoothing</a:t>
            </a:r>
          </a:p>
          <a:p>
            <a:pPr lvl="1">
              <a:lnSpc>
                <a:spcPct val="90000"/>
              </a:lnSpc>
            </a:pPr>
            <a:r>
              <a:rPr lang="en-US" sz="2000"/>
              <a:t>Suppress as much noise as possible while retaining ‘true’ edges</a:t>
            </a:r>
          </a:p>
          <a:p>
            <a:pPr lvl="1">
              <a:lnSpc>
                <a:spcPct val="90000"/>
              </a:lnSpc>
            </a:pPr>
            <a:r>
              <a:rPr lang="en-US" sz="2000"/>
              <a:t>In the absence of other information, assume ‘white’ noise with a Gaussian distribution</a:t>
            </a:r>
          </a:p>
          <a:p>
            <a:pPr>
              <a:lnSpc>
                <a:spcPct val="90000"/>
              </a:lnSpc>
            </a:pPr>
            <a:r>
              <a:rPr lang="en-US" sz="2000"/>
              <a:t>Edge Enhancement</a:t>
            </a:r>
          </a:p>
          <a:p>
            <a:pPr lvl="1">
              <a:lnSpc>
                <a:spcPct val="90000"/>
              </a:lnSpc>
            </a:pPr>
            <a:r>
              <a:rPr lang="en-US" sz="2000">
                <a:solidFill>
                  <a:schemeClr val="tx1"/>
                </a:solidFill>
              </a:rPr>
              <a:t>Design a filter that responds to edges; filter output high are edge pixels and low elsewhere</a:t>
            </a:r>
          </a:p>
          <a:p>
            <a:pPr>
              <a:lnSpc>
                <a:spcPct val="90000"/>
              </a:lnSpc>
            </a:pPr>
            <a:r>
              <a:rPr lang="en-US" sz="2000">
                <a:solidFill>
                  <a:schemeClr val="tx1"/>
                </a:solidFill>
              </a:rPr>
              <a:t>Edge Localization</a:t>
            </a:r>
          </a:p>
          <a:p>
            <a:pPr lvl="1">
              <a:lnSpc>
                <a:spcPct val="90000"/>
              </a:lnSpc>
            </a:pPr>
            <a:r>
              <a:rPr lang="en-US" sz="2000">
                <a:solidFill>
                  <a:schemeClr val="tx1"/>
                </a:solidFill>
              </a:rPr>
              <a:t>Determine which edge pixels should be discarded as noise and which should be retained</a:t>
            </a:r>
          </a:p>
          <a:p>
            <a:pPr lvl="2">
              <a:lnSpc>
                <a:spcPct val="90000"/>
              </a:lnSpc>
            </a:pPr>
            <a:r>
              <a:rPr lang="en-US" sz="1800">
                <a:solidFill>
                  <a:schemeClr val="tx1"/>
                </a:solidFill>
              </a:rPr>
              <a:t>thin wide edges to 1-pixel width (nonmaximum suppression)</a:t>
            </a:r>
          </a:p>
          <a:p>
            <a:pPr lvl="2">
              <a:lnSpc>
                <a:spcPct val="90000"/>
              </a:lnSpc>
            </a:pPr>
            <a:r>
              <a:rPr lang="en-US" sz="1800">
                <a:solidFill>
                  <a:schemeClr val="tx1"/>
                </a:solidFill>
              </a:rPr>
              <a:t>establish minimum value to declare a local maximum from edge filter to be an edge (thresholding)</a:t>
            </a:r>
            <a:endParaRPr lang="en-US" sz="1800">
              <a:solidFill>
                <a:schemeClr val="tx1"/>
              </a:solidFill>
              <a:latin typeface="TimesNewRoman"/>
            </a:endParaRPr>
          </a:p>
          <a:p>
            <a:pPr lvl="1">
              <a:lnSpc>
                <a:spcPct val="90000"/>
              </a:lnSpc>
            </a:pPr>
            <a:endParaRPr lang="en-US" sz="2000">
              <a:solidFill>
                <a:schemeClr val="tx1"/>
              </a:solidFill>
              <a:latin typeface="TimesNewRoman"/>
            </a:endParaRPr>
          </a:p>
          <a:p>
            <a:pPr lvl="1">
              <a:lnSpc>
                <a:spcPct val="90000"/>
              </a:lnSpc>
            </a:pPr>
            <a:endParaRPr lang="en-US" sz="2000">
              <a:solidFill>
                <a:schemeClr val="tx1"/>
              </a:solidFill>
              <a:latin typeface="TimesNewRoman"/>
            </a:endParaRPr>
          </a:p>
          <a:p>
            <a:pPr lvl="1">
              <a:lnSpc>
                <a:spcPct val="90000"/>
              </a:lnSpc>
            </a:pP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5334000" y="285750"/>
            <a:ext cx="3771900" cy="609600"/>
          </a:xfrm>
        </p:spPr>
        <p:txBody>
          <a:bodyPr/>
          <a:lstStyle/>
          <a:p>
            <a:r>
              <a:rPr lang="en-US"/>
              <a:t>5. Camera Models</a:t>
            </a:r>
          </a:p>
        </p:txBody>
      </p:sp>
      <p:sp>
        <p:nvSpPr>
          <p:cNvPr id="99840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Geometric Projection of a Camera</a:t>
            </a:r>
          </a:p>
          <a:p>
            <a:pPr lvl="1">
              <a:lnSpc>
                <a:spcPct val="90000"/>
              </a:lnSpc>
            </a:pPr>
            <a:r>
              <a:rPr lang="en-US" sz="1800"/>
              <a:t>Pinhole camera model</a:t>
            </a:r>
          </a:p>
          <a:p>
            <a:pPr lvl="1">
              <a:lnSpc>
                <a:spcPct val="90000"/>
              </a:lnSpc>
            </a:pPr>
            <a:r>
              <a:rPr lang="en-US" sz="1800"/>
              <a:t>Perspective projection</a:t>
            </a:r>
          </a:p>
          <a:p>
            <a:pPr lvl="1">
              <a:lnSpc>
                <a:spcPct val="90000"/>
              </a:lnSpc>
            </a:pPr>
            <a:r>
              <a:rPr lang="en-US" sz="1800"/>
              <a:t>Weak-Perspective Projection</a:t>
            </a:r>
            <a:endParaRPr lang="en-US" sz="3100"/>
          </a:p>
          <a:p>
            <a:pPr>
              <a:lnSpc>
                <a:spcPct val="90000"/>
              </a:lnSpc>
            </a:pPr>
            <a:r>
              <a:rPr lang="en-US"/>
              <a:t>Camera Parameters</a:t>
            </a:r>
          </a:p>
          <a:p>
            <a:pPr lvl="1">
              <a:lnSpc>
                <a:spcPct val="90000"/>
              </a:lnSpc>
            </a:pPr>
            <a:r>
              <a:rPr lang="en-US" sz="1800"/>
              <a:t>Intrinsic Parameters: define mapping from 3D to 2D</a:t>
            </a:r>
          </a:p>
          <a:p>
            <a:pPr lvl="1">
              <a:lnSpc>
                <a:spcPct val="90000"/>
              </a:lnSpc>
            </a:pPr>
            <a:r>
              <a:rPr lang="en-US" sz="1800"/>
              <a:t>Extrinsic parameters: define viewpoint and viewing direction</a:t>
            </a:r>
          </a:p>
          <a:p>
            <a:pPr lvl="2">
              <a:lnSpc>
                <a:spcPct val="90000"/>
              </a:lnSpc>
            </a:pPr>
            <a:r>
              <a:rPr lang="en-US" sz="1600"/>
              <a:t>Basic Vector and Matrix Operations, Rotation</a:t>
            </a:r>
          </a:p>
          <a:p>
            <a:pPr>
              <a:lnSpc>
                <a:spcPct val="90000"/>
              </a:lnSpc>
            </a:pPr>
            <a:r>
              <a:rPr lang="en-US"/>
              <a:t>Camera Models Revisited</a:t>
            </a:r>
          </a:p>
          <a:p>
            <a:pPr lvl="1">
              <a:lnSpc>
                <a:spcPct val="90000"/>
              </a:lnSpc>
            </a:pPr>
            <a:r>
              <a:rPr lang="en-US" sz="1800"/>
              <a:t>Linear Version of the Projection Transformation Equation</a:t>
            </a:r>
          </a:p>
          <a:p>
            <a:pPr lvl="2">
              <a:lnSpc>
                <a:spcPct val="90000"/>
              </a:lnSpc>
            </a:pPr>
            <a:r>
              <a:rPr lang="en-US" sz="1600"/>
              <a:t>Perspective Camera Model</a:t>
            </a:r>
          </a:p>
          <a:p>
            <a:pPr lvl="2">
              <a:lnSpc>
                <a:spcPct val="90000"/>
              </a:lnSpc>
            </a:pPr>
            <a:r>
              <a:rPr lang="en-US" sz="1600"/>
              <a:t>Weak-Perspective Camera Model</a:t>
            </a:r>
          </a:p>
          <a:p>
            <a:pPr lvl="2">
              <a:lnSpc>
                <a:spcPct val="90000"/>
              </a:lnSpc>
            </a:pPr>
            <a:r>
              <a:rPr lang="en-US" sz="1600"/>
              <a:t>Affine Camera Model</a:t>
            </a:r>
          </a:p>
          <a:p>
            <a:pPr lvl="2">
              <a:lnSpc>
                <a:spcPct val="90000"/>
              </a:lnSpc>
            </a:pPr>
            <a:r>
              <a:rPr lang="en-US" sz="1600"/>
              <a:t>Camera Model for Planes</a:t>
            </a:r>
          </a:p>
          <a:p>
            <a:pPr>
              <a:lnSpc>
                <a:spcPct val="90000"/>
              </a:lnSpc>
            </a:pPr>
            <a:r>
              <a:rPr lang="en-US"/>
              <a:t>Summary</a:t>
            </a:r>
          </a:p>
          <a:p>
            <a:pPr>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a:xfrm>
            <a:off x="4800600" y="285750"/>
            <a:ext cx="4305300" cy="609600"/>
          </a:xfrm>
        </p:spPr>
        <p:txBody>
          <a:bodyPr/>
          <a:lstStyle/>
          <a:p>
            <a:r>
              <a:rPr lang="en-US"/>
              <a:t>6. Camera Calibration</a:t>
            </a:r>
          </a:p>
        </p:txBody>
      </p:sp>
      <p:sp>
        <p:nvSpPr>
          <p:cNvPr id="1006595" name="Rectangle 3"/>
          <p:cNvSpPr>
            <a:spLocks noGrp="1" noChangeArrowheads="1"/>
          </p:cNvSpPr>
          <p:nvPr>
            <p:ph type="body" idx="1"/>
          </p:nvPr>
        </p:nvSpPr>
        <p:spPr>
          <a:xfrm>
            <a:off x="762000" y="1066800"/>
            <a:ext cx="7848600" cy="5943600"/>
          </a:xfrm>
          <a:noFill/>
          <a:ln/>
        </p:spPr>
        <p:txBody>
          <a:bodyPr/>
          <a:lstStyle/>
          <a:p>
            <a:pPr>
              <a:lnSpc>
                <a:spcPct val="90000"/>
              </a:lnSpc>
            </a:pPr>
            <a:r>
              <a:rPr lang="en-US" sz="2000"/>
              <a:t>Calibration: Find the intrinsic and extrinsic parameters</a:t>
            </a:r>
          </a:p>
          <a:p>
            <a:pPr lvl="1">
              <a:lnSpc>
                <a:spcPct val="90000"/>
              </a:lnSpc>
            </a:pPr>
            <a:r>
              <a:rPr lang="en-US" sz="1600"/>
              <a:t>Problem and assumptions</a:t>
            </a:r>
          </a:p>
          <a:p>
            <a:pPr lvl="1">
              <a:lnSpc>
                <a:spcPct val="90000"/>
              </a:lnSpc>
            </a:pPr>
            <a:r>
              <a:rPr lang="en-US" sz="1600"/>
              <a:t>Direct parameter estimation approach</a:t>
            </a:r>
          </a:p>
          <a:p>
            <a:pPr lvl="1">
              <a:lnSpc>
                <a:spcPct val="90000"/>
              </a:lnSpc>
            </a:pPr>
            <a:r>
              <a:rPr lang="en-US" sz="1600"/>
              <a:t>Projection matrix approach</a:t>
            </a:r>
          </a:p>
          <a:p>
            <a:pPr lvl="1">
              <a:lnSpc>
                <a:spcPct val="90000"/>
              </a:lnSpc>
            </a:pPr>
            <a:endParaRPr lang="en-US" sz="2900"/>
          </a:p>
          <a:p>
            <a:pPr>
              <a:lnSpc>
                <a:spcPct val="90000"/>
              </a:lnSpc>
            </a:pPr>
            <a:r>
              <a:rPr lang="en-US" sz="2000"/>
              <a:t>Direct Parameter Estimation Approach</a:t>
            </a:r>
          </a:p>
          <a:p>
            <a:pPr lvl="1">
              <a:lnSpc>
                <a:spcPct val="90000"/>
              </a:lnSpc>
            </a:pPr>
            <a:r>
              <a:rPr lang="en-US" sz="1600"/>
              <a:t>Basic equations (from Lecture 5)</a:t>
            </a:r>
          </a:p>
          <a:p>
            <a:pPr lvl="1">
              <a:lnSpc>
                <a:spcPct val="90000"/>
              </a:lnSpc>
            </a:pPr>
            <a:r>
              <a:rPr lang="en-US" sz="1600"/>
              <a:t>Estimating the Image center using vanishing points- </a:t>
            </a:r>
            <a:r>
              <a:rPr lang="en-US" sz="1600" b="1"/>
              <a:t>Orthocenter Theorem </a:t>
            </a:r>
          </a:p>
          <a:p>
            <a:pPr lvl="1">
              <a:lnSpc>
                <a:spcPct val="90000"/>
              </a:lnSpc>
            </a:pPr>
            <a:r>
              <a:rPr lang="en-US" sz="1700">
                <a:solidFill>
                  <a:srgbClr val="0066FF"/>
                </a:solidFill>
              </a:rPr>
              <a:t>SVD (Singular Value Decomposition) and Homogeneous System</a:t>
            </a:r>
          </a:p>
          <a:p>
            <a:pPr lvl="1">
              <a:lnSpc>
                <a:spcPct val="90000"/>
              </a:lnSpc>
            </a:pPr>
            <a:r>
              <a:rPr lang="en-US" sz="1600"/>
              <a:t>Focal length, Aspect ratio, and extrinsic parameters</a:t>
            </a:r>
          </a:p>
          <a:p>
            <a:pPr lvl="1">
              <a:lnSpc>
                <a:spcPct val="90000"/>
              </a:lnSpc>
            </a:pPr>
            <a:r>
              <a:rPr lang="en-US" sz="1700">
                <a:solidFill>
                  <a:srgbClr val="D82204"/>
                </a:solidFill>
              </a:rPr>
              <a:t>Discussion: Why not do all the parameters together?</a:t>
            </a:r>
          </a:p>
          <a:p>
            <a:pPr lvl="1">
              <a:lnSpc>
                <a:spcPct val="90000"/>
              </a:lnSpc>
            </a:pPr>
            <a:endParaRPr lang="en-US" sz="1700">
              <a:solidFill>
                <a:srgbClr val="D82204"/>
              </a:solidFill>
            </a:endParaRPr>
          </a:p>
          <a:p>
            <a:pPr>
              <a:lnSpc>
                <a:spcPct val="90000"/>
              </a:lnSpc>
            </a:pPr>
            <a:r>
              <a:rPr lang="en-US" sz="2000"/>
              <a:t>Projection Matrix Approach</a:t>
            </a:r>
          </a:p>
          <a:p>
            <a:pPr lvl="1">
              <a:lnSpc>
                <a:spcPct val="90000"/>
              </a:lnSpc>
            </a:pPr>
            <a:r>
              <a:rPr lang="en-US" sz="1600"/>
              <a:t>Estimating the projection matrix M</a:t>
            </a:r>
          </a:p>
          <a:p>
            <a:pPr lvl="1">
              <a:lnSpc>
                <a:spcPct val="90000"/>
              </a:lnSpc>
            </a:pPr>
            <a:r>
              <a:rPr lang="en-US" sz="1600"/>
              <a:t>Computing the camera parameters from M</a:t>
            </a:r>
          </a:p>
          <a:p>
            <a:pPr lvl="1">
              <a:lnSpc>
                <a:spcPct val="90000"/>
              </a:lnSpc>
            </a:pPr>
            <a:r>
              <a:rPr lang="en-US" sz="1600"/>
              <a:t>Discussion</a:t>
            </a:r>
          </a:p>
          <a:p>
            <a:pPr lvl="1">
              <a:lnSpc>
                <a:spcPct val="90000"/>
              </a:lnSpc>
            </a:pPr>
            <a:endParaRPr lang="en-US" sz="1600"/>
          </a:p>
          <a:p>
            <a:pPr>
              <a:lnSpc>
                <a:spcPct val="90000"/>
              </a:lnSpc>
            </a:pPr>
            <a:r>
              <a:rPr lang="en-US" sz="2000"/>
              <a:t>Comparison and Summary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7. Stereo Vision</a:t>
            </a:r>
          </a:p>
        </p:txBody>
      </p:sp>
      <p:sp>
        <p:nvSpPr>
          <p:cNvPr id="668676" name="Rectangle 4"/>
          <p:cNvSpPr>
            <a:spLocks noGrp="1" noChangeArrowheads="1"/>
          </p:cNvSpPr>
          <p:nvPr>
            <p:ph type="body" idx="1"/>
          </p:nvPr>
        </p:nvSpPr>
        <p:spPr>
          <a:xfrm>
            <a:off x="609600" y="1219200"/>
            <a:ext cx="7848600" cy="5105400"/>
          </a:xfrm>
          <a:noFill/>
          <a:ln/>
        </p:spPr>
        <p:txBody>
          <a:bodyPr/>
          <a:lstStyle/>
          <a:p>
            <a:pPr>
              <a:lnSpc>
                <a:spcPct val="90000"/>
              </a:lnSpc>
            </a:pPr>
            <a:r>
              <a:rPr lang="en-US"/>
              <a:t>Problem</a:t>
            </a:r>
          </a:p>
          <a:p>
            <a:pPr lvl="1">
              <a:lnSpc>
                <a:spcPct val="90000"/>
              </a:lnSpc>
            </a:pPr>
            <a:r>
              <a:rPr lang="en-US" sz="1800"/>
              <a:t>Infer 3D structure of a scene from two or more images taken from different viewpoints</a:t>
            </a:r>
          </a:p>
          <a:p>
            <a:pPr lvl="1">
              <a:lnSpc>
                <a:spcPct val="90000"/>
              </a:lnSpc>
            </a:pPr>
            <a:endParaRPr lang="en-US" sz="2600"/>
          </a:p>
          <a:p>
            <a:pPr>
              <a:lnSpc>
                <a:spcPct val="90000"/>
              </a:lnSpc>
            </a:pPr>
            <a:r>
              <a:rPr lang="en-US"/>
              <a:t>Two primary Sub-problems</a:t>
            </a:r>
          </a:p>
          <a:p>
            <a:pPr lvl="1">
              <a:lnSpc>
                <a:spcPct val="90000"/>
              </a:lnSpc>
            </a:pPr>
            <a:r>
              <a:rPr lang="en-US" sz="1800"/>
              <a:t>Correspondence problem (stereo match) -&gt; disparity map</a:t>
            </a:r>
          </a:p>
          <a:p>
            <a:pPr lvl="2">
              <a:lnSpc>
                <a:spcPct val="90000"/>
              </a:lnSpc>
            </a:pPr>
            <a:r>
              <a:rPr lang="en-US" sz="1600"/>
              <a:t>Similarity instead of identity</a:t>
            </a:r>
          </a:p>
          <a:p>
            <a:pPr lvl="2">
              <a:lnSpc>
                <a:spcPct val="90000"/>
              </a:lnSpc>
            </a:pPr>
            <a:r>
              <a:rPr lang="en-US" sz="1600"/>
              <a:t>Occlusion problem: some parts of the scene are visible in one eye only</a:t>
            </a:r>
          </a:p>
          <a:p>
            <a:pPr lvl="1">
              <a:lnSpc>
                <a:spcPct val="90000"/>
              </a:lnSpc>
            </a:pPr>
            <a:r>
              <a:rPr lang="en-US" sz="1800"/>
              <a:t>Reconstruction problem -&gt; 3D</a:t>
            </a:r>
          </a:p>
          <a:p>
            <a:pPr lvl="2">
              <a:lnSpc>
                <a:spcPct val="90000"/>
              </a:lnSpc>
            </a:pPr>
            <a:r>
              <a:rPr lang="en-US" sz="1600"/>
              <a:t>What we need to know about the cameras’ parameters</a:t>
            </a:r>
          </a:p>
          <a:p>
            <a:pPr lvl="2">
              <a:lnSpc>
                <a:spcPct val="90000"/>
              </a:lnSpc>
            </a:pPr>
            <a:r>
              <a:rPr lang="en-US" sz="1600"/>
              <a:t>Often a stereo calibration problems</a:t>
            </a:r>
          </a:p>
          <a:p>
            <a:pPr>
              <a:lnSpc>
                <a:spcPct val="90000"/>
              </a:lnSpc>
            </a:pPr>
            <a:r>
              <a:rPr lang="en-US"/>
              <a:t>Lectures on Stereo Vision</a:t>
            </a:r>
          </a:p>
          <a:p>
            <a:pPr lvl="1">
              <a:lnSpc>
                <a:spcPct val="90000"/>
              </a:lnSpc>
            </a:pPr>
            <a:r>
              <a:rPr lang="en-US" sz="1800"/>
              <a:t>Stereo Geometry – Epipolar Geometry (*) </a:t>
            </a:r>
          </a:p>
          <a:p>
            <a:pPr lvl="1">
              <a:lnSpc>
                <a:spcPct val="90000"/>
              </a:lnSpc>
            </a:pPr>
            <a:r>
              <a:rPr lang="en-US" sz="1800"/>
              <a:t>Correspondence Problem (*) – Two classes of approaches</a:t>
            </a:r>
          </a:p>
          <a:p>
            <a:pPr lvl="1">
              <a:lnSpc>
                <a:spcPct val="90000"/>
              </a:lnSpc>
            </a:pPr>
            <a:r>
              <a:rPr lang="en-US" sz="1800"/>
              <a:t>3D Reconstruction Problems – Three approaches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a:xfrm>
            <a:off x="6124575" y="285750"/>
            <a:ext cx="2981325" cy="609600"/>
          </a:xfrm>
        </p:spPr>
        <p:txBody>
          <a:bodyPr/>
          <a:lstStyle/>
          <a:p>
            <a:r>
              <a:rPr lang="en-US"/>
              <a:t>Stereo Vision</a:t>
            </a:r>
          </a:p>
        </p:txBody>
      </p:sp>
      <p:sp>
        <p:nvSpPr>
          <p:cNvPr id="1008643" name="Rectangle 3"/>
          <p:cNvSpPr>
            <a:spLocks noGrp="1" noChangeArrowheads="1"/>
          </p:cNvSpPr>
          <p:nvPr>
            <p:ph type="body" idx="1"/>
          </p:nvPr>
        </p:nvSpPr>
        <p:spPr>
          <a:xfrm>
            <a:off x="609600" y="1219200"/>
            <a:ext cx="7848600" cy="5105400"/>
          </a:xfrm>
          <a:noFill/>
          <a:ln/>
        </p:spPr>
        <p:txBody>
          <a:bodyPr/>
          <a:lstStyle/>
          <a:p>
            <a:pPr>
              <a:lnSpc>
                <a:spcPct val="90000"/>
              </a:lnSpc>
            </a:pPr>
            <a:r>
              <a:rPr lang="en-US"/>
              <a:t>Epipolar Geometry</a:t>
            </a:r>
          </a:p>
          <a:p>
            <a:pPr lvl="1">
              <a:lnSpc>
                <a:spcPct val="90000"/>
              </a:lnSpc>
            </a:pPr>
            <a:r>
              <a:rPr lang="en-US" sz="1800"/>
              <a:t>Where to search correspondences</a:t>
            </a:r>
          </a:p>
          <a:p>
            <a:pPr lvl="1">
              <a:lnSpc>
                <a:spcPct val="90000"/>
              </a:lnSpc>
            </a:pPr>
            <a:r>
              <a:rPr lang="en-US" sz="1800"/>
              <a:t>Epipolar plane, epipolar lines and epipoles</a:t>
            </a:r>
          </a:p>
          <a:p>
            <a:pPr lvl="1">
              <a:lnSpc>
                <a:spcPct val="90000"/>
              </a:lnSpc>
            </a:pPr>
            <a:r>
              <a:rPr lang="en-US" sz="1800" b="1"/>
              <a:t>Essential matrix and fundamental matrix</a:t>
            </a:r>
          </a:p>
          <a:p>
            <a:pPr lvl="1">
              <a:lnSpc>
                <a:spcPct val="90000"/>
              </a:lnSpc>
            </a:pPr>
            <a:endParaRPr lang="en-US"/>
          </a:p>
          <a:p>
            <a:pPr>
              <a:lnSpc>
                <a:spcPct val="90000"/>
              </a:lnSpc>
            </a:pPr>
            <a:r>
              <a:rPr lang="en-US"/>
              <a:t>Correspondence Problem</a:t>
            </a:r>
          </a:p>
          <a:p>
            <a:pPr lvl="1">
              <a:lnSpc>
                <a:spcPct val="90000"/>
              </a:lnSpc>
            </a:pPr>
            <a:r>
              <a:rPr lang="en-US" sz="1800"/>
              <a:t>Correlation-based approach</a:t>
            </a:r>
          </a:p>
          <a:p>
            <a:pPr lvl="1">
              <a:lnSpc>
                <a:spcPct val="90000"/>
              </a:lnSpc>
            </a:pPr>
            <a:r>
              <a:rPr lang="en-US" sz="1800"/>
              <a:t>Feature-based approach </a:t>
            </a:r>
          </a:p>
          <a:p>
            <a:pPr lvl="1">
              <a:lnSpc>
                <a:spcPct val="90000"/>
              </a:lnSpc>
            </a:pPr>
            <a:endParaRPr lang="en-US" sz="1800"/>
          </a:p>
          <a:p>
            <a:pPr>
              <a:lnSpc>
                <a:spcPct val="90000"/>
              </a:lnSpc>
            </a:pPr>
            <a:r>
              <a:rPr lang="en-US"/>
              <a:t>3D Reconstruction Problem</a:t>
            </a:r>
          </a:p>
          <a:p>
            <a:pPr lvl="1">
              <a:lnSpc>
                <a:spcPct val="90000"/>
              </a:lnSpc>
            </a:pPr>
            <a:r>
              <a:rPr lang="en-US"/>
              <a:t>Both intrinsic and extrinsic parameters are known</a:t>
            </a:r>
          </a:p>
          <a:p>
            <a:pPr lvl="1">
              <a:lnSpc>
                <a:spcPct val="90000"/>
              </a:lnSpc>
            </a:pPr>
            <a:r>
              <a:rPr lang="en-US"/>
              <a:t>Only intrinsic parameters</a:t>
            </a:r>
          </a:p>
          <a:p>
            <a:pPr lvl="1">
              <a:lnSpc>
                <a:spcPct val="90000"/>
              </a:lnSpc>
            </a:pPr>
            <a:r>
              <a:rPr lang="en-US"/>
              <a:t>No prior knowledge of the cameras (* option)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5638800" y="285750"/>
            <a:ext cx="3467100" cy="609600"/>
          </a:xfrm>
        </p:spPr>
        <p:txBody>
          <a:bodyPr/>
          <a:lstStyle/>
          <a:p>
            <a:r>
              <a:rPr lang="en-US"/>
              <a:t>8.  Motion </a:t>
            </a:r>
          </a:p>
        </p:txBody>
      </p:sp>
      <p:sp>
        <p:nvSpPr>
          <p:cNvPr id="1010691" name="Rectangle 3"/>
          <p:cNvSpPr>
            <a:spLocks noGrp="1" noChangeArrowheads="1"/>
          </p:cNvSpPr>
          <p:nvPr>
            <p:ph type="body" idx="1"/>
          </p:nvPr>
        </p:nvSpPr>
        <p:spPr>
          <a:xfrm>
            <a:off x="609600" y="914400"/>
            <a:ext cx="8001000" cy="5791200"/>
          </a:xfrm>
          <a:noFill/>
          <a:ln/>
        </p:spPr>
        <p:txBody>
          <a:bodyPr/>
          <a:lstStyle/>
          <a:p>
            <a:pPr>
              <a:lnSpc>
                <a:spcPct val="90000"/>
              </a:lnSpc>
            </a:pPr>
            <a:r>
              <a:rPr lang="en-US" sz="2000"/>
              <a:t>Problems and Applications</a:t>
            </a:r>
          </a:p>
          <a:p>
            <a:pPr lvl="1">
              <a:lnSpc>
                <a:spcPct val="90000"/>
              </a:lnSpc>
            </a:pPr>
            <a:r>
              <a:rPr lang="en-US" sz="1600"/>
              <a:t>The importance of visual motion</a:t>
            </a:r>
          </a:p>
          <a:p>
            <a:pPr lvl="1">
              <a:lnSpc>
                <a:spcPct val="90000"/>
              </a:lnSpc>
            </a:pPr>
            <a:r>
              <a:rPr lang="en-US" sz="1600"/>
              <a:t>Problem Statement</a:t>
            </a:r>
            <a:endParaRPr lang="en-US" sz="2700"/>
          </a:p>
          <a:p>
            <a:pPr>
              <a:lnSpc>
                <a:spcPct val="90000"/>
              </a:lnSpc>
            </a:pPr>
            <a:r>
              <a:rPr lang="en-US" sz="2000"/>
              <a:t>The Motion Field of Rigid Motion</a:t>
            </a:r>
          </a:p>
          <a:p>
            <a:pPr lvl="1">
              <a:lnSpc>
                <a:spcPct val="90000"/>
              </a:lnSpc>
            </a:pPr>
            <a:r>
              <a:rPr lang="en-US" sz="1600"/>
              <a:t>Basics – Notations and Equations</a:t>
            </a:r>
          </a:p>
          <a:p>
            <a:pPr lvl="1">
              <a:lnSpc>
                <a:spcPct val="90000"/>
              </a:lnSpc>
            </a:pPr>
            <a:r>
              <a:rPr lang="en-US" sz="1600"/>
              <a:t>Three Important Special Cases: Translation, Rotation and Moving Plane</a:t>
            </a:r>
          </a:p>
          <a:p>
            <a:pPr lvl="1">
              <a:lnSpc>
                <a:spcPct val="90000"/>
              </a:lnSpc>
            </a:pPr>
            <a:r>
              <a:rPr lang="en-US" sz="1600"/>
              <a:t>Motion Parallax</a:t>
            </a:r>
          </a:p>
          <a:p>
            <a:pPr>
              <a:lnSpc>
                <a:spcPct val="90000"/>
              </a:lnSpc>
            </a:pPr>
            <a:r>
              <a:rPr lang="en-US" sz="2000"/>
              <a:t>Optical Flow</a:t>
            </a:r>
          </a:p>
          <a:p>
            <a:pPr lvl="1">
              <a:lnSpc>
                <a:spcPct val="90000"/>
              </a:lnSpc>
            </a:pPr>
            <a:r>
              <a:rPr lang="en-US" sz="1600"/>
              <a:t>Optical flow equation and the aperture problem</a:t>
            </a:r>
          </a:p>
          <a:p>
            <a:pPr lvl="1">
              <a:lnSpc>
                <a:spcPct val="90000"/>
              </a:lnSpc>
            </a:pPr>
            <a:r>
              <a:rPr lang="en-US" sz="1600"/>
              <a:t>Estimating optical flow</a:t>
            </a:r>
          </a:p>
          <a:p>
            <a:pPr lvl="1">
              <a:lnSpc>
                <a:spcPct val="90000"/>
              </a:lnSpc>
            </a:pPr>
            <a:r>
              <a:rPr lang="en-US" sz="1600"/>
              <a:t>3D motion &amp; structure from optical flow</a:t>
            </a:r>
          </a:p>
          <a:p>
            <a:pPr>
              <a:lnSpc>
                <a:spcPct val="90000"/>
              </a:lnSpc>
            </a:pPr>
            <a:r>
              <a:rPr lang="en-US" sz="2000"/>
              <a:t>Feature-based Approach</a:t>
            </a:r>
          </a:p>
          <a:p>
            <a:pPr lvl="1">
              <a:lnSpc>
                <a:spcPct val="90000"/>
              </a:lnSpc>
            </a:pPr>
            <a:r>
              <a:rPr lang="en-US" sz="1600"/>
              <a:t>Two-frame algorithm</a:t>
            </a:r>
          </a:p>
          <a:p>
            <a:pPr lvl="1">
              <a:lnSpc>
                <a:spcPct val="90000"/>
              </a:lnSpc>
            </a:pPr>
            <a:r>
              <a:rPr lang="en-US" sz="1600"/>
              <a:t>Multi-frame  algorithm</a:t>
            </a:r>
          </a:p>
          <a:p>
            <a:pPr lvl="1">
              <a:lnSpc>
                <a:spcPct val="90000"/>
              </a:lnSpc>
            </a:pPr>
            <a:r>
              <a:rPr lang="en-US" sz="1600"/>
              <a:t>Structure from motion – Factorization method (* option)</a:t>
            </a:r>
          </a:p>
          <a:p>
            <a:pPr>
              <a:lnSpc>
                <a:spcPct val="90000"/>
              </a:lnSpc>
            </a:pPr>
            <a:r>
              <a:rPr lang="en-US" sz="2000"/>
              <a:t>Advanced Topics</a:t>
            </a:r>
          </a:p>
          <a:p>
            <a:pPr lvl="1">
              <a:lnSpc>
                <a:spcPct val="90000"/>
              </a:lnSpc>
            </a:pPr>
            <a:r>
              <a:rPr lang="en-US" sz="1600"/>
              <a:t>Spatio-Temporal Image and Epipolar Plane Image</a:t>
            </a:r>
          </a:p>
          <a:p>
            <a:pPr lvl="1">
              <a:lnSpc>
                <a:spcPct val="90000"/>
              </a:lnSpc>
            </a:pPr>
            <a:r>
              <a:rPr lang="en-US" sz="1600"/>
              <a:t>Video Mosaicing and Panorama Generation</a:t>
            </a:r>
          </a:p>
          <a:p>
            <a:pPr lvl="1">
              <a:lnSpc>
                <a:spcPct val="90000"/>
              </a:lnSpc>
            </a:pPr>
            <a:r>
              <a:rPr lang="en-US" sz="1600"/>
              <a:t>Motion-based Segmentation and Layered Representation</a:t>
            </a:r>
          </a:p>
          <a:p>
            <a:pPr lvl="1">
              <a:lnSpc>
                <a:spcPct val="90000"/>
              </a:lnSpc>
            </a:pPr>
            <a:endParaRPr 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a:t>Types of questions</a:t>
            </a:r>
          </a:p>
        </p:txBody>
      </p:sp>
      <p:sp>
        <p:nvSpPr>
          <p:cNvPr id="1013763" name="Rectangle 3"/>
          <p:cNvSpPr>
            <a:spLocks noGrp="1" noChangeArrowheads="1"/>
          </p:cNvSpPr>
          <p:nvPr>
            <p:ph type="body" idx="1"/>
          </p:nvPr>
        </p:nvSpPr>
        <p:spPr>
          <a:xfrm>
            <a:off x="533400" y="1752600"/>
            <a:ext cx="7962900" cy="3962400"/>
          </a:xfrm>
        </p:spPr>
        <p:txBody>
          <a:bodyPr/>
          <a:lstStyle/>
          <a:p>
            <a:pPr>
              <a:lnSpc>
                <a:spcPct val="90000"/>
              </a:lnSpc>
            </a:pPr>
            <a:r>
              <a:rPr lang="en-US" sz="2000" dirty="0"/>
              <a:t>Multiple choices (50%)</a:t>
            </a:r>
          </a:p>
          <a:p>
            <a:pPr>
              <a:lnSpc>
                <a:spcPct val="90000"/>
              </a:lnSpc>
            </a:pPr>
            <a:endParaRPr lang="en-US" sz="2000" dirty="0"/>
          </a:p>
          <a:p>
            <a:pPr>
              <a:lnSpc>
                <a:spcPct val="90000"/>
              </a:lnSpc>
            </a:pPr>
            <a:r>
              <a:rPr lang="en-US" sz="2000" dirty="0"/>
              <a:t>Short questions, proofs, and simple analysis (50%)</a:t>
            </a:r>
          </a:p>
          <a:p>
            <a:pPr>
              <a:lnSpc>
                <a:spcPct val="90000"/>
              </a:lnSpc>
            </a:pPr>
            <a:endParaRPr lang="en-US" sz="2000" dirty="0"/>
          </a:p>
          <a:p>
            <a:pPr>
              <a:lnSpc>
                <a:spcPct val="90000"/>
              </a:lnSpc>
            </a:pPr>
            <a:endParaRPr lang="en-US" sz="2000" dirty="0"/>
          </a:p>
          <a:p>
            <a:pPr>
              <a:lnSpc>
                <a:spcPct val="90000"/>
              </a:lnSpc>
            </a:pPr>
            <a:r>
              <a:rPr lang="en-US" sz="2000" dirty="0"/>
              <a:t>Exam Time: </a:t>
            </a:r>
          </a:p>
          <a:p>
            <a:pPr lvl="1">
              <a:lnSpc>
                <a:spcPct val="90000"/>
              </a:lnSpc>
            </a:pPr>
            <a:r>
              <a:rPr lang="en-US" sz="2000" dirty="0" smtClean="0"/>
              <a:t>December 01, 2010,  </a:t>
            </a:r>
            <a:r>
              <a:rPr lang="en-US" sz="2000" dirty="0"/>
              <a:t>75 minutes (12:30 pm – 13:45 pm)</a:t>
            </a:r>
          </a:p>
          <a:p>
            <a:pPr>
              <a:lnSpc>
                <a:spcPct val="90000"/>
              </a:lnSpc>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6172200" y="285750"/>
            <a:ext cx="2971800" cy="609600"/>
          </a:xfrm>
        </p:spPr>
        <p:txBody>
          <a:bodyPr/>
          <a:lstStyle/>
          <a:p>
            <a:r>
              <a:rPr lang="en-US"/>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a:lnSpc>
                <a:spcPct val="80000"/>
              </a:lnSpc>
            </a:pPr>
            <a:r>
              <a:rPr lang="en-US" dirty="0"/>
              <a:t>Complete syllabus on the web pages (</a:t>
            </a:r>
            <a:r>
              <a:rPr lang="en-US" smtClean="0"/>
              <a:t>28 meets,23 </a:t>
            </a:r>
            <a:r>
              <a:rPr lang="en-US" dirty="0"/>
              <a:t>lectures)</a:t>
            </a:r>
          </a:p>
          <a:p>
            <a:pPr>
              <a:lnSpc>
                <a:spcPct val="80000"/>
              </a:lnSpc>
            </a:pPr>
            <a:r>
              <a:rPr lang="en-US" dirty="0"/>
              <a:t>Rough Outline ( 3D Computer Vision):</a:t>
            </a:r>
          </a:p>
          <a:p>
            <a:pPr lvl="1">
              <a:lnSpc>
                <a:spcPct val="80000"/>
              </a:lnSpc>
              <a:buFont typeface="Zapf Dingbats" charset="2"/>
              <a:buNone/>
            </a:pPr>
            <a:r>
              <a:rPr lang="en-US" sz="3400" dirty="0">
                <a:solidFill>
                  <a:srgbClr val="AA583E"/>
                </a:solidFill>
              </a:rPr>
              <a:t> Part 1.   Vision Basics </a:t>
            </a:r>
            <a:r>
              <a:rPr lang="en-US" sz="1800" dirty="0">
                <a:solidFill>
                  <a:schemeClr val="tx1"/>
                </a:solidFill>
              </a:rPr>
              <a:t>(Total 6) </a:t>
            </a:r>
            <a:endParaRPr lang="en-US" sz="3400" dirty="0">
              <a:solidFill>
                <a:srgbClr val="AA583E"/>
              </a:solidFill>
            </a:endParaRPr>
          </a:p>
          <a:p>
            <a:pPr lvl="1">
              <a:lnSpc>
                <a:spcPct val="80000"/>
              </a:lnSpc>
              <a:buFont typeface="Zapf Dingbats" charset="2"/>
              <a:buNone/>
            </a:pPr>
            <a:r>
              <a:rPr lang="en-US" sz="1800" dirty="0">
                <a:solidFill>
                  <a:srgbClr val="AA583E"/>
                </a:solidFill>
              </a:rPr>
              <a:t> 	1. Introduction </a:t>
            </a:r>
            <a:r>
              <a:rPr lang="en-US" sz="1800" dirty="0">
                <a:solidFill>
                  <a:schemeClr val="tx1"/>
                </a:solidFill>
              </a:rPr>
              <a:t>(1) </a:t>
            </a:r>
            <a:endParaRPr lang="en-US" sz="1800" dirty="0">
              <a:solidFill>
                <a:srgbClr val="AA583E"/>
              </a:solidFill>
            </a:endParaRPr>
          </a:p>
          <a:p>
            <a:pPr lvl="1">
              <a:lnSpc>
                <a:spcPct val="80000"/>
              </a:lnSpc>
              <a:buFont typeface="Zapf Dingbats" charset="2"/>
              <a:buNone/>
            </a:pPr>
            <a:r>
              <a:rPr lang="en-US" sz="1800" dirty="0">
                <a:solidFill>
                  <a:srgbClr val="AA583E"/>
                </a:solidFill>
              </a:rPr>
              <a:t> 	2. Image Formation and Processing </a:t>
            </a:r>
            <a:r>
              <a:rPr lang="en-US" sz="1800" dirty="0">
                <a:solidFill>
                  <a:schemeClr val="tx1"/>
                </a:solidFill>
              </a:rPr>
              <a:t>(1) (hw 1, </a:t>
            </a:r>
            <a:r>
              <a:rPr lang="en-US" sz="1800" dirty="0" err="1">
                <a:solidFill>
                  <a:schemeClr val="tx1"/>
                </a:solidFill>
              </a:rPr>
              <a:t>matlab</a:t>
            </a:r>
            <a:r>
              <a:rPr lang="en-US" sz="1800" dirty="0">
                <a:solidFill>
                  <a:schemeClr val="tx1"/>
                </a:solidFill>
              </a:rPr>
              <a:t>)</a:t>
            </a:r>
            <a:r>
              <a:rPr lang="en-US" sz="1800" dirty="0">
                <a:solidFill>
                  <a:srgbClr val="AA583E"/>
                </a:solidFill>
              </a:rPr>
              <a:t> </a:t>
            </a:r>
          </a:p>
          <a:p>
            <a:pPr lvl="1">
              <a:lnSpc>
                <a:spcPct val="80000"/>
              </a:lnSpc>
              <a:buFont typeface="Zapf Dingbats" charset="2"/>
              <a:buNone/>
            </a:pPr>
            <a:r>
              <a:rPr lang="en-US" sz="1800" dirty="0">
                <a:solidFill>
                  <a:srgbClr val="AA583E"/>
                </a:solidFill>
              </a:rPr>
              <a:t> 	3-4. Features and Feature Extraction </a:t>
            </a:r>
            <a:r>
              <a:rPr lang="en-US" sz="1800" dirty="0">
                <a:solidFill>
                  <a:schemeClr val="tx1"/>
                </a:solidFill>
              </a:rPr>
              <a:t>(4)</a:t>
            </a:r>
            <a:r>
              <a:rPr lang="en-US" sz="1800" dirty="0">
                <a:solidFill>
                  <a:srgbClr val="AA583E"/>
                </a:solidFill>
              </a:rPr>
              <a:t> </a:t>
            </a:r>
            <a:r>
              <a:rPr lang="en-US" sz="1800" dirty="0">
                <a:solidFill>
                  <a:schemeClr val="tx1"/>
                </a:solidFill>
              </a:rPr>
              <a:t>( hw 2)</a:t>
            </a:r>
            <a:endParaRPr lang="en-US" sz="1800" dirty="0">
              <a:solidFill>
                <a:srgbClr val="AA583E"/>
              </a:solidFill>
            </a:endParaRPr>
          </a:p>
          <a:p>
            <a:pPr lvl="1">
              <a:lnSpc>
                <a:spcPct val="80000"/>
              </a:lnSpc>
              <a:buFont typeface="Zapf Dingbats" charset="2"/>
              <a:buNone/>
            </a:pPr>
            <a:r>
              <a:rPr lang="en-US" sz="3400" dirty="0">
                <a:solidFill>
                  <a:srgbClr val="AA583E"/>
                </a:solidFill>
              </a:rPr>
              <a:t>Part 2. 3D Vision </a:t>
            </a:r>
            <a:r>
              <a:rPr lang="en-US" sz="1800" dirty="0">
                <a:solidFill>
                  <a:schemeClr val="tx1"/>
                </a:solidFill>
              </a:rPr>
              <a:t>(Total </a:t>
            </a:r>
            <a:r>
              <a:rPr lang="en-US" sz="1800" dirty="0" smtClean="0">
                <a:solidFill>
                  <a:schemeClr val="tx1"/>
                </a:solidFill>
              </a:rPr>
              <a:t>15)</a:t>
            </a:r>
            <a:endParaRPr lang="en-US" sz="3400" dirty="0">
              <a:solidFill>
                <a:srgbClr val="AA583E"/>
              </a:solidFill>
            </a:endParaRPr>
          </a:p>
          <a:p>
            <a:pPr lvl="1">
              <a:lnSpc>
                <a:spcPct val="80000"/>
              </a:lnSpc>
              <a:buFont typeface="Zapf Dingbats" charset="2"/>
              <a:buNone/>
            </a:pPr>
            <a:r>
              <a:rPr lang="en-US" sz="1800" dirty="0">
                <a:solidFill>
                  <a:srgbClr val="AA583E"/>
                </a:solidFill>
              </a:rPr>
              <a:t> 	5.  Camera Models </a:t>
            </a:r>
            <a:r>
              <a:rPr lang="en-US" sz="1800" dirty="0">
                <a:solidFill>
                  <a:schemeClr val="tx1"/>
                </a:solidFill>
              </a:rPr>
              <a:t>(3)</a:t>
            </a:r>
            <a:endParaRPr lang="en-US" sz="1800" dirty="0">
              <a:solidFill>
                <a:srgbClr val="AA583E"/>
              </a:solidFill>
            </a:endParaRPr>
          </a:p>
          <a:p>
            <a:pPr lvl="1">
              <a:lnSpc>
                <a:spcPct val="80000"/>
              </a:lnSpc>
              <a:buFont typeface="Zapf Dingbats" charset="2"/>
              <a:buNone/>
            </a:pPr>
            <a:r>
              <a:rPr lang="en-US" sz="1800" dirty="0">
                <a:solidFill>
                  <a:srgbClr val="AA583E"/>
                </a:solidFill>
              </a:rPr>
              <a:t> 	6.  Camera Calibration </a:t>
            </a:r>
            <a:r>
              <a:rPr lang="en-US" sz="1800" dirty="0">
                <a:solidFill>
                  <a:schemeClr val="tx1"/>
                </a:solidFill>
              </a:rPr>
              <a:t>(3)(hw 3)</a:t>
            </a:r>
            <a:endParaRPr lang="en-US" sz="1800" dirty="0">
              <a:solidFill>
                <a:srgbClr val="AA583E"/>
              </a:solidFill>
            </a:endParaRPr>
          </a:p>
          <a:p>
            <a:pPr lvl="1">
              <a:lnSpc>
                <a:spcPct val="80000"/>
              </a:lnSpc>
              <a:buFont typeface="Zapf Dingbats" charset="2"/>
              <a:buNone/>
            </a:pPr>
            <a:r>
              <a:rPr lang="en-US" sz="1800" dirty="0">
                <a:solidFill>
                  <a:srgbClr val="AA583E"/>
                </a:solidFill>
              </a:rPr>
              <a:t> 	7.  Stereo Vision </a:t>
            </a:r>
            <a:r>
              <a:rPr lang="en-US" sz="1800" dirty="0">
                <a:solidFill>
                  <a:schemeClr val="tx1"/>
                </a:solidFill>
              </a:rPr>
              <a:t>(4)</a:t>
            </a:r>
            <a:r>
              <a:rPr lang="en-US" sz="1800" dirty="0">
                <a:solidFill>
                  <a:srgbClr val="AA583E"/>
                </a:solidFill>
              </a:rPr>
              <a:t> </a:t>
            </a:r>
            <a:r>
              <a:rPr lang="en-US" sz="1800" dirty="0">
                <a:solidFill>
                  <a:schemeClr val="tx1"/>
                </a:solidFill>
              </a:rPr>
              <a:t>(project assignments) </a:t>
            </a:r>
          </a:p>
          <a:p>
            <a:pPr lvl="1">
              <a:lnSpc>
                <a:spcPct val="80000"/>
              </a:lnSpc>
              <a:buFont typeface="Zapf Dingbats" charset="2"/>
              <a:buNone/>
            </a:pPr>
            <a:r>
              <a:rPr lang="en-US" sz="1800" dirty="0">
                <a:solidFill>
                  <a:srgbClr val="AA583E"/>
                </a:solidFill>
              </a:rPr>
              <a:t>	8.  Visual Motion </a:t>
            </a:r>
            <a:r>
              <a:rPr lang="en-US" sz="1800" dirty="0">
                <a:solidFill>
                  <a:schemeClr val="tx1"/>
                </a:solidFill>
              </a:rPr>
              <a:t>(4)</a:t>
            </a:r>
            <a:r>
              <a:rPr lang="en-US" sz="1800" dirty="0">
                <a:solidFill>
                  <a:srgbClr val="AA583E"/>
                </a:solidFill>
              </a:rPr>
              <a:t> </a:t>
            </a:r>
            <a:r>
              <a:rPr lang="en-US" sz="1800" dirty="0">
                <a:solidFill>
                  <a:schemeClr val="tx1"/>
                </a:solidFill>
              </a:rPr>
              <a:t>(hw 4)</a:t>
            </a:r>
          </a:p>
          <a:p>
            <a:pPr lvl="1">
              <a:lnSpc>
                <a:spcPct val="80000"/>
              </a:lnSpc>
              <a:buFont typeface="Zapf Dingbats" charset="2"/>
              <a:buNone/>
            </a:pPr>
            <a:endParaRPr lang="en-US" sz="1800" dirty="0">
              <a:solidFill>
                <a:srgbClr val="AA583E"/>
              </a:solidFill>
            </a:endParaRPr>
          </a:p>
          <a:p>
            <a:pPr lvl="1">
              <a:lnSpc>
                <a:spcPct val="80000"/>
              </a:lnSpc>
              <a:buFont typeface="Zapf Dingbats" charset="2"/>
              <a:buNone/>
            </a:pPr>
            <a:r>
              <a:rPr lang="en-US" sz="3400" dirty="0">
                <a:solidFill>
                  <a:srgbClr val="AA583E"/>
                </a:solidFill>
              </a:rPr>
              <a:t>Part 3. Exam and Projects </a:t>
            </a:r>
            <a:r>
              <a:rPr lang="en-US" sz="1800" dirty="0">
                <a:solidFill>
                  <a:schemeClr val="tx1"/>
                </a:solidFill>
              </a:rPr>
              <a:t>(Total </a:t>
            </a:r>
            <a:r>
              <a:rPr lang="en-US" sz="1800" dirty="0" smtClean="0">
                <a:solidFill>
                  <a:schemeClr val="tx1"/>
                </a:solidFill>
              </a:rPr>
              <a:t>7)</a:t>
            </a:r>
            <a:endParaRPr lang="en-US" sz="3400" dirty="0">
              <a:solidFill>
                <a:srgbClr val="AA583E"/>
              </a:solidFill>
            </a:endParaRPr>
          </a:p>
          <a:p>
            <a:pPr lvl="1">
              <a:lnSpc>
                <a:spcPct val="80000"/>
              </a:lnSpc>
              <a:buFont typeface="Zapf Dingbats" charset="2"/>
              <a:buNone/>
            </a:pPr>
            <a:r>
              <a:rPr lang="en-US" sz="1800" dirty="0">
                <a:solidFill>
                  <a:srgbClr val="AA583E"/>
                </a:solidFill>
              </a:rPr>
              <a:t> 	9. </a:t>
            </a:r>
            <a:r>
              <a:rPr lang="en-US" sz="1800" dirty="0">
                <a:solidFill>
                  <a:schemeClr val="tx1"/>
                </a:solidFill>
              </a:rPr>
              <a:t>Project topics and exam </a:t>
            </a:r>
            <a:r>
              <a:rPr lang="en-US" sz="1800" dirty="0" smtClean="0">
                <a:solidFill>
                  <a:schemeClr val="tx1"/>
                </a:solidFill>
              </a:rPr>
              <a:t>review/discussion (3)</a:t>
            </a:r>
            <a:endParaRPr lang="en-US" sz="1800" dirty="0">
              <a:solidFill>
                <a:srgbClr val="AA583E"/>
              </a:solidFill>
            </a:endParaRPr>
          </a:p>
          <a:p>
            <a:pPr lvl="1">
              <a:lnSpc>
                <a:spcPct val="80000"/>
              </a:lnSpc>
              <a:buFont typeface="Zapf Dingbats" charset="2"/>
              <a:buNone/>
            </a:pPr>
            <a:r>
              <a:rPr lang="en-US" sz="1800" dirty="0">
                <a:solidFill>
                  <a:srgbClr val="AA583E"/>
                </a:solidFill>
              </a:rPr>
              <a:t> 	10. </a:t>
            </a:r>
            <a:r>
              <a:rPr lang="en-US" sz="1800" dirty="0">
                <a:solidFill>
                  <a:schemeClr val="tx1"/>
                </a:solidFill>
              </a:rPr>
              <a:t>Midterm exam (1)</a:t>
            </a:r>
            <a:endParaRPr lang="en-US" sz="1800" dirty="0">
              <a:solidFill>
                <a:srgbClr val="AA583E"/>
              </a:solidFill>
            </a:endParaRPr>
          </a:p>
          <a:p>
            <a:pPr lvl="1">
              <a:lnSpc>
                <a:spcPct val="80000"/>
              </a:lnSpc>
              <a:buFont typeface="Zapf Dingbats" charset="2"/>
              <a:buNone/>
            </a:pPr>
            <a:r>
              <a:rPr lang="en-US" sz="1800" dirty="0">
                <a:solidFill>
                  <a:srgbClr val="AA583E"/>
                </a:solidFill>
              </a:rPr>
              <a:t> 	11. </a:t>
            </a:r>
            <a:r>
              <a:rPr lang="en-US" sz="1800" dirty="0">
                <a:solidFill>
                  <a:schemeClr val="tx1"/>
                </a:solidFill>
              </a:rPr>
              <a:t>Project </a:t>
            </a:r>
            <a:r>
              <a:rPr lang="en-US" sz="1800" dirty="0" smtClean="0">
                <a:solidFill>
                  <a:schemeClr val="tx1"/>
                </a:solidFill>
              </a:rPr>
              <a:t>presentations (3)</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a:xfrm>
            <a:off x="3886200" y="285750"/>
            <a:ext cx="5211763" cy="609600"/>
          </a:xfrm>
        </p:spPr>
        <p:txBody>
          <a:bodyPr/>
          <a:lstStyle/>
          <a:p>
            <a:r>
              <a:rPr lang="en-US"/>
              <a:t>Course Goals and Questions</a:t>
            </a:r>
          </a:p>
        </p:txBody>
      </p:sp>
      <p:sp>
        <p:nvSpPr>
          <p:cNvPr id="1016835" name="Rectangle 3"/>
          <p:cNvSpPr>
            <a:spLocks noGrp="1" noChangeArrowheads="1"/>
          </p:cNvSpPr>
          <p:nvPr>
            <p:ph type="body" idx="1"/>
          </p:nvPr>
        </p:nvSpPr>
        <p:spPr>
          <a:xfrm>
            <a:off x="533400" y="1600200"/>
            <a:ext cx="8077200" cy="4724400"/>
          </a:xfrm>
        </p:spPr>
        <p:txBody>
          <a:bodyPr/>
          <a:lstStyle/>
          <a:p>
            <a:pPr>
              <a:lnSpc>
                <a:spcPct val="90000"/>
              </a:lnSpc>
            </a:pPr>
            <a:r>
              <a:rPr lang="en-US"/>
              <a:t>What makes (3D) Computer Vision interesting ?</a:t>
            </a:r>
          </a:p>
          <a:p>
            <a:pPr>
              <a:lnSpc>
                <a:spcPct val="90000"/>
              </a:lnSpc>
            </a:pPr>
            <a:endParaRPr lang="en-US"/>
          </a:p>
          <a:p>
            <a:pPr lvl="1">
              <a:lnSpc>
                <a:spcPct val="90000"/>
              </a:lnSpc>
            </a:pPr>
            <a:r>
              <a:rPr lang="en-US" sz="1800"/>
              <a:t>Image Modeling/Analysis/Interpretation</a:t>
            </a:r>
          </a:p>
          <a:p>
            <a:pPr lvl="2">
              <a:lnSpc>
                <a:spcPct val="90000"/>
              </a:lnSpc>
            </a:pPr>
            <a:r>
              <a:rPr lang="en-US" sz="1800"/>
              <a:t>Interpretation is an Artificial Intelligence Problem</a:t>
            </a:r>
          </a:p>
          <a:p>
            <a:pPr lvl="3">
              <a:lnSpc>
                <a:spcPct val="90000"/>
              </a:lnSpc>
            </a:pPr>
            <a:r>
              <a:rPr lang="en-US" sz="1600"/>
              <a:t>Sources of Knowledge in Vision</a:t>
            </a:r>
          </a:p>
          <a:p>
            <a:pPr lvl="3">
              <a:lnSpc>
                <a:spcPct val="90000"/>
              </a:lnSpc>
            </a:pPr>
            <a:r>
              <a:rPr lang="en-US" sz="1600"/>
              <a:t>Levels of Abstraction</a:t>
            </a:r>
          </a:p>
          <a:p>
            <a:pPr lvl="2">
              <a:lnSpc>
                <a:spcPct val="90000"/>
              </a:lnSpc>
            </a:pPr>
            <a:r>
              <a:rPr lang="en-US" sz="1800"/>
              <a:t>Interpretation often goes from 2D images to 3D structures </a:t>
            </a:r>
          </a:p>
          <a:p>
            <a:pPr lvl="3">
              <a:lnSpc>
                <a:spcPct val="90000"/>
              </a:lnSpc>
            </a:pPr>
            <a:r>
              <a:rPr lang="en-US" sz="1600"/>
              <a:t>since we live in a 3D world</a:t>
            </a:r>
          </a:p>
          <a:p>
            <a:pPr lvl="3">
              <a:lnSpc>
                <a:spcPct val="90000"/>
              </a:lnSpc>
            </a:pPr>
            <a:endParaRPr lang="en-US" sz="1600"/>
          </a:p>
          <a:p>
            <a:pPr lvl="1">
              <a:lnSpc>
                <a:spcPct val="90000"/>
              </a:lnSpc>
            </a:pPr>
            <a:r>
              <a:rPr lang="en-US" sz="1800"/>
              <a:t>Image Rendering/Synthesis/Composition</a:t>
            </a:r>
          </a:p>
          <a:p>
            <a:pPr lvl="2">
              <a:lnSpc>
                <a:spcPct val="90000"/>
              </a:lnSpc>
            </a:pPr>
            <a:r>
              <a:rPr lang="en-US" sz="1800"/>
              <a:t>Image Rendering is a Computer Graphics problem</a:t>
            </a:r>
          </a:p>
          <a:p>
            <a:pPr lvl="2">
              <a:lnSpc>
                <a:spcPct val="90000"/>
              </a:lnSpc>
            </a:pPr>
            <a:r>
              <a:rPr lang="en-US" sz="1800"/>
              <a:t>Rendering is from 3D model to 2D images</a:t>
            </a:r>
          </a:p>
        </p:txBody>
      </p:sp>
      <p:sp>
        <p:nvSpPr>
          <p:cNvPr id="1016836" name="Oval 4"/>
          <p:cNvSpPr>
            <a:spLocks noChangeArrowheads="1"/>
          </p:cNvSpPr>
          <p:nvPr/>
        </p:nvSpPr>
        <p:spPr bwMode="auto">
          <a:xfrm>
            <a:off x="7848600" y="1981200"/>
            <a:ext cx="1295400" cy="11430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016837" name="Oval 5"/>
          <p:cNvSpPr>
            <a:spLocks noChangeArrowheads="1"/>
          </p:cNvSpPr>
          <p:nvPr/>
        </p:nvSpPr>
        <p:spPr bwMode="auto">
          <a:xfrm>
            <a:off x="7848600" y="4495800"/>
            <a:ext cx="1295400" cy="1295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016838" name="AutoShape 6"/>
          <p:cNvSpPr>
            <a:spLocks noChangeArrowheads="1"/>
          </p:cNvSpPr>
          <p:nvPr/>
        </p:nvSpPr>
        <p:spPr bwMode="auto">
          <a:xfrm>
            <a:off x="8534400" y="3200400"/>
            <a:ext cx="228600" cy="1219200"/>
          </a:xfrm>
          <a:prstGeom prst="down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6839" name="AutoShape 7"/>
          <p:cNvSpPr>
            <a:spLocks noChangeArrowheads="1"/>
          </p:cNvSpPr>
          <p:nvPr/>
        </p:nvSpPr>
        <p:spPr bwMode="auto">
          <a:xfrm>
            <a:off x="8153400" y="3124200"/>
            <a:ext cx="228600" cy="1219200"/>
          </a:xfrm>
          <a:prstGeom prst="up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6840" name="Text Box 8"/>
          <p:cNvSpPr txBox="1">
            <a:spLocks noChangeArrowheads="1"/>
          </p:cNvSpPr>
          <p:nvPr/>
        </p:nvSpPr>
        <p:spPr bwMode="auto">
          <a:xfrm>
            <a:off x="8077200" y="2133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2D images</a:t>
            </a:r>
          </a:p>
        </p:txBody>
      </p:sp>
      <p:sp>
        <p:nvSpPr>
          <p:cNvPr id="1016841" name="Text Box 9"/>
          <p:cNvSpPr txBox="1">
            <a:spLocks noChangeArrowheads="1"/>
          </p:cNvSpPr>
          <p:nvPr/>
        </p:nvSpPr>
        <p:spPr bwMode="auto">
          <a:xfrm>
            <a:off x="8077200" y="4800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3D world</a:t>
            </a:r>
          </a:p>
        </p:txBody>
      </p:sp>
      <p:sp>
        <p:nvSpPr>
          <p:cNvPr id="1016842" name="Text Box 10"/>
          <p:cNvSpPr txBox="1">
            <a:spLocks noChangeArrowheads="1"/>
          </p:cNvSpPr>
          <p:nvPr/>
        </p:nvSpPr>
        <p:spPr bwMode="auto">
          <a:xfrm>
            <a:off x="86106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CV</a:t>
            </a:r>
          </a:p>
        </p:txBody>
      </p:sp>
      <p:sp>
        <p:nvSpPr>
          <p:cNvPr id="1016843" name="Text Box 11"/>
          <p:cNvSpPr txBox="1">
            <a:spLocks noChangeArrowheads="1"/>
          </p:cNvSpPr>
          <p:nvPr/>
        </p:nvSpPr>
        <p:spPr bwMode="auto">
          <a:xfrm>
            <a:off x="77724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lstStyle/>
          <a:p>
            <a:r>
              <a:rPr lang="en-US"/>
              <a:t>Related Fields</a:t>
            </a:r>
          </a:p>
        </p:txBody>
      </p:sp>
      <p:sp>
        <p:nvSpPr>
          <p:cNvPr id="1002499" name="Rectangle 3"/>
          <p:cNvSpPr>
            <a:spLocks noGrp="1" noChangeArrowheads="1"/>
          </p:cNvSpPr>
          <p:nvPr>
            <p:ph type="body" idx="1"/>
          </p:nvPr>
        </p:nvSpPr>
        <p:spPr>
          <a:xfrm>
            <a:off x="609600" y="1066800"/>
            <a:ext cx="8153400" cy="5257800"/>
          </a:xfrm>
        </p:spPr>
        <p:txBody>
          <a:bodyPr/>
          <a:lstStyle/>
          <a:p>
            <a:pPr>
              <a:lnSpc>
                <a:spcPct val="90000"/>
              </a:lnSpc>
            </a:pPr>
            <a:r>
              <a:rPr lang="en-US" sz="2000">
                <a:solidFill>
                  <a:srgbClr val="AA583E"/>
                </a:solidFill>
              </a:rPr>
              <a:t>Image Processing: </a:t>
            </a:r>
            <a:r>
              <a:rPr lang="en-US" sz="2000">
                <a:solidFill>
                  <a:srgbClr val="DDDDDD"/>
                </a:solidFill>
              </a:rPr>
              <a:t>image to image</a:t>
            </a:r>
            <a:endParaRPr lang="en-US" sz="2000">
              <a:solidFill>
                <a:schemeClr val="tx1"/>
              </a:solidFill>
            </a:endParaRPr>
          </a:p>
          <a:p>
            <a:pPr>
              <a:lnSpc>
                <a:spcPct val="90000"/>
              </a:lnSpc>
            </a:pPr>
            <a:r>
              <a:rPr lang="en-US" sz="2000">
                <a:solidFill>
                  <a:schemeClr val="accent2"/>
                </a:solidFill>
              </a:rPr>
              <a:t>Computer Vision:</a:t>
            </a:r>
            <a:r>
              <a:rPr lang="en-US" sz="2000">
                <a:solidFill>
                  <a:srgbClr val="FFFFFF"/>
                </a:solidFill>
              </a:rPr>
              <a:t>  </a:t>
            </a:r>
            <a:r>
              <a:rPr lang="en-US" sz="2000">
                <a:solidFill>
                  <a:srgbClr val="DDDDDD"/>
                </a:solidFill>
              </a:rPr>
              <a:t>Image to model</a:t>
            </a:r>
            <a:endParaRPr lang="en-US" sz="2000">
              <a:solidFill>
                <a:srgbClr val="FF9C03"/>
              </a:solidFill>
            </a:endParaRPr>
          </a:p>
          <a:p>
            <a:pPr>
              <a:lnSpc>
                <a:spcPct val="90000"/>
              </a:lnSpc>
            </a:pPr>
            <a:r>
              <a:rPr lang="en-US" sz="2000">
                <a:solidFill>
                  <a:srgbClr val="AA583E"/>
                </a:solidFill>
              </a:rPr>
              <a:t>Computer Graphics: </a:t>
            </a:r>
            <a:r>
              <a:rPr lang="en-US" sz="2000">
                <a:solidFill>
                  <a:srgbClr val="DDDDDD"/>
                </a:solidFill>
              </a:rPr>
              <a:t>model to image</a:t>
            </a:r>
          </a:p>
          <a:p>
            <a:pPr>
              <a:lnSpc>
                <a:spcPct val="90000"/>
              </a:lnSpc>
            </a:pPr>
            <a:endParaRPr lang="en-US" sz="2000">
              <a:solidFill>
                <a:srgbClr val="AA583E"/>
              </a:solidFill>
            </a:endParaRPr>
          </a:p>
          <a:p>
            <a:pPr>
              <a:lnSpc>
                <a:spcPct val="90000"/>
              </a:lnSpc>
            </a:pPr>
            <a:r>
              <a:rPr lang="en-US" sz="2000">
                <a:solidFill>
                  <a:srgbClr val="AA583E"/>
                </a:solidFill>
              </a:rPr>
              <a:t>Pattern Recognition: </a:t>
            </a:r>
            <a:r>
              <a:rPr lang="en-US" sz="2000">
                <a:solidFill>
                  <a:srgbClr val="DDDDDD"/>
                </a:solidFill>
              </a:rPr>
              <a:t>image to class</a:t>
            </a:r>
            <a:endParaRPr lang="en-US" sz="2000">
              <a:solidFill>
                <a:srgbClr val="AA583E"/>
              </a:solidFill>
            </a:endParaRPr>
          </a:p>
          <a:p>
            <a:pPr lvl="1">
              <a:lnSpc>
                <a:spcPct val="90000"/>
              </a:lnSpc>
            </a:pPr>
            <a:r>
              <a:rPr lang="en-US">
                <a:solidFill>
                  <a:srgbClr val="AA583E"/>
                </a:solidFill>
              </a:rPr>
              <a:t>image data mining/ video mining</a:t>
            </a:r>
          </a:p>
          <a:p>
            <a:pPr>
              <a:lnSpc>
                <a:spcPct val="90000"/>
              </a:lnSpc>
            </a:pPr>
            <a:r>
              <a:rPr lang="en-US" sz="2000">
                <a:solidFill>
                  <a:srgbClr val="AA583E"/>
                </a:solidFill>
              </a:rPr>
              <a:t>Artificial Intelligence: </a:t>
            </a:r>
            <a:r>
              <a:rPr lang="en-US" sz="2000">
                <a:solidFill>
                  <a:srgbClr val="DDDDDD"/>
                </a:solidFill>
              </a:rPr>
              <a:t>machine smarts</a:t>
            </a:r>
            <a:endParaRPr lang="en-US" sz="2000">
              <a:solidFill>
                <a:srgbClr val="AA583E"/>
              </a:solidFill>
            </a:endParaRPr>
          </a:p>
          <a:p>
            <a:pPr>
              <a:lnSpc>
                <a:spcPct val="90000"/>
              </a:lnSpc>
            </a:pPr>
            <a:endParaRPr lang="en-US" sz="2000">
              <a:solidFill>
                <a:srgbClr val="AA583E"/>
              </a:solidFill>
            </a:endParaRPr>
          </a:p>
          <a:p>
            <a:pPr>
              <a:lnSpc>
                <a:spcPct val="90000"/>
              </a:lnSpc>
            </a:pPr>
            <a:r>
              <a:rPr lang="en-US" sz="2000">
                <a:solidFill>
                  <a:srgbClr val="AA583E"/>
                </a:solidFill>
              </a:rPr>
              <a:t>Photogrammetry: </a:t>
            </a:r>
            <a:r>
              <a:rPr lang="en-US" sz="2000">
                <a:solidFill>
                  <a:srgbClr val="DDDDDD"/>
                </a:solidFill>
              </a:rPr>
              <a:t>camera geometry, 3D reconstruction</a:t>
            </a:r>
          </a:p>
          <a:p>
            <a:pPr>
              <a:lnSpc>
                <a:spcPct val="90000"/>
              </a:lnSpc>
            </a:pPr>
            <a:r>
              <a:rPr lang="en-US" sz="2000">
                <a:solidFill>
                  <a:srgbClr val="AA583E"/>
                </a:solidFill>
              </a:rPr>
              <a:t>Medical Imaging: </a:t>
            </a:r>
            <a:r>
              <a:rPr lang="en-US" sz="2000">
                <a:solidFill>
                  <a:srgbClr val="DDDDDD"/>
                </a:solidFill>
              </a:rPr>
              <a:t>CAT, MRI, 3D reconstruction (2</a:t>
            </a:r>
            <a:r>
              <a:rPr lang="en-US" sz="2000" baseline="30000">
                <a:solidFill>
                  <a:srgbClr val="DDDDDD"/>
                </a:solidFill>
              </a:rPr>
              <a:t>nd</a:t>
            </a:r>
            <a:r>
              <a:rPr lang="en-US" sz="2000">
                <a:solidFill>
                  <a:srgbClr val="DDDDDD"/>
                </a:solidFill>
              </a:rPr>
              <a:t> meaning)</a:t>
            </a:r>
          </a:p>
          <a:p>
            <a:pPr>
              <a:lnSpc>
                <a:spcPct val="90000"/>
              </a:lnSpc>
            </a:pPr>
            <a:r>
              <a:rPr lang="en-US" sz="2000">
                <a:solidFill>
                  <a:srgbClr val="AA583E"/>
                </a:solidFill>
              </a:rPr>
              <a:t>Video Coding: </a:t>
            </a:r>
            <a:r>
              <a:rPr lang="en-US" sz="2000">
                <a:solidFill>
                  <a:srgbClr val="DDDDDD"/>
                </a:solidFill>
              </a:rPr>
              <a:t>encoding/decoding, compression, transmission</a:t>
            </a:r>
          </a:p>
          <a:p>
            <a:pPr>
              <a:lnSpc>
                <a:spcPct val="90000"/>
              </a:lnSpc>
            </a:pPr>
            <a:endParaRPr lang="en-US" sz="2000">
              <a:solidFill>
                <a:srgbClr val="AA583E"/>
              </a:solidFill>
            </a:endParaRPr>
          </a:p>
          <a:p>
            <a:pPr>
              <a:lnSpc>
                <a:spcPct val="90000"/>
              </a:lnSpc>
            </a:pPr>
            <a:r>
              <a:rPr lang="en-US" sz="2000">
                <a:solidFill>
                  <a:srgbClr val="AA583E"/>
                </a:solidFill>
              </a:rPr>
              <a:t>Physics: </a:t>
            </a:r>
            <a:r>
              <a:rPr lang="en-US" sz="2000">
                <a:solidFill>
                  <a:srgbClr val="DDDDDD"/>
                </a:solidFill>
              </a:rPr>
              <a:t>basics</a:t>
            </a:r>
            <a:endParaRPr lang="en-US" sz="2000">
              <a:solidFill>
                <a:srgbClr val="AA583E"/>
              </a:solidFill>
            </a:endParaRPr>
          </a:p>
          <a:p>
            <a:pPr>
              <a:lnSpc>
                <a:spcPct val="90000"/>
              </a:lnSpc>
            </a:pPr>
            <a:r>
              <a:rPr lang="en-US" sz="2000">
                <a:solidFill>
                  <a:srgbClr val="AA583E"/>
                </a:solidFill>
              </a:rPr>
              <a:t>Mathematics: </a:t>
            </a:r>
            <a:r>
              <a:rPr lang="en-US" sz="2000">
                <a:solidFill>
                  <a:srgbClr val="DDDDDD"/>
                </a:solidFill>
              </a:rPr>
              <a:t>basics</a:t>
            </a:r>
          </a:p>
          <a:p>
            <a:pPr>
              <a:lnSpc>
                <a:spcPct val="90000"/>
              </a:lnSpc>
            </a:pPr>
            <a:r>
              <a:rPr lang="en-US" sz="2000">
                <a:solidFill>
                  <a:srgbClr val="AA583E"/>
                </a:solidFill>
              </a:rPr>
              <a:t>Neuroscience: </a:t>
            </a:r>
            <a:r>
              <a:rPr lang="en-US" sz="2000">
                <a:solidFill>
                  <a:srgbClr val="DDDDDD"/>
                </a:solidFill>
              </a:rPr>
              <a:t>wetware to concept</a:t>
            </a:r>
            <a:endParaRPr lang="en-US" sz="2000">
              <a:solidFill>
                <a:srgbClr val="AA583E"/>
              </a:solidFill>
            </a:endParaRPr>
          </a:p>
          <a:p>
            <a:pPr>
              <a:lnSpc>
                <a:spcPct val="90000"/>
              </a:lnSpc>
            </a:pPr>
            <a:endParaRPr lang="en-US" sz="2000">
              <a:solidFill>
                <a:srgbClr val="DDDDDD"/>
              </a:solidFill>
            </a:endParaRPr>
          </a:p>
          <a:p>
            <a:pPr>
              <a:lnSpc>
                <a:spcPct val="90000"/>
              </a:lnSpc>
            </a:pPr>
            <a:r>
              <a:rPr lang="en-US" sz="2000">
                <a:solidFill>
                  <a:srgbClr val="DDDDDD"/>
                </a:solidFill>
              </a:rPr>
              <a:t>Computer Science: programming tools and skills?</a:t>
            </a:r>
          </a:p>
        </p:txBody>
      </p:sp>
      <p:sp>
        <p:nvSpPr>
          <p:cNvPr id="1002500" name="Rectangle 4"/>
          <p:cNvSpPr>
            <a:spLocks noChangeArrowheads="1"/>
          </p:cNvSpPr>
          <p:nvPr/>
        </p:nvSpPr>
        <p:spPr bwMode="auto">
          <a:xfrm>
            <a:off x="5867400" y="1219200"/>
            <a:ext cx="2030413" cy="822325"/>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All three are </a:t>
            </a:r>
          </a:p>
          <a:p>
            <a:r>
              <a:rPr lang="en-US" sz="2400" i="1">
                <a:solidFill>
                  <a:srgbClr val="FFFFFF"/>
                </a:solidFill>
              </a:rPr>
              <a:t>interrelated!</a:t>
            </a:r>
          </a:p>
        </p:txBody>
      </p:sp>
      <p:sp>
        <p:nvSpPr>
          <p:cNvPr id="1002501" name="AutoShape 5"/>
          <p:cNvSpPr>
            <a:spLocks/>
          </p:cNvSpPr>
          <p:nvPr/>
        </p:nvSpPr>
        <p:spPr bwMode="auto">
          <a:xfrm>
            <a:off x="5334000" y="1219200"/>
            <a:ext cx="381000" cy="838200"/>
          </a:xfrm>
          <a:prstGeom prst="rightBrace">
            <a:avLst>
              <a:gd name="adj1" fmla="val 18333"/>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2" name="AutoShape 6"/>
          <p:cNvSpPr>
            <a:spLocks/>
          </p:cNvSpPr>
          <p:nvPr/>
        </p:nvSpPr>
        <p:spPr bwMode="auto">
          <a:xfrm>
            <a:off x="5715000" y="28194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3" name="AutoShape 7"/>
          <p:cNvSpPr>
            <a:spLocks/>
          </p:cNvSpPr>
          <p:nvPr/>
        </p:nvSpPr>
        <p:spPr bwMode="auto">
          <a:xfrm>
            <a:off x="7848600" y="40386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4" name="AutoShape 8"/>
          <p:cNvSpPr>
            <a:spLocks/>
          </p:cNvSpPr>
          <p:nvPr/>
        </p:nvSpPr>
        <p:spPr bwMode="auto">
          <a:xfrm>
            <a:off x="5105400" y="51816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5" name="Rectangle 9"/>
          <p:cNvSpPr>
            <a:spLocks noChangeArrowheads="1"/>
          </p:cNvSpPr>
          <p:nvPr/>
        </p:nvSpPr>
        <p:spPr bwMode="auto">
          <a:xfrm>
            <a:off x="6248400" y="2971800"/>
            <a:ext cx="488950"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AI</a:t>
            </a:r>
          </a:p>
        </p:txBody>
      </p:sp>
      <p:sp>
        <p:nvSpPr>
          <p:cNvPr id="1002506" name="Rectangle 10"/>
          <p:cNvSpPr>
            <a:spLocks noChangeArrowheads="1"/>
          </p:cNvSpPr>
          <p:nvPr/>
        </p:nvSpPr>
        <p:spPr bwMode="auto">
          <a:xfrm>
            <a:off x="7132638" y="3429000"/>
            <a:ext cx="2011362"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Applications</a:t>
            </a:r>
          </a:p>
        </p:txBody>
      </p:sp>
      <p:sp>
        <p:nvSpPr>
          <p:cNvPr id="1002507" name="Rectangle 11"/>
          <p:cNvSpPr>
            <a:spLocks noChangeArrowheads="1"/>
          </p:cNvSpPr>
          <p:nvPr/>
        </p:nvSpPr>
        <p:spPr bwMode="auto">
          <a:xfrm>
            <a:off x="5562600" y="5334000"/>
            <a:ext cx="1752600" cy="457200"/>
          </a:xfrm>
          <a:prstGeom prst="rect">
            <a:avLst/>
          </a:prstGeom>
          <a:noFill/>
          <a:ln w="12700">
            <a:noFill/>
            <a:miter lim="800000"/>
            <a:headEnd type="none" w="sm" len="sm"/>
            <a:tailEnd type="none" w="sm" len="sm"/>
          </a:ln>
          <a:effectLst/>
        </p:spPr>
        <p:txBody>
          <a:bodyPr>
            <a:spAutoFit/>
          </a:bodyPr>
          <a:lstStyle/>
          <a:p>
            <a:r>
              <a:rPr lang="en-US" sz="2400" i="1">
                <a:solidFill>
                  <a:srgbClr val="FFFFFF"/>
                </a:solidFill>
              </a:rPr>
              <a:t>basics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a:xfrm>
            <a:off x="6629400" y="285750"/>
            <a:ext cx="2447925" cy="609600"/>
          </a:xfrm>
        </p:spPr>
        <p:txBody>
          <a:bodyPr/>
          <a:lstStyle/>
          <a:p>
            <a:r>
              <a:rPr lang="en-US"/>
              <a:t>Applications</a:t>
            </a:r>
          </a:p>
        </p:txBody>
      </p:sp>
      <p:sp>
        <p:nvSpPr>
          <p:cNvPr id="1004547" name="Rectangle 3"/>
          <p:cNvSpPr>
            <a:spLocks noGrp="1" noChangeArrowheads="1"/>
          </p:cNvSpPr>
          <p:nvPr>
            <p:ph type="body" idx="1"/>
          </p:nvPr>
        </p:nvSpPr>
        <p:spPr>
          <a:xfrm>
            <a:off x="1962150" y="1524000"/>
            <a:ext cx="5219700" cy="4572000"/>
          </a:xfrm>
        </p:spPr>
        <p:txBody>
          <a:bodyPr/>
          <a:lstStyle/>
          <a:p>
            <a:pPr>
              <a:lnSpc>
                <a:spcPct val="90000"/>
              </a:lnSpc>
            </a:pPr>
            <a:r>
              <a:rPr lang="en-US" sz="1800"/>
              <a:t>Visual Inspection (*)</a:t>
            </a:r>
          </a:p>
          <a:p>
            <a:pPr>
              <a:lnSpc>
                <a:spcPct val="90000"/>
              </a:lnSpc>
            </a:pPr>
            <a:r>
              <a:rPr lang="en-US" sz="1800"/>
              <a:t>Robotics (*)</a:t>
            </a:r>
          </a:p>
          <a:p>
            <a:pPr>
              <a:lnSpc>
                <a:spcPct val="90000"/>
              </a:lnSpc>
            </a:pPr>
            <a:r>
              <a:rPr lang="en-US" sz="1800"/>
              <a:t>Intelligent Image Tools</a:t>
            </a:r>
          </a:p>
          <a:p>
            <a:pPr>
              <a:lnSpc>
                <a:spcPct val="90000"/>
              </a:lnSpc>
            </a:pPr>
            <a:r>
              <a:rPr lang="en-US" sz="1800"/>
              <a:t>Image Compression (MPEG 1/2/4/7)</a:t>
            </a:r>
          </a:p>
          <a:p>
            <a:pPr>
              <a:lnSpc>
                <a:spcPct val="90000"/>
              </a:lnSpc>
            </a:pPr>
            <a:r>
              <a:rPr lang="en-US" sz="1800"/>
              <a:t>Document Analysis (OCR)</a:t>
            </a:r>
          </a:p>
          <a:p>
            <a:pPr>
              <a:lnSpc>
                <a:spcPct val="90000"/>
              </a:lnSpc>
            </a:pPr>
            <a:r>
              <a:rPr lang="en-US" sz="1800"/>
              <a:t>Image Libraries (DL)</a:t>
            </a:r>
          </a:p>
          <a:p>
            <a:pPr>
              <a:lnSpc>
                <a:spcPct val="90000"/>
              </a:lnSpc>
            </a:pPr>
            <a:r>
              <a:rPr lang="en-US" sz="1800"/>
              <a:t>Virtual Environment Construction (*)</a:t>
            </a:r>
          </a:p>
          <a:p>
            <a:pPr>
              <a:lnSpc>
                <a:spcPct val="90000"/>
              </a:lnSpc>
            </a:pPr>
            <a:r>
              <a:rPr lang="en-US" sz="1800"/>
              <a:t>Environment (*)</a:t>
            </a:r>
          </a:p>
          <a:p>
            <a:pPr>
              <a:lnSpc>
                <a:spcPct val="90000"/>
              </a:lnSpc>
            </a:pPr>
            <a:r>
              <a:rPr lang="en-US" sz="1800"/>
              <a:t>Media  and Entertainment</a:t>
            </a:r>
          </a:p>
          <a:p>
            <a:pPr>
              <a:lnSpc>
                <a:spcPct val="90000"/>
              </a:lnSpc>
            </a:pPr>
            <a:r>
              <a:rPr lang="en-US" sz="1800"/>
              <a:t>Medicine</a:t>
            </a:r>
          </a:p>
          <a:p>
            <a:pPr>
              <a:lnSpc>
                <a:spcPct val="90000"/>
              </a:lnSpc>
            </a:pPr>
            <a:r>
              <a:rPr lang="en-US" sz="1800"/>
              <a:t>Astronomy</a:t>
            </a:r>
          </a:p>
          <a:p>
            <a:pPr>
              <a:lnSpc>
                <a:spcPct val="90000"/>
              </a:lnSpc>
            </a:pPr>
            <a:r>
              <a:rPr lang="en-US" sz="1800"/>
              <a:t>Law Enforcement (*)</a:t>
            </a:r>
          </a:p>
          <a:p>
            <a:pPr lvl="1">
              <a:lnSpc>
                <a:spcPct val="90000"/>
              </a:lnSpc>
            </a:pPr>
            <a:r>
              <a:rPr lang="en-US" sz="1800"/>
              <a:t>surveillance, security</a:t>
            </a:r>
          </a:p>
          <a:p>
            <a:pPr>
              <a:lnSpc>
                <a:spcPct val="90000"/>
              </a:lnSpc>
            </a:pPr>
            <a:r>
              <a:rPr lang="en-US" sz="2000"/>
              <a:t>Traffic and Transportation (*)</a:t>
            </a:r>
          </a:p>
          <a:p>
            <a:pPr>
              <a:lnSpc>
                <a:spcPct val="90000"/>
              </a:lnSpc>
            </a:pPr>
            <a:r>
              <a:rPr lang="en-US" sz="1800"/>
              <a:t>Tele-Conferencing and e-Learning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a:xfrm>
            <a:off x="5334000" y="285750"/>
            <a:ext cx="3771900" cy="609600"/>
          </a:xfrm>
        </p:spPr>
        <p:txBody>
          <a:bodyPr/>
          <a:lstStyle/>
          <a:p>
            <a:r>
              <a:rPr lang="en-US"/>
              <a:t>2. Image Formations</a:t>
            </a:r>
          </a:p>
        </p:txBody>
      </p:sp>
      <p:sp>
        <p:nvSpPr>
          <p:cNvPr id="984067" name="Rectangle 3"/>
          <p:cNvSpPr>
            <a:spLocks noGrp="1" noChangeArrowheads="1"/>
          </p:cNvSpPr>
          <p:nvPr>
            <p:ph type="body" idx="1"/>
          </p:nvPr>
        </p:nvSpPr>
        <p:spPr>
          <a:xfrm>
            <a:off x="609600" y="1447800"/>
            <a:ext cx="7848600" cy="2362200"/>
          </a:xfrm>
          <a:noFill/>
          <a:ln/>
        </p:spPr>
        <p:txBody>
          <a:bodyPr/>
          <a:lstStyle/>
          <a:p>
            <a:pPr>
              <a:lnSpc>
                <a:spcPct val="90000"/>
              </a:lnSpc>
            </a:pPr>
            <a:r>
              <a:rPr lang="en-US"/>
              <a:t>Light and Optics</a:t>
            </a:r>
          </a:p>
          <a:p>
            <a:pPr lvl="1">
              <a:lnSpc>
                <a:spcPct val="90000"/>
              </a:lnSpc>
            </a:pPr>
            <a:r>
              <a:rPr lang="en-US" sz="1800"/>
              <a:t>Pinhole camera model </a:t>
            </a:r>
          </a:p>
          <a:p>
            <a:pPr lvl="1">
              <a:lnSpc>
                <a:spcPct val="90000"/>
              </a:lnSpc>
            </a:pPr>
            <a:r>
              <a:rPr lang="en-US" sz="1800"/>
              <a:t>Perspective projection</a:t>
            </a:r>
          </a:p>
          <a:p>
            <a:pPr lvl="1">
              <a:lnSpc>
                <a:spcPct val="90000"/>
              </a:lnSpc>
            </a:pPr>
            <a:r>
              <a:rPr lang="en-US" sz="1800"/>
              <a:t>Thin lens model</a:t>
            </a:r>
          </a:p>
          <a:p>
            <a:pPr lvl="1">
              <a:lnSpc>
                <a:spcPct val="90000"/>
              </a:lnSpc>
            </a:pPr>
            <a:r>
              <a:rPr lang="en-US" sz="1800"/>
              <a:t>Fundamental equation</a:t>
            </a:r>
          </a:p>
          <a:p>
            <a:pPr lvl="1">
              <a:lnSpc>
                <a:spcPct val="90000"/>
              </a:lnSpc>
            </a:pPr>
            <a:r>
              <a:rPr lang="en-US" sz="1800"/>
              <a:t>Distortion: spherical &amp; chromatic aberration, radial distortion (*option)</a:t>
            </a:r>
          </a:p>
          <a:p>
            <a:pPr>
              <a:lnSpc>
                <a:spcPct val="90000"/>
              </a:lnSpc>
            </a:pPr>
            <a:r>
              <a:rPr lang="en-US"/>
              <a:t>Sensing Light</a:t>
            </a:r>
          </a:p>
          <a:p>
            <a:pPr>
              <a:lnSpc>
                <a:spcPct val="90000"/>
              </a:lnSpc>
            </a:pPr>
            <a:r>
              <a:rPr lang="en-US"/>
              <a:t>Conversion to Digital Images</a:t>
            </a:r>
          </a:p>
          <a:p>
            <a:pPr>
              <a:lnSpc>
                <a:spcPct val="90000"/>
              </a:lnSpc>
            </a:pPr>
            <a:r>
              <a:rPr lang="en-US"/>
              <a:t>Sampling Theorem</a:t>
            </a:r>
          </a:p>
          <a:p>
            <a:pPr>
              <a:lnSpc>
                <a:spcPct val="90000"/>
              </a:lnSpc>
            </a:pPr>
            <a:r>
              <a:rPr lang="en-US"/>
              <a:t>Other Sensors: frequency, type, ….</a:t>
            </a:r>
          </a:p>
          <a:p>
            <a:pPr>
              <a:lnSpc>
                <a:spcPct val="90000"/>
              </a:lnSpc>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5181600" y="285750"/>
            <a:ext cx="3962400" cy="609600"/>
          </a:xfrm>
        </p:spPr>
        <p:txBody>
          <a:bodyPr/>
          <a:lstStyle/>
          <a:p>
            <a:r>
              <a:rPr lang="en-US" sz="2400"/>
              <a:t>3&amp;4. Feature Extraction</a:t>
            </a:r>
          </a:p>
        </p:txBody>
      </p:sp>
      <p:sp>
        <p:nvSpPr>
          <p:cNvPr id="986115" name="Rectangle 3"/>
          <p:cNvSpPr>
            <a:spLocks noGrp="1" noChangeArrowheads="1"/>
          </p:cNvSpPr>
          <p:nvPr>
            <p:ph type="body" idx="1"/>
          </p:nvPr>
        </p:nvSpPr>
        <p:spPr>
          <a:xfrm>
            <a:off x="1371600" y="1371600"/>
            <a:ext cx="6553200" cy="5029200"/>
          </a:xfrm>
        </p:spPr>
        <p:txBody>
          <a:bodyPr/>
          <a:lstStyle/>
          <a:p>
            <a:pPr>
              <a:lnSpc>
                <a:spcPct val="90000"/>
              </a:lnSpc>
            </a:pPr>
            <a:r>
              <a:rPr lang="en-US"/>
              <a:t>Image Enhancement</a:t>
            </a:r>
          </a:p>
          <a:p>
            <a:pPr lvl="1">
              <a:lnSpc>
                <a:spcPct val="90000"/>
              </a:lnSpc>
            </a:pPr>
            <a:r>
              <a:rPr lang="en-US" sz="2000"/>
              <a:t>Brightness mapping</a:t>
            </a:r>
          </a:p>
          <a:p>
            <a:pPr lvl="1">
              <a:lnSpc>
                <a:spcPct val="90000"/>
              </a:lnSpc>
            </a:pPr>
            <a:r>
              <a:rPr lang="en-US" sz="2000"/>
              <a:t>Contrast stretching/enhancement</a:t>
            </a:r>
          </a:p>
          <a:p>
            <a:pPr lvl="1">
              <a:lnSpc>
                <a:spcPct val="90000"/>
              </a:lnSpc>
            </a:pPr>
            <a:r>
              <a:rPr lang="en-US" sz="2000"/>
              <a:t>Histogram modification</a:t>
            </a:r>
          </a:p>
          <a:p>
            <a:pPr lvl="1">
              <a:lnSpc>
                <a:spcPct val="90000"/>
              </a:lnSpc>
            </a:pPr>
            <a:r>
              <a:rPr lang="en-US" sz="2000"/>
              <a:t>Noise Reduction</a:t>
            </a:r>
          </a:p>
          <a:p>
            <a:pPr lvl="1">
              <a:lnSpc>
                <a:spcPct val="90000"/>
              </a:lnSpc>
            </a:pPr>
            <a:r>
              <a:rPr lang="en-US" sz="2000"/>
              <a:t>……...</a:t>
            </a:r>
            <a:endParaRPr lang="en-US" sz="2400"/>
          </a:p>
          <a:p>
            <a:pPr>
              <a:lnSpc>
                <a:spcPct val="90000"/>
              </a:lnSpc>
            </a:pPr>
            <a:r>
              <a:rPr lang="en-US"/>
              <a:t>Mathematical Techniques</a:t>
            </a:r>
          </a:p>
          <a:p>
            <a:pPr lvl="1">
              <a:lnSpc>
                <a:spcPct val="90000"/>
              </a:lnSpc>
            </a:pPr>
            <a:r>
              <a:rPr lang="en-US" sz="2000"/>
              <a:t>Convolution</a:t>
            </a:r>
          </a:p>
          <a:p>
            <a:pPr lvl="1">
              <a:lnSpc>
                <a:spcPct val="90000"/>
              </a:lnSpc>
            </a:pPr>
            <a:r>
              <a:rPr lang="en-US" sz="2000"/>
              <a:t>Gaussian Filtering</a:t>
            </a:r>
            <a:endParaRPr lang="en-US" sz="2400"/>
          </a:p>
          <a:p>
            <a:pPr>
              <a:lnSpc>
                <a:spcPct val="90000"/>
              </a:lnSpc>
            </a:pPr>
            <a:r>
              <a:rPr lang="en-US"/>
              <a:t>Edge and Line Detection and Extraction</a:t>
            </a:r>
          </a:p>
          <a:p>
            <a:pPr>
              <a:lnSpc>
                <a:spcPct val="90000"/>
              </a:lnSpc>
            </a:pPr>
            <a:r>
              <a:rPr lang="en-US"/>
              <a:t>Region Segmentation</a:t>
            </a:r>
          </a:p>
          <a:p>
            <a:pPr>
              <a:lnSpc>
                <a:spcPct val="90000"/>
              </a:lnSpc>
            </a:pPr>
            <a:r>
              <a:rPr lang="en-US"/>
              <a:t>Contour Extraction</a:t>
            </a:r>
          </a:p>
          <a:p>
            <a:pPr>
              <a:lnSpc>
                <a:spcPct val="90000"/>
              </a:lnSpc>
            </a:pPr>
            <a:r>
              <a:rPr lang="en-US"/>
              <a:t>Corner Detection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7734300" y="285750"/>
            <a:ext cx="1381125" cy="609600"/>
          </a:xfrm>
        </p:spPr>
        <p:txBody>
          <a:bodyPr/>
          <a:lstStyle/>
          <a:p>
            <a:r>
              <a:rPr lang="en-US"/>
              <a:t>Edgels</a:t>
            </a:r>
          </a:p>
        </p:txBody>
      </p:sp>
      <p:sp>
        <p:nvSpPr>
          <p:cNvPr id="988163" name="Rectangle 3"/>
          <p:cNvSpPr>
            <a:spLocks noGrp="1" noChangeArrowheads="1"/>
          </p:cNvSpPr>
          <p:nvPr>
            <p:ph type="body" idx="1"/>
          </p:nvPr>
        </p:nvSpPr>
        <p:spPr>
          <a:xfrm>
            <a:off x="685800" y="1524000"/>
            <a:ext cx="7848600" cy="3657600"/>
          </a:xfrm>
        </p:spPr>
        <p:txBody>
          <a:bodyPr/>
          <a:lstStyle/>
          <a:p>
            <a:pPr>
              <a:lnSpc>
                <a:spcPct val="90000"/>
              </a:lnSpc>
            </a:pPr>
            <a:r>
              <a:rPr lang="en-US" sz="2000">
                <a:solidFill>
                  <a:schemeClr val="tx1"/>
                </a:solidFill>
              </a:rPr>
              <a:t>Define a local edge or </a:t>
            </a:r>
            <a:r>
              <a:rPr lang="en-US" sz="2000" i="1">
                <a:solidFill>
                  <a:srgbClr val="0066FF"/>
                </a:solidFill>
              </a:rPr>
              <a:t>edgel</a:t>
            </a:r>
            <a:r>
              <a:rPr lang="en-US" sz="2000">
                <a:solidFill>
                  <a:schemeClr val="tx1"/>
                </a:solidFill>
              </a:rPr>
              <a:t> to be a rapid change in the image function over a small area</a:t>
            </a:r>
          </a:p>
          <a:p>
            <a:pPr lvl="1">
              <a:lnSpc>
                <a:spcPct val="90000"/>
              </a:lnSpc>
            </a:pPr>
            <a:r>
              <a:rPr lang="en-US" sz="2000">
                <a:solidFill>
                  <a:schemeClr val="tx1"/>
                </a:solidFill>
              </a:rPr>
              <a:t>implies that edgels should be detectable over a local neighborhood</a:t>
            </a:r>
          </a:p>
          <a:p>
            <a:pPr>
              <a:lnSpc>
                <a:spcPct val="90000"/>
              </a:lnSpc>
            </a:pPr>
            <a:r>
              <a:rPr lang="en-US" sz="2000">
                <a:solidFill>
                  <a:schemeClr val="tx1"/>
                </a:solidFill>
              </a:rPr>
              <a:t>Edgels are </a:t>
            </a:r>
            <a:r>
              <a:rPr lang="en-US" sz="2000">
                <a:solidFill>
                  <a:srgbClr val="D82204"/>
                </a:solidFill>
              </a:rPr>
              <a:t>NOT</a:t>
            </a:r>
            <a:r>
              <a:rPr lang="en-US" sz="2000">
                <a:solidFill>
                  <a:schemeClr val="tx1"/>
                </a:solidFill>
              </a:rPr>
              <a:t> contours, boundaries, or lines</a:t>
            </a:r>
          </a:p>
          <a:p>
            <a:pPr lvl="1">
              <a:lnSpc>
                <a:spcPct val="90000"/>
              </a:lnSpc>
            </a:pPr>
            <a:r>
              <a:rPr lang="en-US" sz="2000">
                <a:solidFill>
                  <a:schemeClr val="tx1"/>
                </a:solidFill>
              </a:rPr>
              <a:t>edgels may lend support to the existence of those structures</a:t>
            </a:r>
          </a:p>
          <a:p>
            <a:pPr lvl="1">
              <a:lnSpc>
                <a:spcPct val="90000"/>
              </a:lnSpc>
            </a:pPr>
            <a:r>
              <a:rPr lang="en-US" sz="2000">
                <a:solidFill>
                  <a:schemeClr val="tx1"/>
                </a:solidFill>
              </a:rPr>
              <a:t>these structures are typically constructed from edgels</a:t>
            </a:r>
          </a:p>
          <a:p>
            <a:pPr>
              <a:lnSpc>
                <a:spcPct val="90000"/>
              </a:lnSpc>
            </a:pPr>
            <a:r>
              <a:rPr lang="en-US" sz="2000">
                <a:solidFill>
                  <a:schemeClr val="tx1"/>
                </a:solidFill>
              </a:rPr>
              <a:t>Edgels have properties</a:t>
            </a:r>
          </a:p>
          <a:p>
            <a:pPr lvl="1">
              <a:lnSpc>
                <a:spcPct val="90000"/>
              </a:lnSpc>
            </a:pPr>
            <a:r>
              <a:rPr lang="en-US" sz="2000">
                <a:solidFill>
                  <a:schemeClr val="tx1"/>
                </a:solidFill>
              </a:rPr>
              <a:t>Orientation</a:t>
            </a:r>
          </a:p>
          <a:p>
            <a:pPr lvl="1">
              <a:lnSpc>
                <a:spcPct val="90000"/>
              </a:lnSpc>
            </a:pPr>
            <a:r>
              <a:rPr lang="en-US" sz="2000">
                <a:solidFill>
                  <a:schemeClr val="tx1"/>
                </a:solidFill>
              </a:rPr>
              <a:t>Magnitude</a:t>
            </a:r>
          </a:p>
          <a:p>
            <a:pPr lvl="1">
              <a:lnSpc>
                <a:spcPct val="90000"/>
              </a:lnSpc>
            </a:pPr>
            <a:r>
              <a:rPr lang="en-US" sz="2000">
                <a:solidFill>
                  <a:schemeClr val="tx1"/>
                </a:solidFill>
              </a:rPr>
              <a:t>Length (typically a unit length)</a:t>
            </a:r>
          </a:p>
          <a:p>
            <a:pPr>
              <a:lnSpc>
                <a:spcPct val="90000"/>
              </a:lnSpc>
            </a:pPr>
            <a:endParaRPr lang="en-US" sz="2000">
              <a:solidFill>
                <a:schemeClr val="tx1"/>
              </a:solidFill>
            </a:endParaRPr>
          </a:p>
          <a:p>
            <a:pPr>
              <a:lnSpc>
                <a:spcPct val="90000"/>
              </a:lnSpc>
            </a:pPr>
            <a:endParaRPr lang="en-US" sz="2000">
              <a:solidFill>
                <a:schemeClr val="tx1"/>
              </a:solidFill>
            </a:endParaRPr>
          </a:p>
          <a:p>
            <a:pPr>
              <a:lnSpc>
                <a:spcPct val="90000"/>
              </a:lnSpc>
            </a:pP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a:lstStyle/>
          <a:p>
            <a:r>
              <a:rPr lang="en-US"/>
              <a:t>Edge Detection</a:t>
            </a:r>
          </a:p>
        </p:txBody>
      </p:sp>
      <p:sp>
        <p:nvSpPr>
          <p:cNvPr id="989187" name="Rectangle 3"/>
          <p:cNvSpPr>
            <a:spLocks noGrp="1" noChangeArrowheads="1"/>
          </p:cNvSpPr>
          <p:nvPr>
            <p:ph type="body" idx="1"/>
          </p:nvPr>
        </p:nvSpPr>
        <p:spPr>
          <a:xfrm>
            <a:off x="304800" y="1752600"/>
            <a:ext cx="8458200" cy="4495800"/>
          </a:xfrm>
        </p:spPr>
        <p:txBody>
          <a:bodyPr/>
          <a:lstStyle/>
          <a:p>
            <a:r>
              <a:rPr lang="en-US"/>
              <a:t>First order edge detectors (lecture - required)</a:t>
            </a:r>
          </a:p>
          <a:p>
            <a:pPr lvl="1"/>
            <a:r>
              <a:rPr lang="en-US"/>
              <a:t>Mathematics</a:t>
            </a:r>
          </a:p>
          <a:p>
            <a:pPr lvl="1"/>
            <a:r>
              <a:rPr lang="en-US"/>
              <a:t>1x2, Roberts, Sobel, Prewitt</a:t>
            </a:r>
          </a:p>
          <a:p>
            <a:r>
              <a:rPr lang="en-US"/>
              <a:t>Canny edge detector (after-class reading)</a:t>
            </a:r>
          </a:p>
          <a:p>
            <a:r>
              <a:rPr lang="en-US"/>
              <a:t>Second order edge detector (after-class reading)</a:t>
            </a:r>
          </a:p>
          <a:p>
            <a:pPr lvl="1"/>
            <a:r>
              <a:rPr lang="en-US"/>
              <a:t>(Laplacian, LOG / DOG</a:t>
            </a:r>
          </a:p>
          <a:p>
            <a:r>
              <a:rPr lang="en-US"/>
              <a:t>Hough Transform – detect by voting</a:t>
            </a:r>
          </a:p>
          <a:p>
            <a:pPr lvl="1"/>
            <a:r>
              <a:rPr lang="en-US"/>
              <a:t>Lines</a:t>
            </a:r>
          </a:p>
          <a:p>
            <a:pPr lvl="1"/>
            <a:r>
              <a:rPr lang="en-US"/>
              <a:t>Circles</a:t>
            </a:r>
          </a:p>
          <a:p>
            <a:pPr lvl="1"/>
            <a:r>
              <a:rPr lang="en-US"/>
              <a:t>Other shapes </a:t>
            </a:r>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3572</TotalTime>
  <Pages>10</Pages>
  <Words>1658</Words>
  <Application>Microsoft PowerPoint 4.0</Application>
  <PresentationFormat>Overhead</PresentationFormat>
  <Paragraphs>244</Paragraphs>
  <Slides>16</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Times</vt:lpstr>
      <vt:lpstr>Arial</vt:lpstr>
      <vt:lpstr>Zapf Dingbats</vt:lpstr>
      <vt:lpstr>Monotype Sorts</vt:lpstr>
      <vt:lpstr>Helvetica</vt:lpstr>
      <vt:lpstr>TimesNewRoman</vt:lpstr>
      <vt:lpstr>cs570_Blue_template</vt:lpstr>
      <vt:lpstr>Review</vt:lpstr>
      <vt:lpstr>Course Outline</vt:lpstr>
      <vt:lpstr>Course Goals and Questions</vt:lpstr>
      <vt:lpstr>Related Fields</vt:lpstr>
      <vt:lpstr>Applications</vt:lpstr>
      <vt:lpstr>2. Image Formations</vt:lpstr>
      <vt:lpstr>3&amp;4. Feature Extraction</vt:lpstr>
      <vt:lpstr>Edgels</vt:lpstr>
      <vt:lpstr>Edge Detection</vt:lpstr>
      <vt:lpstr>Edge Detection: Typical</vt:lpstr>
      <vt:lpstr>5. Camera Models</vt:lpstr>
      <vt:lpstr>6. Camera Calibration</vt:lpstr>
      <vt:lpstr>7. Stereo Vision</vt:lpstr>
      <vt:lpstr>Stereo Vision</vt:lpstr>
      <vt:lpstr>8.  Motion </vt:lpstr>
      <vt:lpstr>Types of questions</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582</cp:revision>
  <cp:lastPrinted>1998-04-28T16:32:46Z</cp:lastPrinted>
  <dcterms:created xsi:type="dcterms:W3CDTF">2001-08-25T03:00:53Z</dcterms:created>
  <dcterms:modified xsi:type="dcterms:W3CDTF">2010-11-24T17:32:23Z</dcterms:modified>
</cp:coreProperties>
</file>